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Lst>
  <p:sldSz cx="9144000" cy="6858000" type="screen4x3"/>
  <p:notesSz cx="6858000" cy="9144000"/>
  <p:embeddedFontLst>
    <p:embeddedFont>
      <p:font typeface="Caveat" pitchFamily="2" charset="0"/>
      <p:regular r:id="rId116"/>
      <p:bold r:id="rId117"/>
    </p:embeddedFont>
    <p:embeddedFont>
      <p:font typeface="Noto Sans Symbols" pitchFamily="2" charset="0"/>
      <p:regular r:id="rId118"/>
      <p:bold r:id="rId119"/>
      <p:italic r:id="rId120"/>
      <p:boldItalic r:id="rId1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22" roundtripDataSignature="AMtx7mhjnHzXkazt4PrlAMdaNdwIv4Yi6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usanna König" initials="" lastIdx="67"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34"/>
    <p:restoredTop sz="94658"/>
  </p:normalViewPr>
  <p:slideViewPr>
    <p:cSldViewPr snapToGrid="0">
      <p:cViewPr>
        <p:scale>
          <a:sx n="126" d="100"/>
          <a:sy n="126" d="100"/>
        </p:scale>
        <p:origin x="144" y="1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font" Target="fonts/font2.fntdata"/><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commentAuthors" Target="commentAuthor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font" Target="fonts/font3.fntdata"/><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font" Target="fonts/font4.fntdata"/><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font" Target="fonts/font5.fntdata"/><Relationship Id="rId125"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font" Target="fonts/font6.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3" name="Google Shape;153;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31" name="Google Shape;231;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6"/>
        <p:cNvGrpSpPr/>
        <p:nvPr/>
      </p:nvGrpSpPr>
      <p:grpSpPr>
        <a:xfrm>
          <a:off x="0" y="0"/>
          <a:ext cx="0" cy="0"/>
          <a:chOff x="0" y="0"/>
          <a:chExt cx="0" cy="0"/>
        </a:xfrm>
      </p:grpSpPr>
      <p:sp>
        <p:nvSpPr>
          <p:cNvPr id="1457" name="Google Shape;1457;p10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58" name="Google Shape;1458;p10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6"/>
        <p:cNvGrpSpPr/>
        <p:nvPr/>
      </p:nvGrpSpPr>
      <p:grpSpPr>
        <a:xfrm>
          <a:off x="0" y="0"/>
          <a:ext cx="0" cy="0"/>
          <a:chOff x="0" y="0"/>
          <a:chExt cx="0" cy="0"/>
        </a:xfrm>
      </p:grpSpPr>
      <p:sp>
        <p:nvSpPr>
          <p:cNvPr id="1467" name="Google Shape;1467;p10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68" name="Google Shape;1468;p10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6"/>
        <p:cNvGrpSpPr/>
        <p:nvPr/>
      </p:nvGrpSpPr>
      <p:grpSpPr>
        <a:xfrm>
          <a:off x="0" y="0"/>
          <a:ext cx="0" cy="0"/>
          <a:chOff x="0" y="0"/>
          <a:chExt cx="0" cy="0"/>
        </a:xfrm>
      </p:grpSpPr>
      <p:sp>
        <p:nvSpPr>
          <p:cNvPr id="1477" name="Google Shape;1477;p10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78" name="Google Shape;1478;p10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6"/>
        <p:cNvGrpSpPr/>
        <p:nvPr/>
      </p:nvGrpSpPr>
      <p:grpSpPr>
        <a:xfrm>
          <a:off x="0" y="0"/>
          <a:ext cx="0" cy="0"/>
          <a:chOff x="0" y="0"/>
          <a:chExt cx="0" cy="0"/>
        </a:xfrm>
      </p:grpSpPr>
      <p:sp>
        <p:nvSpPr>
          <p:cNvPr id="1487" name="Google Shape;1487;p10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88" name="Google Shape;1488;p10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6"/>
        <p:cNvGrpSpPr/>
        <p:nvPr/>
      </p:nvGrpSpPr>
      <p:grpSpPr>
        <a:xfrm>
          <a:off x="0" y="0"/>
          <a:ext cx="0" cy="0"/>
          <a:chOff x="0" y="0"/>
          <a:chExt cx="0" cy="0"/>
        </a:xfrm>
      </p:grpSpPr>
      <p:sp>
        <p:nvSpPr>
          <p:cNvPr id="1497" name="Google Shape;1497;p10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98" name="Google Shape;1498;p10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6"/>
        <p:cNvGrpSpPr/>
        <p:nvPr/>
      </p:nvGrpSpPr>
      <p:grpSpPr>
        <a:xfrm>
          <a:off x="0" y="0"/>
          <a:ext cx="0" cy="0"/>
          <a:chOff x="0" y="0"/>
          <a:chExt cx="0" cy="0"/>
        </a:xfrm>
      </p:grpSpPr>
      <p:sp>
        <p:nvSpPr>
          <p:cNvPr id="1507" name="Google Shape;1507;p10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08" name="Google Shape;1508;p10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6"/>
        <p:cNvGrpSpPr/>
        <p:nvPr/>
      </p:nvGrpSpPr>
      <p:grpSpPr>
        <a:xfrm>
          <a:off x="0" y="0"/>
          <a:ext cx="0" cy="0"/>
          <a:chOff x="0" y="0"/>
          <a:chExt cx="0" cy="0"/>
        </a:xfrm>
      </p:grpSpPr>
      <p:sp>
        <p:nvSpPr>
          <p:cNvPr id="1517" name="Google Shape;1517;p10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18" name="Google Shape;1518;p10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6"/>
        <p:cNvGrpSpPr/>
        <p:nvPr/>
      </p:nvGrpSpPr>
      <p:grpSpPr>
        <a:xfrm>
          <a:off x="0" y="0"/>
          <a:ext cx="0" cy="0"/>
          <a:chOff x="0" y="0"/>
          <a:chExt cx="0" cy="0"/>
        </a:xfrm>
      </p:grpSpPr>
      <p:sp>
        <p:nvSpPr>
          <p:cNvPr id="1527" name="Google Shape;1527;p10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28" name="Google Shape;1528;p10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6"/>
        <p:cNvGrpSpPr/>
        <p:nvPr/>
      </p:nvGrpSpPr>
      <p:grpSpPr>
        <a:xfrm>
          <a:off x="0" y="0"/>
          <a:ext cx="0" cy="0"/>
          <a:chOff x="0" y="0"/>
          <a:chExt cx="0" cy="0"/>
        </a:xfrm>
      </p:grpSpPr>
      <p:sp>
        <p:nvSpPr>
          <p:cNvPr id="1537" name="Google Shape;1537;p10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38" name="Google Shape;1538;p10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6"/>
        <p:cNvGrpSpPr/>
        <p:nvPr/>
      </p:nvGrpSpPr>
      <p:grpSpPr>
        <a:xfrm>
          <a:off x="0" y="0"/>
          <a:ext cx="0" cy="0"/>
          <a:chOff x="0" y="0"/>
          <a:chExt cx="0" cy="0"/>
        </a:xfrm>
      </p:grpSpPr>
      <p:sp>
        <p:nvSpPr>
          <p:cNvPr id="1547" name="Google Shape;1547;p10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48" name="Google Shape;1548;p10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43" name="Google Shape;243;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6"/>
        <p:cNvGrpSpPr/>
        <p:nvPr/>
      </p:nvGrpSpPr>
      <p:grpSpPr>
        <a:xfrm>
          <a:off x="0" y="0"/>
          <a:ext cx="0" cy="0"/>
          <a:chOff x="0" y="0"/>
          <a:chExt cx="0" cy="0"/>
        </a:xfrm>
      </p:grpSpPr>
      <p:sp>
        <p:nvSpPr>
          <p:cNvPr id="1557" name="Google Shape;1557;p1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58" name="Google Shape;1558;p1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6"/>
        <p:cNvGrpSpPr/>
        <p:nvPr/>
      </p:nvGrpSpPr>
      <p:grpSpPr>
        <a:xfrm>
          <a:off x="0" y="0"/>
          <a:ext cx="0" cy="0"/>
          <a:chOff x="0" y="0"/>
          <a:chExt cx="0" cy="0"/>
        </a:xfrm>
      </p:grpSpPr>
      <p:sp>
        <p:nvSpPr>
          <p:cNvPr id="1567" name="Google Shape;1567;p1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68" name="Google Shape;1568;p1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8"/>
        <p:cNvGrpSpPr/>
        <p:nvPr/>
      </p:nvGrpSpPr>
      <p:grpSpPr>
        <a:xfrm>
          <a:off x="0" y="0"/>
          <a:ext cx="0" cy="0"/>
          <a:chOff x="0" y="0"/>
          <a:chExt cx="0" cy="0"/>
        </a:xfrm>
      </p:grpSpPr>
      <p:sp>
        <p:nvSpPr>
          <p:cNvPr id="1579" name="Google Shape;1579;p1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1580" name="Google Shape;1580;p1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0"/>
        <p:cNvGrpSpPr/>
        <p:nvPr/>
      </p:nvGrpSpPr>
      <p:grpSpPr>
        <a:xfrm>
          <a:off x="0" y="0"/>
          <a:ext cx="0" cy="0"/>
          <a:chOff x="0" y="0"/>
          <a:chExt cx="0" cy="0"/>
        </a:xfrm>
      </p:grpSpPr>
      <p:sp>
        <p:nvSpPr>
          <p:cNvPr id="1591" name="Google Shape;1591;p1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92" name="Google Shape;1592;p1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57" name="Google Shape;257;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73" name="Google Shape;273;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84" name="Google Shape;284;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99" name="Google Shape;299;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12" name="Google Shape;312;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28" name="Google Shape;328;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43" name="Google Shape;343;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64" name="Google Shape;364;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0" name="Google Shape;160;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88" name="Google Shape;388;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14" name="Google Shape;414;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41" name="Google Shape;441;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52" name="Google Shape;452;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65" name="Google Shape;465;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79" name="Google Shape;479;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93" name="Google Shape;493;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08" name="Google Shape;508;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20" name="Google Shape;520;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32" name="Google Shape;532;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7" name="Google Shape;167;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49" name="Google Shape;549;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65" name="Google Shape;565;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81" name="Google Shape;581;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92" name="Google Shape;592;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05" name="Google Shape;605;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20" name="Google Shape;620;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35" name="Google Shape;635;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50" name="Google Shape;650;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65" name="Google Shape;665;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29" name="Google Shape;729;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74" name="Google Shape;174;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18" name="Google Shape;818;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5"/>
        <p:cNvGrpSpPr/>
        <p:nvPr/>
      </p:nvGrpSpPr>
      <p:grpSpPr>
        <a:xfrm>
          <a:off x="0" y="0"/>
          <a:ext cx="0" cy="0"/>
          <a:chOff x="0" y="0"/>
          <a:chExt cx="0" cy="0"/>
        </a:xfrm>
      </p:grpSpPr>
      <p:sp>
        <p:nvSpPr>
          <p:cNvPr id="826" name="Google Shape;826;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27" name="Google Shape;827;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4"/>
        <p:cNvGrpSpPr/>
        <p:nvPr/>
      </p:nvGrpSpPr>
      <p:grpSpPr>
        <a:xfrm>
          <a:off x="0" y="0"/>
          <a:ext cx="0" cy="0"/>
          <a:chOff x="0" y="0"/>
          <a:chExt cx="0" cy="0"/>
        </a:xfrm>
      </p:grpSpPr>
      <p:sp>
        <p:nvSpPr>
          <p:cNvPr id="835" name="Google Shape;835;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36" name="Google Shape;836;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p:cNvGrpSpPr/>
        <p:nvPr/>
      </p:nvGrpSpPr>
      <p:grpSpPr>
        <a:xfrm>
          <a:off x="0" y="0"/>
          <a:ext cx="0" cy="0"/>
          <a:chOff x="0" y="0"/>
          <a:chExt cx="0" cy="0"/>
        </a:xfrm>
      </p:grpSpPr>
      <p:sp>
        <p:nvSpPr>
          <p:cNvPr id="845" name="Google Shape;845;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46" name="Google Shape;846;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56" name="Google Shape;856;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3"/>
        <p:cNvGrpSpPr/>
        <p:nvPr/>
      </p:nvGrpSpPr>
      <p:grpSpPr>
        <a:xfrm>
          <a:off x="0" y="0"/>
          <a:ext cx="0" cy="0"/>
          <a:chOff x="0" y="0"/>
          <a:chExt cx="0" cy="0"/>
        </a:xfrm>
      </p:grpSpPr>
      <p:sp>
        <p:nvSpPr>
          <p:cNvPr id="864" name="Google Shape;864;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65" name="Google Shape;865;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0"/>
        <p:cNvGrpSpPr/>
        <p:nvPr/>
      </p:nvGrpSpPr>
      <p:grpSpPr>
        <a:xfrm>
          <a:off x="0" y="0"/>
          <a:ext cx="0" cy="0"/>
          <a:chOff x="0" y="0"/>
          <a:chExt cx="0" cy="0"/>
        </a:xfrm>
      </p:grpSpPr>
      <p:sp>
        <p:nvSpPr>
          <p:cNvPr id="871" name="Google Shape;871;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72" name="Google Shape;872;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7"/>
        <p:cNvGrpSpPr/>
        <p:nvPr/>
      </p:nvGrpSpPr>
      <p:grpSpPr>
        <a:xfrm>
          <a:off x="0" y="0"/>
          <a:ext cx="0" cy="0"/>
          <a:chOff x="0" y="0"/>
          <a:chExt cx="0" cy="0"/>
        </a:xfrm>
      </p:grpSpPr>
      <p:sp>
        <p:nvSpPr>
          <p:cNvPr id="878" name="Google Shape;878;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79" name="Google Shape;879;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4"/>
        <p:cNvGrpSpPr/>
        <p:nvPr/>
      </p:nvGrpSpPr>
      <p:grpSpPr>
        <a:xfrm>
          <a:off x="0" y="0"/>
          <a:ext cx="0" cy="0"/>
          <a:chOff x="0" y="0"/>
          <a:chExt cx="0" cy="0"/>
        </a:xfrm>
      </p:grpSpPr>
      <p:sp>
        <p:nvSpPr>
          <p:cNvPr id="885" name="Google Shape;885;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86" name="Google Shape;886;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1"/>
        <p:cNvGrpSpPr/>
        <p:nvPr/>
      </p:nvGrpSpPr>
      <p:grpSpPr>
        <a:xfrm>
          <a:off x="0" y="0"/>
          <a:ext cx="0" cy="0"/>
          <a:chOff x="0" y="0"/>
          <a:chExt cx="0" cy="0"/>
        </a:xfrm>
      </p:grpSpPr>
      <p:sp>
        <p:nvSpPr>
          <p:cNvPr id="892" name="Google Shape;892;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93" name="Google Shape;893;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81" name="Google Shape;181;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0"/>
        <p:cNvGrpSpPr/>
        <p:nvPr/>
      </p:nvGrpSpPr>
      <p:grpSpPr>
        <a:xfrm>
          <a:off x="0" y="0"/>
          <a:ext cx="0" cy="0"/>
          <a:chOff x="0" y="0"/>
          <a:chExt cx="0" cy="0"/>
        </a:xfrm>
      </p:grpSpPr>
      <p:sp>
        <p:nvSpPr>
          <p:cNvPr id="901" name="Google Shape;901;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02" name="Google Shape;902;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2"/>
        <p:cNvGrpSpPr/>
        <p:nvPr/>
      </p:nvGrpSpPr>
      <p:grpSpPr>
        <a:xfrm>
          <a:off x="0" y="0"/>
          <a:ext cx="0" cy="0"/>
          <a:chOff x="0" y="0"/>
          <a:chExt cx="0" cy="0"/>
        </a:xfrm>
      </p:grpSpPr>
      <p:sp>
        <p:nvSpPr>
          <p:cNvPr id="913" name="Google Shape;913;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14" name="Google Shape;914;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1"/>
        <p:cNvGrpSpPr/>
        <p:nvPr/>
      </p:nvGrpSpPr>
      <p:grpSpPr>
        <a:xfrm>
          <a:off x="0" y="0"/>
          <a:ext cx="0" cy="0"/>
          <a:chOff x="0" y="0"/>
          <a:chExt cx="0" cy="0"/>
        </a:xfrm>
      </p:grpSpPr>
      <p:sp>
        <p:nvSpPr>
          <p:cNvPr id="922" name="Google Shape;922;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23" name="Google Shape;923;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0"/>
        <p:cNvGrpSpPr/>
        <p:nvPr/>
      </p:nvGrpSpPr>
      <p:grpSpPr>
        <a:xfrm>
          <a:off x="0" y="0"/>
          <a:ext cx="0" cy="0"/>
          <a:chOff x="0" y="0"/>
          <a:chExt cx="0" cy="0"/>
        </a:xfrm>
      </p:grpSpPr>
      <p:sp>
        <p:nvSpPr>
          <p:cNvPr id="931" name="Google Shape;931;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32" name="Google Shape;932;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9"/>
        <p:cNvGrpSpPr/>
        <p:nvPr/>
      </p:nvGrpSpPr>
      <p:grpSpPr>
        <a:xfrm>
          <a:off x="0" y="0"/>
          <a:ext cx="0" cy="0"/>
          <a:chOff x="0" y="0"/>
          <a:chExt cx="0" cy="0"/>
        </a:xfrm>
      </p:grpSpPr>
      <p:sp>
        <p:nvSpPr>
          <p:cNvPr id="940" name="Google Shape;940;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41" name="Google Shape;941;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8"/>
        <p:cNvGrpSpPr/>
        <p:nvPr/>
      </p:nvGrpSpPr>
      <p:grpSpPr>
        <a:xfrm>
          <a:off x="0" y="0"/>
          <a:ext cx="0" cy="0"/>
          <a:chOff x="0" y="0"/>
          <a:chExt cx="0" cy="0"/>
        </a:xfrm>
      </p:grpSpPr>
      <p:sp>
        <p:nvSpPr>
          <p:cNvPr id="949" name="Google Shape;949;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50" name="Google Shape;950;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7"/>
        <p:cNvGrpSpPr/>
        <p:nvPr/>
      </p:nvGrpSpPr>
      <p:grpSpPr>
        <a:xfrm>
          <a:off x="0" y="0"/>
          <a:ext cx="0" cy="0"/>
          <a:chOff x="0" y="0"/>
          <a:chExt cx="0" cy="0"/>
        </a:xfrm>
      </p:grpSpPr>
      <p:sp>
        <p:nvSpPr>
          <p:cNvPr id="958" name="Google Shape;958;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59" name="Google Shape;959;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7"/>
        <p:cNvGrpSpPr/>
        <p:nvPr/>
      </p:nvGrpSpPr>
      <p:grpSpPr>
        <a:xfrm>
          <a:off x="0" y="0"/>
          <a:ext cx="0" cy="0"/>
          <a:chOff x="0" y="0"/>
          <a:chExt cx="0" cy="0"/>
        </a:xfrm>
      </p:grpSpPr>
      <p:sp>
        <p:nvSpPr>
          <p:cNvPr id="968" name="Google Shape;968;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69" name="Google Shape;969;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6"/>
        <p:cNvGrpSpPr/>
        <p:nvPr/>
      </p:nvGrpSpPr>
      <p:grpSpPr>
        <a:xfrm>
          <a:off x="0" y="0"/>
          <a:ext cx="0" cy="0"/>
          <a:chOff x="0" y="0"/>
          <a:chExt cx="0" cy="0"/>
        </a:xfrm>
      </p:grpSpPr>
      <p:sp>
        <p:nvSpPr>
          <p:cNvPr id="977" name="Google Shape;977;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78" name="Google Shape;978;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5"/>
        <p:cNvGrpSpPr/>
        <p:nvPr/>
      </p:nvGrpSpPr>
      <p:grpSpPr>
        <a:xfrm>
          <a:off x="0" y="0"/>
          <a:ext cx="0" cy="0"/>
          <a:chOff x="0" y="0"/>
          <a:chExt cx="0" cy="0"/>
        </a:xfrm>
      </p:grpSpPr>
      <p:sp>
        <p:nvSpPr>
          <p:cNvPr id="986" name="Google Shape;986;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87" name="Google Shape;987;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87" name="Google Shape;187;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4"/>
        <p:cNvGrpSpPr/>
        <p:nvPr/>
      </p:nvGrpSpPr>
      <p:grpSpPr>
        <a:xfrm>
          <a:off x="0" y="0"/>
          <a:ext cx="0" cy="0"/>
          <a:chOff x="0" y="0"/>
          <a:chExt cx="0" cy="0"/>
        </a:xfrm>
      </p:grpSpPr>
      <p:sp>
        <p:nvSpPr>
          <p:cNvPr id="995" name="Google Shape;995;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96" name="Google Shape;996;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4"/>
        <p:cNvGrpSpPr/>
        <p:nvPr/>
      </p:nvGrpSpPr>
      <p:grpSpPr>
        <a:xfrm>
          <a:off x="0" y="0"/>
          <a:ext cx="0" cy="0"/>
          <a:chOff x="0" y="0"/>
          <a:chExt cx="0" cy="0"/>
        </a:xfrm>
      </p:grpSpPr>
      <p:sp>
        <p:nvSpPr>
          <p:cNvPr id="1005" name="Google Shape;1005;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06" name="Google Shape;1006;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3"/>
        <p:cNvGrpSpPr/>
        <p:nvPr/>
      </p:nvGrpSpPr>
      <p:grpSpPr>
        <a:xfrm>
          <a:off x="0" y="0"/>
          <a:ext cx="0" cy="0"/>
          <a:chOff x="0" y="0"/>
          <a:chExt cx="0" cy="0"/>
        </a:xfrm>
      </p:grpSpPr>
      <p:sp>
        <p:nvSpPr>
          <p:cNvPr id="1014" name="Google Shape;1014;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15" name="Google Shape;1015;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2"/>
        <p:cNvGrpSpPr/>
        <p:nvPr/>
      </p:nvGrpSpPr>
      <p:grpSpPr>
        <a:xfrm>
          <a:off x="0" y="0"/>
          <a:ext cx="0" cy="0"/>
          <a:chOff x="0" y="0"/>
          <a:chExt cx="0" cy="0"/>
        </a:xfrm>
      </p:grpSpPr>
      <p:sp>
        <p:nvSpPr>
          <p:cNvPr id="1023" name="Google Shape;1023;p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24" name="Google Shape;1024;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p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33" name="Google Shape;1033;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0"/>
        <p:cNvGrpSpPr/>
        <p:nvPr/>
      </p:nvGrpSpPr>
      <p:grpSpPr>
        <a:xfrm>
          <a:off x="0" y="0"/>
          <a:ext cx="0" cy="0"/>
          <a:chOff x="0" y="0"/>
          <a:chExt cx="0" cy="0"/>
        </a:xfrm>
      </p:grpSpPr>
      <p:sp>
        <p:nvSpPr>
          <p:cNvPr id="1041" name="Google Shape;1041;p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42" name="Google Shape;1042;p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9"/>
        <p:cNvGrpSpPr/>
        <p:nvPr/>
      </p:nvGrpSpPr>
      <p:grpSpPr>
        <a:xfrm>
          <a:off x="0" y="0"/>
          <a:ext cx="0" cy="0"/>
          <a:chOff x="0" y="0"/>
          <a:chExt cx="0" cy="0"/>
        </a:xfrm>
      </p:grpSpPr>
      <p:sp>
        <p:nvSpPr>
          <p:cNvPr id="1050" name="Google Shape;1050;p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51" name="Google Shape;1051;p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8"/>
        <p:cNvGrpSpPr/>
        <p:nvPr/>
      </p:nvGrpSpPr>
      <p:grpSpPr>
        <a:xfrm>
          <a:off x="0" y="0"/>
          <a:ext cx="0" cy="0"/>
          <a:chOff x="0" y="0"/>
          <a:chExt cx="0" cy="0"/>
        </a:xfrm>
      </p:grpSpPr>
      <p:sp>
        <p:nvSpPr>
          <p:cNvPr id="1059" name="Google Shape;1059;p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60" name="Google Shape;1060;p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p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69" name="Google Shape;1069;p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6"/>
        <p:cNvGrpSpPr/>
        <p:nvPr/>
      </p:nvGrpSpPr>
      <p:grpSpPr>
        <a:xfrm>
          <a:off x="0" y="0"/>
          <a:ext cx="0" cy="0"/>
          <a:chOff x="0" y="0"/>
          <a:chExt cx="0" cy="0"/>
        </a:xfrm>
      </p:grpSpPr>
      <p:sp>
        <p:nvSpPr>
          <p:cNvPr id="1077" name="Google Shape;1077;p6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78" name="Google Shape;1078;p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00" name="Google Shape;200;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5"/>
        <p:cNvGrpSpPr/>
        <p:nvPr/>
      </p:nvGrpSpPr>
      <p:grpSpPr>
        <a:xfrm>
          <a:off x="0" y="0"/>
          <a:ext cx="0" cy="0"/>
          <a:chOff x="0" y="0"/>
          <a:chExt cx="0" cy="0"/>
        </a:xfrm>
      </p:grpSpPr>
      <p:sp>
        <p:nvSpPr>
          <p:cNvPr id="1086" name="Google Shape;1086;p7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87" name="Google Shape;1087;p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4"/>
        <p:cNvGrpSpPr/>
        <p:nvPr/>
      </p:nvGrpSpPr>
      <p:grpSpPr>
        <a:xfrm>
          <a:off x="0" y="0"/>
          <a:ext cx="0" cy="0"/>
          <a:chOff x="0" y="0"/>
          <a:chExt cx="0" cy="0"/>
        </a:xfrm>
      </p:grpSpPr>
      <p:sp>
        <p:nvSpPr>
          <p:cNvPr id="1095" name="Google Shape;1095;p7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96" name="Google Shape;1096;p7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3"/>
        <p:cNvGrpSpPr/>
        <p:nvPr/>
      </p:nvGrpSpPr>
      <p:grpSpPr>
        <a:xfrm>
          <a:off x="0" y="0"/>
          <a:ext cx="0" cy="0"/>
          <a:chOff x="0" y="0"/>
          <a:chExt cx="0" cy="0"/>
        </a:xfrm>
      </p:grpSpPr>
      <p:sp>
        <p:nvSpPr>
          <p:cNvPr id="1104" name="Google Shape;1104;p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05" name="Google Shape;1105;p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7"/>
        <p:cNvGrpSpPr/>
        <p:nvPr/>
      </p:nvGrpSpPr>
      <p:grpSpPr>
        <a:xfrm>
          <a:off x="0" y="0"/>
          <a:ext cx="0" cy="0"/>
          <a:chOff x="0" y="0"/>
          <a:chExt cx="0" cy="0"/>
        </a:xfrm>
      </p:grpSpPr>
      <p:sp>
        <p:nvSpPr>
          <p:cNvPr id="1118" name="Google Shape;1118;p7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19" name="Google Shape;1119;p7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5"/>
        <p:cNvGrpSpPr/>
        <p:nvPr/>
      </p:nvGrpSpPr>
      <p:grpSpPr>
        <a:xfrm>
          <a:off x="0" y="0"/>
          <a:ext cx="0" cy="0"/>
          <a:chOff x="0" y="0"/>
          <a:chExt cx="0" cy="0"/>
        </a:xfrm>
      </p:grpSpPr>
      <p:sp>
        <p:nvSpPr>
          <p:cNvPr id="1136" name="Google Shape;1136;p7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37" name="Google Shape;1137;p7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2"/>
        <p:cNvGrpSpPr/>
        <p:nvPr/>
      </p:nvGrpSpPr>
      <p:grpSpPr>
        <a:xfrm>
          <a:off x="0" y="0"/>
          <a:ext cx="0" cy="0"/>
          <a:chOff x="0" y="0"/>
          <a:chExt cx="0" cy="0"/>
        </a:xfrm>
      </p:grpSpPr>
      <p:sp>
        <p:nvSpPr>
          <p:cNvPr id="1153" name="Google Shape;1153;p7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54" name="Google Shape;1154;p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1"/>
        <p:cNvGrpSpPr/>
        <p:nvPr/>
      </p:nvGrpSpPr>
      <p:grpSpPr>
        <a:xfrm>
          <a:off x="0" y="0"/>
          <a:ext cx="0" cy="0"/>
          <a:chOff x="0" y="0"/>
          <a:chExt cx="0" cy="0"/>
        </a:xfrm>
      </p:grpSpPr>
      <p:sp>
        <p:nvSpPr>
          <p:cNvPr id="1172" name="Google Shape;1172;p7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73" name="Google Shape;1173;p7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1"/>
        <p:cNvGrpSpPr/>
        <p:nvPr/>
      </p:nvGrpSpPr>
      <p:grpSpPr>
        <a:xfrm>
          <a:off x="0" y="0"/>
          <a:ext cx="0" cy="0"/>
          <a:chOff x="0" y="0"/>
          <a:chExt cx="0" cy="0"/>
        </a:xfrm>
      </p:grpSpPr>
      <p:sp>
        <p:nvSpPr>
          <p:cNvPr id="1192" name="Google Shape;1192;p7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93" name="Google Shape;1193;p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4"/>
        <p:cNvGrpSpPr/>
        <p:nvPr/>
      </p:nvGrpSpPr>
      <p:grpSpPr>
        <a:xfrm>
          <a:off x="0" y="0"/>
          <a:ext cx="0" cy="0"/>
          <a:chOff x="0" y="0"/>
          <a:chExt cx="0" cy="0"/>
        </a:xfrm>
      </p:grpSpPr>
      <p:sp>
        <p:nvSpPr>
          <p:cNvPr id="1215" name="Google Shape;1215;p7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16" name="Google Shape;1216;p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9"/>
        <p:cNvGrpSpPr/>
        <p:nvPr/>
      </p:nvGrpSpPr>
      <p:grpSpPr>
        <a:xfrm>
          <a:off x="0" y="0"/>
          <a:ext cx="0" cy="0"/>
          <a:chOff x="0" y="0"/>
          <a:chExt cx="0" cy="0"/>
        </a:xfrm>
      </p:grpSpPr>
      <p:sp>
        <p:nvSpPr>
          <p:cNvPr id="1240" name="Google Shape;1240;p7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41" name="Google Shape;1241;p7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12" name="Google Shape;212;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4"/>
        <p:cNvGrpSpPr/>
        <p:nvPr/>
      </p:nvGrpSpPr>
      <p:grpSpPr>
        <a:xfrm>
          <a:off x="0" y="0"/>
          <a:ext cx="0" cy="0"/>
          <a:chOff x="0" y="0"/>
          <a:chExt cx="0" cy="0"/>
        </a:xfrm>
      </p:grpSpPr>
      <p:sp>
        <p:nvSpPr>
          <p:cNvPr id="1265" name="Google Shape;1265;p8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66" name="Google Shape;1266;p8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9"/>
        <p:cNvGrpSpPr/>
        <p:nvPr/>
      </p:nvGrpSpPr>
      <p:grpSpPr>
        <a:xfrm>
          <a:off x="0" y="0"/>
          <a:ext cx="0" cy="0"/>
          <a:chOff x="0" y="0"/>
          <a:chExt cx="0" cy="0"/>
        </a:xfrm>
      </p:grpSpPr>
      <p:sp>
        <p:nvSpPr>
          <p:cNvPr id="1290" name="Google Shape;1290;p8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91" name="Google Shape;1291;p8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8"/>
        <p:cNvGrpSpPr/>
        <p:nvPr/>
      </p:nvGrpSpPr>
      <p:grpSpPr>
        <a:xfrm>
          <a:off x="0" y="0"/>
          <a:ext cx="0" cy="0"/>
          <a:chOff x="0" y="0"/>
          <a:chExt cx="0" cy="0"/>
        </a:xfrm>
      </p:grpSpPr>
      <p:sp>
        <p:nvSpPr>
          <p:cNvPr id="1299" name="Google Shape;1299;p8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00" name="Google Shape;1300;p8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7"/>
        <p:cNvGrpSpPr/>
        <p:nvPr/>
      </p:nvGrpSpPr>
      <p:grpSpPr>
        <a:xfrm>
          <a:off x="0" y="0"/>
          <a:ext cx="0" cy="0"/>
          <a:chOff x="0" y="0"/>
          <a:chExt cx="0" cy="0"/>
        </a:xfrm>
      </p:grpSpPr>
      <p:sp>
        <p:nvSpPr>
          <p:cNvPr id="1308" name="Google Shape;1308;p8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09" name="Google Shape;1309;p8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6"/>
        <p:cNvGrpSpPr/>
        <p:nvPr/>
      </p:nvGrpSpPr>
      <p:grpSpPr>
        <a:xfrm>
          <a:off x="0" y="0"/>
          <a:ext cx="0" cy="0"/>
          <a:chOff x="0" y="0"/>
          <a:chExt cx="0" cy="0"/>
        </a:xfrm>
      </p:grpSpPr>
      <p:sp>
        <p:nvSpPr>
          <p:cNvPr id="1317" name="Google Shape;1317;p8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18" name="Google Shape;1318;p8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5"/>
        <p:cNvGrpSpPr/>
        <p:nvPr/>
      </p:nvGrpSpPr>
      <p:grpSpPr>
        <a:xfrm>
          <a:off x="0" y="0"/>
          <a:ext cx="0" cy="0"/>
          <a:chOff x="0" y="0"/>
          <a:chExt cx="0" cy="0"/>
        </a:xfrm>
      </p:grpSpPr>
      <p:sp>
        <p:nvSpPr>
          <p:cNvPr id="1326" name="Google Shape;1326;p8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27" name="Google Shape;1327;p8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5"/>
        <p:cNvGrpSpPr/>
        <p:nvPr/>
      </p:nvGrpSpPr>
      <p:grpSpPr>
        <a:xfrm>
          <a:off x="0" y="0"/>
          <a:ext cx="0" cy="0"/>
          <a:chOff x="0" y="0"/>
          <a:chExt cx="0" cy="0"/>
        </a:xfrm>
      </p:grpSpPr>
      <p:sp>
        <p:nvSpPr>
          <p:cNvPr id="1336" name="Google Shape;1336;p8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37" name="Google Shape;1337;p8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7"/>
        <p:cNvGrpSpPr/>
        <p:nvPr/>
      </p:nvGrpSpPr>
      <p:grpSpPr>
        <a:xfrm>
          <a:off x="0" y="0"/>
          <a:ext cx="0" cy="0"/>
          <a:chOff x="0" y="0"/>
          <a:chExt cx="0" cy="0"/>
        </a:xfrm>
      </p:grpSpPr>
      <p:sp>
        <p:nvSpPr>
          <p:cNvPr id="1348" name="Google Shape;1348;p8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49" name="Google Shape;1349;p8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7"/>
        <p:cNvGrpSpPr/>
        <p:nvPr/>
      </p:nvGrpSpPr>
      <p:grpSpPr>
        <a:xfrm>
          <a:off x="0" y="0"/>
          <a:ext cx="0" cy="0"/>
          <a:chOff x="0" y="0"/>
          <a:chExt cx="0" cy="0"/>
        </a:xfrm>
      </p:grpSpPr>
      <p:sp>
        <p:nvSpPr>
          <p:cNvPr id="1358" name="Google Shape;1358;p8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59" name="Google Shape;1359;p8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7"/>
        <p:cNvGrpSpPr/>
        <p:nvPr/>
      </p:nvGrpSpPr>
      <p:grpSpPr>
        <a:xfrm>
          <a:off x="0" y="0"/>
          <a:ext cx="0" cy="0"/>
          <a:chOff x="0" y="0"/>
          <a:chExt cx="0" cy="0"/>
        </a:xfrm>
      </p:grpSpPr>
      <p:sp>
        <p:nvSpPr>
          <p:cNvPr id="1368" name="Google Shape;1368;p8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69" name="Google Shape;1369;p8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19" name="Google Shape;219;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7"/>
        <p:cNvGrpSpPr/>
        <p:nvPr/>
      </p:nvGrpSpPr>
      <p:grpSpPr>
        <a:xfrm>
          <a:off x="0" y="0"/>
          <a:ext cx="0" cy="0"/>
          <a:chOff x="0" y="0"/>
          <a:chExt cx="0" cy="0"/>
        </a:xfrm>
      </p:grpSpPr>
      <p:sp>
        <p:nvSpPr>
          <p:cNvPr id="1378" name="Google Shape;1378;p9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79" name="Google Shape;1379;p9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5"/>
        <p:cNvGrpSpPr/>
        <p:nvPr/>
      </p:nvGrpSpPr>
      <p:grpSpPr>
        <a:xfrm>
          <a:off x="0" y="0"/>
          <a:ext cx="0" cy="0"/>
          <a:chOff x="0" y="0"/>
          <a:chExt cx="0" cy="0"/>
        </a:xfrm>
      </p:grpSpPr>
      <p:sp>
        <p:nvSpPr>
          <p:cNvPr id="1386" name="Google Shape;1386;p9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87" name="Google Shape;1387;p9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3"/>
        <p:cNvGrpSpPr/>
        <p:nvPr/>
      </p:nvGrpSpPr>
      <p:grpSpPr>
        <a:xfrm>
          <a:off x="0" y="0"/>
          <a:ext cx="0" cy="0"/>
          <a:chOff x="0" y="0"/>
          <a:chExt cx="0" cy="0"/>
        </a:xfrm>
      </p:grpSpPr>
      <p:sp>
        <p:nvSpPr>
          <p:cNvPr id="1394" name="Google Shape;1394;p9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95" name="Google Shape;1395;p9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1"/>
        <p:cNvGrpSpPr/>
        <p:nvPr/>
      </p:nvGrpSpPr>
      <p:grpSpPr>
        <a:xfrm>
          <a:off x="0" y="0"/>
          <a:ext cx="0" cy="0"/>
          <a:chOff x="0" y="0"/>
          <a:chExt cx="0" cy="0"/>
        </a:xfrm>
      </p:grpSpPr>
      <p:sp>
        <p:nvSpPr>
          <p:cNvPr id="1402" name="Google Shape;1402;p9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03" name="Google Shape;1403;p9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9"/>
        <p:cNvGrpSpPr/>
        <p:nvPr/>
      </p:nvGrpSpPr>
      <p:grpSpPr>
        <a:xfrm>
          <a:off x="0" y="0"/>
          <a:ext cx="0" cy="0"/>
          <a:chOff x="0" y="0"/>
          <a:chExt cx="0" cy="0"/>
        </a:xfrm>
      </p:grpSpPr>
      <p:sp>
        <p:nvSpPr>
          <p:cNvPr id="1410" name="Google Shape;1410;p9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11" name="Google Shape;1411;p9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7"/>
        <p:cNvGrpSpPr/>
        <p:nvPr/>
      </p:nvGrpSpPr>
      <p:grpSpPr>
        <a:xfrm>
          <a:off x="0" y="0"/>
          <a:ext cx="0" cy="0"/>
          <a:chOff x="0" y="0"/>
          <a:chExt cx="0" cy="0"/>
        </a:xfrm>
      </p:grpSpPr>
      <p:sp>
        <p:nvSpPr>
          <p:cNvPr id="1418" name="Google Shape;1418;p9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19" name="Google Shape;1419;p9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5"/>
        <p:cNvGrpSpPr/>
        <p:nvPr/>
      </p:nvGrpSpPr>
      <p:grpSpPr>
        <a:xfrm>
          <a:off x="0" y="0"/>
          <a:ext cx="0" cy="0"/>
          <a:chOff x="0" y="0"/>
          <a:chExt cx="0" cy="0"/>
        </a:xfrm>
      </p:grpSpPr>
      <p:sp>
        <p:nvSpPr>
          <p:cNvPr id="1426" name="Google Shape;1426;p9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27" name="Google Shape;1427;p9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2"/>
        <p:cNvGrpSpPr/>
        <p:nvPr/>
      </p:nvGrpSpPr>
      <p:grpSpPr>
        <a:xfrm>
          <a:off x="0" y="0"/>
          <a:ext cx="0" cy="0"/>
          <a:chOff x="0" y="0"/>
          <a:chExt cx="0" cy="0"/>
        </a:xfrm>
      </p:grpSpPr>
      <p:sp>
        <p:nvSpPr>
          <p:cNvPr id="1433" name="Google Shape;1433;p9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34" name="Google Shape;1434;p9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0"/>
        <p:cNvGrpSpPr/>
        <p:nvPr/>
      </p:nvGrpSpPr>
      <p:grpSpPr>
        <a:xfrm>
          <a:off x="0" y="0"/>
          <a:ext cx="0" cy="0"/>
          <a:chOff x="0" y="0"/>
          <a:chExt cx="0" cy="0"/>
        </a:xfrm>
      </p:grpSpPr>
      <p:sp>
        <p:nvSpPr>
          <p:cNvPr id="1441" name="Google Shape;1441;p9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42" name="Google Shape;1442;p9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8"/>
        <p:cNvGrpSpPr/>
        <p:nvPr/>
      </p:nvGrpSpPr>
      <p:grpSpPr>
        <a:xfrm>
          <a:off x="0" y="0"/>
          <a:ext cx="0" cy="0"/>
          <a:chOff x="0" y="0"/>
          <a:chExt cx="0" cy="0"/>
        </a:xfrm>
      </p:grpSpPr>
      <p:sp>
        <p:nvSpPr>
          <p:cNvPr id="1449" name="Google Shape;1449;p9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50" name="Google Shape;1450;p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8"/>
        <p:cNvGrpSpPr/>
        <p:nvPr/>
      </p:nvGrpSpPr>
      <p:grpSpPr>
        <a:xfrm>
          <a:off x="0" y="0"/>
          <a:ext cx="0" cy="0"/>
          <a:chOff x="0" y="0"/>
          <a:chExt cx="0" cy="0"/>
        </a:xfrm>
      </p:grpSpPr>
      <p:sp>
        <p:nvSpPr>
          <p:cNvPr id="49" name="Google Shape;49;p115"/>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115"/>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11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15"/>
          <p:cNvSpPr txBox="1">
            <a:spLocks noGrp="1"/>
          </p:cNvSpPr>
          <p:nvPr>
            <p:ph type="sldNum" idx="12"/>
          </p:nvPr>
        </p:nvSpPr>
        <p:spPr>
          <a:xfrm>
            <a:off x="7010400" y="635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10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10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10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10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10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10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10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9"/>
        <p:cNvGrpSpPr/>
        <p:nvPr/>
      </p:nvGrpSpPr>
      <p:grpSpPr>
        <a:xfrm>
          <a:off x="0" y="0"/>
          <a:ext cx="0" cy="0"/>
          <a:chOff x="0" y="0"/>
          <a:chExt cx="0" cy="0"/>
        </a:xfrm>
      </p:grpSpPr>
      <p:sp>
        <p:nvSpPr>
          <p:cNvPr id="140" name="Google Shape;140;p124"/>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124"/>
          <p:cNvSpPr txBox="1">
            <a:spLocks noGrp="1"/>
          </p:cNvSpPr>
          <p:nvPr>
            <p:ph type="body" idx="1"/>
          </p:nvPr>
        </p:nvSpPr>
        <p:spPr>
          <a:xfrm rot="5400000">
            <a:off x="2366169" y="-189706"/>
            <a:ext cx="4411662" cy="8229600"/>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142" name="Google Shape;142;p124"/>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12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124"/>
          <p:cNvSpPr txBox="1">
            <a:spLocks noGrp="1"/>
          </p:cNvSpPr>
          <p:nvPr>
            <p:ph type="sldNum" idx="12"/>
          </p:nvPr>
        </p:nvSpPr>
        <p:spPr>
          <a:xfrm>
            <a:off x="7010400" y="635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5"/>
        <p:cNvGrpSpPr/>
        <p:nvPr/>
      </p:nvGrpSpPr>
      <p:grpSpPr>
        <a:xfrm>
          <a:off x="0" y="0"/>
          <a:ext cx="0" cy="0"/>
          <a:chOff x="0" y="0"/>
          <a:chExt cx="0" cy="0"/>
        </a:xfrm>
      </p:grpSpPr>
      <p:sp>
        <p:nvSpPr>
          <p:cNvPr id="146" name="Google Shape;146;p125"/>
          <p:cNvSpPr txBox="1">
            <a:spLocks noGrp="1"/>
          </p:cNvSpPr>
          <p:nvPr>
            <p:ph type="title"/>
          </p:nvPr>
        </p:nvSpPr>
        <p:spPr>
          <a:xfrm rot="5400000">
            <a:off x="4653757" y="2097882"/>
            <a:ext cx="6008687" cy="2057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 name="Google Shape;147;p125"/>
          <p:cNvSpPr txBox="1">
            <a:spLocks noGrp="1"/>
          </p:cNvSpPr>
          <p:nvPr>
            <p:ph type="body" idx="1"/>
          </p:nvPr>
        </p:nvSpPr>
        <p:spPr>
          <a:xfrm rot="5400000">
            <a:off x="462756" y="116681"/>
            <a:ext cx="6008687" cy="6019800"/>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148" name="Google Shape;148;p125"/>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12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125"/>
          <p:cNvSpPr txBox="1">
            <a:spLocks noGrp="1"/>
          </p:cNvSpPr>
          <p:nvPr>
            <p:ph type="sldNum" idx="12"/>
          </p:nvPr>
        </p:nvSpPr>
        <p:spPr>
          <a:xfrm>
            <a:off x="7010400" y="635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16"/>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16"/>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16"/>
          <p:cNvSpPr txBox="1">
            <a:spLocks noGrp="1"/>
          </p:cNvSpPr>
          <p:nvPr>
            <p:ph type="sldNum" idx="12"/>
          </p:nvPr>
        </p:nvSpPr>
        <p:spPr>
          <a:xfrm>
            <a:off x="7010400" y="635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57"/>
        <p:cNvGrpSpPr/>
        <p:nvPr/>
      </p:nvGrpSpPr>
      <p:grpSpPr>
        <a:xfrm>
          <a:off x="0" y="0"/>
          <a:ext cx="0" cy="0"/>
          <a:chOff x="0" y="0"/>
          <a:chExt cx="0" cy="0"/>
        </a:xfrm>
      </p:grpSpPr>
      <p:cxnSp>
        <p:nvCxnSpPr>
          <p:cNvPr id="58" name="Google Shape;58;p117"/>
          <p:cNvCxnSpPr/>
          <p:nvPr/>
        </p:nvCxnSpPr>
        <p:spPr>
          <a:xfrm>
            <a:off x="7315200" y="1066800"/>
            <a:ext cx="0" cy="4495800"/>
          </a:xfrm>
          <a:prstGeom prst="straightConnector1">
            <a:avLst/>
          </a:prstGeom>
          <a:noFill/>
          <a:ln w="9525" cap="flat" cmpd="sng">
            <a:solidFill>
              <a:schemeClr val="dk1"/>
            </a:solidFill>
            <a:prstDash val="solid"/>
            <a:round/>
            <a:headEnd type="none" w="med" len="med"/>
            <a:tailEnd type="none" w="med" len="med"/>
          </a:ln>
        </p:spPr>
      </p:cxnSp>
      <p:grpSp>
        <p:nvGrpSpPr>
          <p:cNvPr id="59" name="Google Shape;59;p117"/>
          <p:cNvGrpSpPr/>
          <p:nvPr/>
        </p:nvGrpSpPr>
        <p:grpSpPr>
          <a:xfrm>
            <a:off x="7493000" y="2992438"/>
            <a:ext cx="1338263" cy="2189162"/>
            <a:chOff x="4704" y="1885"/>
            <a:chExt cx="843" cy="1379"/>
          </a:xfrm>
        </p:grpSpPr>
        <p:sp>
          <p:nvSpPr>
            <p:cNvPr id="60" name="Google Shape;60;p117"/>
            <p:cNvSpPr/>
            <p:nvPr/>
          </p:nvSpPr>
          <p:spPr>
            <a:xfrm>
              <a:off x="4704" y="1885"/>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1" name="Google Shape;61;p117"/>
            <p:cNvSpPr/>
            <p:nvPr/>
          </p:nvSpPr>
          <p:spPr>
            <a:xfrm>
              <a:off x="4883" y="1885"/>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2" name="Google Shape;62;p117"/>
            <p:cNvSpPr/>
            <p:nvPr/>
          </p:nvSpPr>
          <p:spPr>
            <a:xfrm>
              <a:off x="5062" y="1885"/>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3" name="Google Shape;63;p117"/>
            <p:cNvSpPr/>
            <p:nvPr/>
          </p:nvSpPr>
          <p:spPr>
            <a:xfrm>
              <a:off x="4704" y="2064"/>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4" name="Google Shape;64;p117"/>
            <p:cNvSpPr/>
            <p:nvPr/>
          </p:nvSpPr>
          <p:spPr>
            <a:xfrm>
              <a:off x="4883" y="2064"/>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5" name="Google Shape;65;p117"/>
            <p:cNvSpPr/>
            <p:nvPr/>
          </p:nvSpPr>
          <p:spPr>
            <a:xfrm>
              <a:off x="5062" y="2064"/>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6" name="Google Shape;66;p117"/>
            <p:cNvSpPr/>
            <p:nvPr/>
          </p:nvSpPr>
          <p:spPr>
            <a:xfrm>
              <a:off x="5241" y="2064"/>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7" name="Google Shape;67;p117"/>
            <p:cNvSpPr/>
            <p:nvPr/>
          </p:nvSpPr>
          <p:spPr>
            <a:xfrm>
              <a:off x="4704" y="2243"/>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8" name="Google Shape;68;p117"/>
            <p:cNvSpPr/>
            <p:nvPr/>
          </p:nvSpPr>
          <p:spPr>
            <a:xfrm>
              <a:off x="4883" y="2243"/>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9" name="Google Shape;69;p117"/>
            <p:cNvSpPr/>
            <p:nvPr/>
          </p:nvSpPr>
          <p:spPr>
            <a:xfrm>
              <a:off x="5062" y="2243"/>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0" name="Google Shape;70;p117"/>
            <p:cNvSpPr/>
            <p:nvPr/>
          </p:nvSpPr>
          <p:spPr>
            <a:xfrm>
              <a:off x="5241" y="2243"/>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1" name="Google Shape;71;p117"/>
            <p:cNvSpPr/>
            <p:nvPr/>
          </p:nvSpPr>
          <p:spPr>
            <a:xfrm>
              <a:off x="5420" y="2243"/>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2" name="Google Shape;72;p117"/>
            <p:cNvSpPr/>
            <p:nvPr/>
          </p:nvSpPr>
          <p:spPr>
            <a:xfrm>
              <a:off x="4704" y="2421"/>
              <a:ext cx="127" cy="128"/>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3" name="Google Shape;73;p117"/>
            <p:cNvSpPr/>
            <p:nvPr/>
          </p:nvSpPr>
          <p:spPr>
            <a:xfrm>
              <a:off x="4883" y="2421"/>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4" name="Google Shape;74;p117"/>
            <p:cNvSpPr/>
            <p:nvPr/>
          </p:nvSpPr>
          <p:spPr>
            <a:xfrm>
              <a:off x="5062" y="2421"/>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5" name="Google Shape;75;p117"/>
            <p:cNvSpPr/>
            <p:nvPr/>
          </p:nvSpPr>
          <p:spPr>
            <a:xfrm>
              <a:off x="5241" y="2421"/>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6" name="Google Shape;76;p117"/>
            <p:cNvSpPr/>
            <p:nvPr/>
          </p:nvSpPr>
          <p:spPr>
            <a:xfrm>
              <a:off x="4704" y="2600"/>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7" name="Google Shape;77;p117"/>
            <p:cNvSpPr/>
            <p:nvPr/>
          </p:nvSpPr>
          <p:spPr>
            <a:xfrm>
              <a:off x="4883" y="2600"/>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8" name="Google Shape;78;p117"/>
            <p:cNvSpPr/>
            <p:nvPr/>
          </p:nvSpPr>
          <p:spPr>
            <a:xfrm>
              <a:off x="5062" y="2600"/>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9" name="Google Shape;79;p117"/>
            <p:cNvSpPr/>
            <p:nvPr/>
          </p:nvSpPr>
          <p:spPr>
            <a:xfrm>
              <a:off x="5241" y="2600"/>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0" name="Google Shape;80;p117"/>
            <p:cNvSpPr/>
            <p:nvPr/>
          </p:nvSpPr>
          <p:spPr>
            <a:xfrm>
              <a:off x="5420" y="2600"/>
              <a:ext cx="127" cy="128"/>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1" name="Google Shape;81;p117"/>
            <p:cNvSpPr/>
            <p:nvPr/>
          </p:nvSpPr>
          <p:spPr>
            <a:xfrm>
              <a:off x="4704" y="2779"/>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 name="Google Shape;82;p117"/>
            <p:cNvSpPr/>
            <p:nvPr/>
          </p:nvSpPr>
          <p:spPr>
            <a:xfrm>
              <a:off x="4883" y="2779"/>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 name="Google Shape;83;p117"/>
            <p:cNvSpPr/>
            <p:nvPr/>
          </p:nvSpPr>
          <p:spPr>
            <a:xfrm>
              <a:off x="5062" y="2779"/>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4" name="Google Shape;84;p117"/>
            <p:cNvSpPr/>
            <p:nvPr/>
          </p:nvSpPr>
          <p:spPr>
            <a:xfrm>
              <a:off x="5241" y="2779"/>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5" name="Google Shape;85;p117"/>
            <p:cNvSpPr/>
            <p:nvPr/>
          </p:nvSpPr>
          <p:spPr>
            <a:xfrm>
              <a:off x="4704" y="2958"/>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6" name="Google Shape;86;p117"/>
            <p:cNvSpPr/>
            <p:nvPr/>
          </p:nvSpPr>
          <p:spPr>
            <a:xfrm>
              <a:off x="4883" y="2958"/>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 name="Google Shape;87;p117"/>
            <p:cNvSpPr/>
            <p:nvPr/>
          </p:nvSpPr>
          <p:spPr>
            <a:xfrm>
              <a:off x="5062" y="2958"/>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 name="Google Shape;88;p117"/>
            <p:cNvSpPr/>
            <p:nvPr/>
          </p:nvSpPr>
          <p:spPr>
            <a:xfrm>
              <a:off x="5241" y="2958"/>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 name="Google Shape;89;p117"/>
            <p:cNvSpPr/>
            <p:nvPr/>
          </p:nvSpPr>
          <p:spPr>
            <a:xfrm>
              <a:off x="4883" y="3137"/>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 name="Google Shape;90;p117"/>
            <p:cNvSpPr/>
            <p:nvPr/>
          </p:nvSpPr>
          <p:spPr>
            <a:xfrm>
              <a:off x="5241" y="3137"/>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cxnSp>
        <p:nvCxnSpPr>
          <p:cNvPr id="91" name="Google Shape;91;p117"/>
          <p:cNvCxnSpPr/>
          <p:nvPr/>
        </p:nvCxnSpPr>
        <p:spPr>
          <a:xfrm>
            <a:off x="304800" y="2819400"/>
            <a:ext cx="8229600" cy="0"/>
          </a:xfrm>
          <a:prstGeom prst="straightConnector1">
            <a:avLst/>
          </a:prstGeom>
          <a:noFill/>
          <a:ln w="9525" cap="flat" cmpd="sng">
            <a:solidFill>
              <a:schemeClr val="dk1"/>
            </a:solidFill>
            <a:prstDash val="solid"/>
            <a:round/>
            <a:headEnd type="none" w="med" len="med"/>
            <a:tailEnd type="none" w="med" len="med"/>
          </a:ln>
        </p:spPr>
      </p:cxnSp>
      <p:sp>
        <p:nvSpPr>
          <p:cNvPr id="92" name="Google Shape;92;p117"/>
          <p:cNvSpPr txBox="1">
            <a:spLocks noGrp="1"/>
          </p:cNvSpPr>
          <p:nvPr>
            <p:ph type="ctrTitle"/>
          </p:nvPr>
        </p:nvSpPr>
        <p:spPr>
          <a:xfrm>
            <a:off x="315913" y="466725"/>
            <a:ext cx="6781800" cy="213360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17"/>
          <p:cNvSpPr txBox="1">
            <a:spLocks noGrp="1"/>
          </p:cNvSpPr>
          <p:nvPr>
            <p:ph type="subTitle" idx="1"/>
          </p:nvPr>
        </p:nvSpPr>
        <p:spPr>
          <a:xfrm>
            <a:off x="849313" y="3049588"/>
            <a:ext cx="6248400" cy="2362200"/>
          </a:xfrm>
          <a:prstGeom prst="rect">
            <a:avLst/>
          </a:prstGeom>
          <a:noFill/>
          <a:ln>
            <a:noFill/>
          </a:ln>
        </p:spPr>
        <p:txBody>
          <a:bodyPr spcFirstLastPara="1" wrap="square" lIns="91425" tIns="45700" rIns="91425" bIns="45700" anchor="t" anchorCtr="0">
            <a:noAutofit/>
          </a:bodyPr>
          <a:lstStyle>
            <a:lvl1pPr lvl="0" algn="r">
              <a:spcBef>
                <a:spcPts val="640"/>
              </a:spcBef>
              <a:spcAft>
                <a:spcPts val="0"/>
              </a:spcAft>
              <a:buSzPts val="2240"/>
              <a:buFont typeface="Noto Sans Symbols"/>
              <a:buNone/>
              <a:defRPr sz="3200"/>
            </a:lvl1pPr>
            <a:lvl2pPr lvl="1" algn="l">
              <a:spcBef>
                <a:spcPts val="360"/>
              </a:spcBef>
              <a:spcAft>
                <a:spcPts val="0"/>
              </a:spcAft>
              <a:buSzPts val="1260"/>
              <a:buChar char="●"/>
              <a:defRPr/>
            </a:lvl2pPr>
            <a:lvl3pPr lvl="2" algn="l">
              <a:spcBef>
                <a:spcPts val="360"/>
              </a:spcBef>
              <a:spcAft>
                <a:spcPts val="0"/>
              </a:spcAft>
              <a:buSzPts val="1260"/>
              <a:buChar char="●"/>
              <a:defRPr/>
            </a:lvl3pPr>
            <a:lvl4pPr lvl="3" algn="l">
              <a:spcBef>
                <a:spcPts val="360"/>
              </a:spcBef>
              <a:spcAft>
                <a:spcPts val="0"/>
              </a:spcAft>
              <a:buSzPts val="1350"/>
              <a:buChar char="▪"/>
              <a:defRPr/>
            </a:lvl4pPr>
            <a:lvl5pPr lvl="4" algn="l">
              <a:spcBef>
                <a:spcPts val="360"/>
              </a:spcBef>
              <a:spcAft>
                <a:spcPts val="0"/>
              </a:spcAft>
              <a:buSzPts val="1440"/>
              <a:buChar char="▪"/>
              <a:defRPr/>
            </a:lvl5pPr>
            <a:lvl6pPr lvl="5" algn="l">
              <a:spcBef>
                <a:spcPts val="360"/>
              </a:spcBef>
              <a:spcAft>
                <a:spcPts val="0"/>
              </a:spcAft>
              <a:buSzPts val="1440"/>
              <a:buChar char="▪"/>
              <a:defRPr/>
            </a:lvl6pPr>
            <a:lvl7pPr lvl="6" algn="l">
              <a:spcBef>
                <a:spcPts val="360"/>
              </a:spcBef>
              <a:spcAft>
                <a:spcPts val="0"/>
              </a:spcAft>
              <a:buSzPts val="1440"/>
              <a:buChar char="▪"/>
              <a:defRPr/>
            </a:lvl7pPr>
            <a:lvl8pPr lvl="7" algn="l">
              <a:spcBef>
                <a:spcPts val="360"/>
              </a:spcBef>
              <a:spcAft>
                <a:spcPts val="0"/>
              </a:spcAft>
              <a:buSzPts val="1440"/>
              <a:buChar char="▪"/>
              <a:defRPr/>
            </a:lvl8pPr>
            <a:lvl9pPr lvl="8" algn="l">
              <a:spcBef>
                <a:spcPts val="360"/>
              </a:spcBef>
              <a:spcAft>
                <a:spcPts val="0"/>
              </a:spcAft>
              <a:buSzPts val="1440"/>
              <a:buChar char="▪"/>
              <a:defRPr/>
            </a:lvl9pPr>
          </a:lstStyle>
          <a:p>
            <a:endParaRPr/>
          </a:p>
        </p:txBody>
      </p:sp>
      <p:sp>
        <p:nvSpPr>
          <p:cNvPr id="94" name="Google Shape;94;p117"/>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1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17"/>
          <p:cNvSpPr txBox="1">
            <a:spLocks noGrp="1"/>
          </p:cNvSpPr>
          <p:nvPr>
            <p:ph type="sldNum" idx="12"/>
          </p:nvPr>
        </p:nvSpPr>
        <p:spPr>
          <a:xfrm>
            <a:off x="7010400" y="635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7"/>
        <p:cNvGrpSpPr/>
        <p:nvPr/>
      </p:nvGrpSpPr>
      <p:grpSpPr>
        <a:xfrm>
          <a:off x="0" y="0"/>
          <a:ext cx="0" cy="0"/>
          <a:chOff x="0" y="0"/>
          <a:chExt cx="0" cy="0"/>
        </a:xfrm>
      </p:grpSpPr>
      <p:sp>
        <p:nvSpPr>
          <p:cNvPr id="98" name="Google Shape;98;p118"/>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118"/>
          <p:cNvSpPr txBox="1">
            <a:spLocks noGrp="1"/>
          </p:cNvSpPr>
          <p:nvPr>
            <p:ph type="body" idx="1"/>
          </p:nvPr>
        </p:nvSpPr>
        <p:spPr>
          <a:xfrm>
            <a:off x="457200" y="1719263"/>
            <a:ext cx="8229600" cy="4411662"/>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100" name="Google Shape;100;p118"/>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1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18"/>
          <p:cNvSpPr txBox="1">
            <a:spLocks noGrp="1"/>
          </p:cNvSpPr>
          <p:nvPr>
            <p:ph type="sldNum" idx="12"/>
          </p:nvPr>
        </p:nvSpPr>
        <p:spPr>
          <a:xfrm>
            <a:off x="7010400" y="635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3"/>
        <p:cNvGrpSpPr/>
        <p:nvPr/>
      </p:nvGrpSpPr>
      <p:grpSpPr>
        <a:xfrm>
          <a:off x="0" y="0"/>
          <a:ext cx="0" cy="0"/>
          <a:chOff x="0" y="0"/>
          <a:chExt cx="0" cy="0"/>
        </a:xfrm>
      </p:grpSpPr>
      <p:sp>
        <p:nvSpPr>
          <p:cNvPr id="104" name="Google Shape;104;p119"/>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119"/>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SzPts val="1400"/>
              <a:buNone/>
              <a:defRPr sz="2000"/>
            </a:lvl1pPr>
            <a:lvl2pPr marL="914400" lvl="1" indent="-228600" algn="l">
              <a:spcBef>
                <a:spcPts val="360"/>
              </a:spcBef>
              <a:spcAft>
                <a:spcPts val="0"/>
              </a:spcAft>
              <a:buSzPts val="1260"/>
              <a:buNone/>
              <a:defRPr sz="1800"/>
            </a:lvl2pPr>
            <a:lvl3pPr marL="1371600" lvl="2" indent="-228600" algn="l">
              <a:spcBef>
                <a:spcPts val="320"/>
              </a:spcBef>
              <a:spcAft>
                <a:spcPts val="0"/>
              </a:spcAft>
              <a:buSzPts val="1120"/>
              <a:buNone/>
              <a:defRPr sz="1600"/>
            </a:lvl3pPr>
            <a:lvl4pPr marL="1828800" lvl="3" indent="-228600" algn="l">
              <a:spcBef>
                <a:spcPts val="280"/>
              </a:spcBef>
              <a:spcAft>
                <a:spcPts val="0"/>
              </a:spcAft>
              <a:buSzPts val="1050"/>
              <a:buNone/>
              <a:defRPr sz="1400"/>
            </a:lvl4pPr>
            <a:lvl5pPr marL="2286000" lvl="4" indent="-228600" algn="l">
              <a:spcBef>
                <a:spcPts val="280"/>
              </a:spcBef>
              <a:spcAft>
                <a:spcPts val="0"/>
              </a:spcAft>
              <a:buSzPts val="1120"/>
              <a:buNone/>
              <a:defRPr sz="1400"/>
            </a:lvl5pPr>
            <a:lvl6pPr marL="2743200" lvl="5" indent="-228600" algn="l">
              <a:spcBef>
                <a:spcPts val="280"/>
              </a:spcBef>
              <a:spcAft>
                <a:spcPts val="0"/>
              </a:spcAft>
              <a:buSzPts val="1120"/>
              <a:buNone/>
              <a:defRPr sz="1400"/>
            </a:lvl6pPr>
            <a:lvl7pPr marL="3200400" lvl="6" indent="-228600" algn="l">
              <a:spcBef>
                <a:spcPts val="280"/>
              </a:spcBef>
              <a:spcAft>
                <a:spcPts val="0"/>
              </a:spcAft>
              <a:buSzPts val="1120"/>
              <a:buNone/>
              <a:defRPr sz="1400"/>
            </a:lvl7pPr>
            <a:lvl8pPr marL="3657600" lvl="7" indent="-228600" algn="l">
              <a:spcBef>
                <a:spcPts val="280"/>
              </a:spcBef>
              <a:spcAft>
                <a:spcPts val="0"/>
              </a:spcAft>
              <a:buSzPts val="1120"/>
              <a:buNone/>
              <a:defRPr sz="1400"/>
            </a:lvl8pPr>
            <a:lvl9pPr marL="4114800" lvl="8" indent="-228600" algn="l">
              <a:spcBef>
                <a:spcPts val="280"/>
              </a:spcBef>
              <a:spcAft>
                <a:spcPts val="0"/>
              </a:spcAft>
              <a:buSzPts val="1120"/>
              <a:buNone/>
              <a:defRPr sz="1400"/>
            </a:lvl9pPr>
          </a:lstStyle>
          <a:p>
            <a:endParaRPr/>
          </a:p>
        </p:txBody>
      </p:sp>
      <p:sp>
        <p:nvSpPr>
          <p:cNvPr id="106" name="Google Shape;106;p119"/>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119"/>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119"/>
          <p:cNvSpPr txBox="1">
            <a:spLocks noGrp="1"/>
          </p:cNvSpPr>
          <p:nvPr>
            <p:ph type="sldNum" idx="12"/>
          </p:nvPr>
        </p:nvSpPr>
        <p:spPr>
          <a:xfrm>
            <a:off x="7010400" y="635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9"/>
        <p:cNvGrpSpPr/>
        <p:nvPr/>
      </p:nvGrpSpPr>
      <p:grpSpPr>
        <a:xfrm>
          <a:off x="0" y="0"/>
          <a:ext cx="0" cy="0"/>
          <a:chOff x="0" y="0"/>
          <a:chExt cx="0" cy="0"/>
        </a:xfrm>
      </p:grpSpPr>
      <p:sp>
        <p:nvSpPr>
          <p:cNvPr id="110" name="Google Shape;110;p120"/>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120"/>
          <p:cNvSpPr txBox="1">
            <a:spLocks noGrp="1"/>
          </p:cNvSpPr>
          <p:nvPr>
            <p:ph type="body" idx="1"/>
          </p:nvPr>
        </p:nvSpPr>
        <p:spPr>
          <a:xfrm>
            <a:off x="457200" y="1719263"/>
            <a:ext cx="4038600" cy="4411662"/>
          </a:xfrm>
          <a:prstGeom prst="rect">
            <a:avLst/>
          </a:prstGeom>
          <a:noFill/>
          <a:ln>
            <a:noFill/>
          </a:ln>
        </p:spPr>
        <p:txBody>
          <a:bodyPr spcFirstLastPara="1" wrap="square" lIns="91425" tIns="45700" rIns="91425" bIns="45700" anchor="t" anchorCtr="0">
            <a:noAutofit/>
          </a:bodyPr>
          <a:lstStyle>
            <a:lvl1pPr marL="457200" lvl="0" indent="-353060" algn="l">
              <a:spcBef>
                <a:spcPts val="560"/>
              </a:spcBef>
              <a:spcAft>
                <a:spcPts val="0"/>
              </a:spcAft>
              <a:buSzPts val="1960"/>
              <a:buChar char="●"/>
              <a:defRPr sz="2800"/>
            </a:lvl1pPr>
            <a:lvl2pPr marL="914400" lvl="1" indent="-335280" algn="l">
              <a:spcBef>
                <a:spcPts val="480"/>
              </a:spcBef>
              <a:spcAft>
                <a:spcPts val="0"/>
              </a:spcAft>
              <a:buSzPts val="1680"/>
              <a:buChar char="●"/>
              <a:defRPr sz="2400"/>
            </a:lvl2pPr>
            <a:lvl3pPr marL="1371600" lvl="2" indent="-317500" algn="l">
              <a:spcBef>
                <a:spcPts val="400"/>
              </a:spcBef>
              <a:spcAft>
                <a:spcPts val="0"/>
              </a:spcAft>
              <a:buSzPts val="1400"/>
              <a:buChar char="●"/>
              <a:defRPr sz="2000"/>
            </a:lvl3pPr>
            <a:lvl4pPr marL="1828800" lvl="3" indent="-314325" algn="l">
              <a:spcBef>
                <a:spcPts val="360"/>
              </a:spcBef>
              <a:spcAft>
                <a:spcPts val="0"/>
              </a:spcAft>
              <a:buSzPts val="1350"/>
              <a:buChar char="▪"/>
              <a:defRPr sz="1800"/>
            </a:lvl4pPr>
            <a:lvl5pPr marL="2286000" lvl="4" indent="-320040" algn="l">
              <a:spcBef>
                <a:spcPts val="360"/>
              </a:spcBef>
              <a:spcAft>
                <a:spcPts val="0"/>
              </a:spcAft>
              <a:buSzPts val="1440"/>
              <a:buChar char="▪"/>
              <a:defRPr sz="1800"/>
            </a:lvl5pPr>
            <a:lvl6pPr marL="2743200" lvl="5" indent="-320040" algn="l">
              <a:spcBef>
                <a:spcPts val="360"/>
              </a:spcBef>
              <a:spcAft>
                <a:spcPts val="0"/>
              </a:spcAft>
              <a:buSzPts val="1440"/>
              <a:buChar char="▪"/>
              <a:defRPr sz="1800"/>
            </a:lvl6pPr>
            <a:lvl7pPr marL="3200400" lvl="6" indent="-320040" algn="l">
              <a:spcBef>
                <a:spcPts val="360"/>
              </a:spcBef>
              <a:spcAft>
                <a:spcPts val="0"/>
              </a:spcAft>
              <a:buSzPts val="1440"/>
              <a:buChar char="▪"/>
              <a:defRPr sz="1800"/>
            </a:lvl7pPr>
            <a:lvl8pPr marL="3657600" lvl="7" indent="-320040" algn="l">
              <a:spcBef>
                <a:spcPts val="360"/>
              </a:spcBef>
              <a:spcAft>
                <a:spcPts val="0"/>
              </a:spcAft>
              <a:buSzPts val="1440"/>
              <a:buChar char="▪"/>
              <a:defRPr sz="1800"/>
            </a:lvl8pPr>
            <a:lvl9pPr marL="4114800" lvl="8" indent="-320040" algn="l">
              <a:spcBef>
                <a:spcPts val="360"/>
              </a:spcBef>
              <a:spcAft>
                <a:spcPts val="0"/>
              </a:spcAft>
              <a:buSzPts val="1440"/>
              <a:buChar char="▪"/>
              <a:defRPr sz="1800"/>
            </a:lvl9pPr>
          </a:lstStyle>
          <a:p>
            <a:endParaRPr/>
          </a:p>
        </p:txBody>
      </p:sp>
      <p:sp>
        <p:nvSpPr>
          <p:cNvPr id="112" name="Google Shape;112;p120"/>
          <p:cNvSpPr txBox="1">
            <a:spLocks noGrp="1"/>
          </p:cNvSpPr>
          <p:nvPr>
            <p:ph type="body" idx="2"/>
          </p:nvPr>
        </p:nvSpPr>
        <p:spPr>
          <a:xfrm>
            <a:off x="4648200" y="1719263"/>
            <a:ext cx="4038600" cy="4411662"/>
          </a:xfrm>
          <a:prstGeom prst="rect">
            <a:avLst/>
          </a:prstGeom>
          <a:noFill/>
          <a:ln>
            <a:noFill/>
          </a:ln>
        </p:spPr>
        <p:txBody>
          <a:bodyPr spcFirstLastPara="1" wrap="square" lIns="91425" tIns="45700" rIns="91425" bIns="45700" anchor="t" anchorCtr="0">
            <a:noAutofit/>
          </a:bodyPr>
          <a:lstStyle>
            <a:lvl1pPr marL="457200" lvl="0" indent="-353060" algn="l">
              <a:spcBef>
                <a:spcPts val="560"/>
              </a:spcBef>
              <a:spcAft>
                <a:spcPts val="0"/>
              </a:spcAft>
              <a:buSzPts val="1960"/>
              <a:buChar char="●"/>
              <a:defRPr sz="2800"/>
            </a:lvl1pPr>
            <a:lvl2pPr marL="914400" lvl="1" indent="-335280" algn="l">
              <a:spcBef>
                <a:spcPts val="480"/>
              </a:spcBef>
              <a:spcAft>
                <a:spcPts val="0"/>
              </a:spcAft>
              <a:buSzPts val="1680"/>
              <a:buChar char="●"/>
              <a:defRPr sz="2400"/>
            </a:lvl2pPr>
            <a:lvl3pPr marL="1371600" lvl="2" indent="-317500" algn="l">
              <a:spcBef>
                <a:spcPts val="400"/>
              </a:spcBef>
              <a:spcAft>
                <a:spcPts val="0"/>
              </a:spcAft>
              <a:buSzPts val="1400"/>
              <a:buChar char="●"/>
              <a:defRPr sz="2000"/>
            </a:lvl3pPr>
            <a:lvl4pPr marL="1828800" lvl="3" indent="-314325" algn="l">
              <a:spcBef>
                <a:spcPts val="360"/>
              </a:spcBef>
              <a:spcAft>
                <a:spcPts val="0"/>
              </a:spcAft>
              <a:buSzPts val="1350"/>
              <a:buChar char="▪"/>
              <a:defRPr sz="1800"/>
            </a:lvl4pPr>
            <a:lvl5pPr marL="2286000" lvl="4" indent="-320040" algn="l">
              <a:spcBef>
                <a:spcPts val="360"/>
              </a:spcBef>
              <a:spcAft>
                <a:spcPts val="0"/>
              </a:spcAft>
              <a:buSzPts val="1440"/>
              <a:buChar char="▪"/>
              <a:defRPr sz="1800"/>
            </a:lvl5pPr>
            <a:lvl6pPr marL="2743200" lvl="5" indent="-320040" algn="l">
              <a:spcBef>
                <a:spcPts val="360"/>
              </a:spcBef>
              <a:spcAft>
                <a:spcPts val="0"/>
              </a:spcAft>
              <a:buSzPts val="1440"/>
              <a:buChar char="▪"/>
              <a:defRPr sz="1800"/>
            </a:lvl6pPr>
            <a:lvl7pPr marL="3200400" lvl="6" indent="-320040" algn="l">
              <a:spcBef>
                <a:spcPts val="360"/>
              </a:spcBef>
              <a:spcAft>
                <a:spcPts val="0"/>
              </a:spcAft>
              <a:buSzPts val="1440"/>
              <a:buChar char="▪"/>
              <a:defRPr sz="1800"/>
            </a:lvl7pPr>
            <a:lvl8pPr marL="3657600" lvl="7" indent="-320040" algn="l">
              <a:spcBef>
                <a:spcPts val="360"/>
              </a:spcBef>
              <a:spcAft>
                <a:spcPts val="0"/>
              </a:spcAft>
              <a:buSzPts val="1440"/>
              <a:buChar char="▪"/>
              <a:defRPr sz="1800"/>
            </a:lvl8pPr>
            <a:lvl9pPr marL="4114800" lvl="8" indent="-320040" algn="l">
              <a:spcBef>
                <a:spcPts val="360"/>
              </a:spcBef>
              <a:spcAft>
                <a:spcPts val="0"/>
              </a:spcAft>
              <a:buSzPts val="1440"/>
              <a:buChar char="▪"/>
              <a:defRPr sz="1800"/>
            </a:lvl9pPr>
          </a:lstStyle>
          <a:p>
            <a:endParaRPr/>
          </a:p>
        </p:txBody>
      </p:sp>
      <p:sp>
        <p:nvSpPr>
          <p:cNvPr id="113" name="Google Shape;113;p120"/>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12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120"/>
          <p:cNvSpPr txBox="1">
            <a:spLocks noGrp="1"/>
          </p:cNvSpPr>
          <p:nvPr>
            <p:ph type="sldNum" idx="12"/>
          </p:nvPr>
        </p:nvSpPr>
        <p:spPr>
          <a:xfrm>
            <a:off x="7010400" y="635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6"/>
        <p:cNvGrpSpPr/>
        <p:nvPr/>
      </p:nvGrpSpPr>
      <p:grpSpPr>
        <a:xfrm>
          <a:off x="0" y="0"/>
          <a:ext cx="0" cy="0"/>
          <a:chOff x="0" y="0"/>
          <a:chExt cx="0" cy="0"/>
        </a:xfrm>
      </p:grpSpPr>
      <p:sp>
        <p:nvSpPr>
          <p:cNvPr id="117" name="Google Shape;117;p12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121"/>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680"/>
              <a:buNone/>
              <a:defRPr sz="2400" b="1"/>
            </a:lvl1pPr>
            <a:lvl2pPr marL="914400" lvl="1" indent="-228600" algn="l">
              <a:spcBef>
                <a:spcPts val="400"/>
              </a:spcBef>
              <a:spcAft>
                <a:spcPts val="0"/>
              </a:spcAft>
              <a:buSzPts val="1400"/>
              <a:buNone/>
              <a:defRPr sz="2000" b="1"/>
            </a:lvl2pPr>
            <a:lvl3pPr marL="1371600" lvl="2" indent="-228600" algn="l">
              <a:spcBef>
                <a:spcPts val="360"/>
              </a:spcBef>
              <a:spcAft>
                <a:spcPts val="0"/>
              </a:spcAft>
              <a:buSzPts val="1260"/>
              <a:buNone/>
              <a:defRPr sz="1800" b="1"/>
            </a:lvl3pPr>
            <a:lvl4pPr marL="1828800" lvl="3" indent="-228600" algn="l">
              <a:spcBef>
                <a:spcPts val="320"/>
              </a:spcBef>
              <a:spcAft>
                <a:spcPts val="0"/>
              </a:spcAft>
              <a:buSzPts val="1200"/>
              <a:buNone/>
              <a:defRPr sz="1600" b="1"/>
            </a:lvl4pPr>
            <a:lvl5pPr marL="2286000" lvl="4" indent="-228600" algn="l">
              <a:spcBef>
                <a:spcPts val="320"/>
              </a:spcBef>
              <a:spcAft>
                <a:spcPts val="0"/>
              </a:spcAft>
              <a:buSzPts val="1280"/>
              <a:buNone/>
              <a:defRPr sz="1600" b="1"/>
            </a:lvl5pPr>
            <a:lvl6pPr marL="2743200" lvl="5" indent="-228600" algn="l">
              <a:spcBef>
                <a:spcPts val="320"/>
              </a:spcBef>
              <a:spcAft>
                <a:spcPts val="0"/>
              </a:spcAft>
              <a:buSzPts val="1280"/>
              <a:buNone/>
              <a:defRPr sz="1600" b="1"/>
            </a:lvl6pPr>
            <a:lvl7pPr marL="3200400" lvl="6" indent="-228600" algn="l">
              <a:spcBef>
                <a:spcPts val="320"/>
              </a:spcBef>
              <a:spcAft>
                <a:spcPts val="0"/>
              </a:spcAft>
              <a:buSzPts val="1280"/>
              <a:buNone/>
              <a:defRPr sz="1600" b="1"/>
            </a:lvl7pPr>
            <a:lvl8pPr marL="3657600" lvl="7" indent="-228600" algn="l">
              <a:spcBef>
                <a:spcPts val="320"/>
              </a:spcBef>
              <a:spcAft>
                <a:spcPts val="0"/>
              </a:spcAft>
              <a:buSzPts val="1280"/>
              <a:buNone/>
              <a:defRPr sz="1600" b="1"/>
            </a:lvl8pPr>
            <a:lvl9pPr marL="4114800" lvl="8" indent="-228600" algn="l">
              <a:spcBef>
                <a:spcPts val="320"/>
              </a:spcBef>
              <a:spcAft>
                <a:spcPts val="0"/>
              </a:spcAft>
              <a:buSzPts val="1280"/>
              <a:buNone/>
              <a:defRPr sz="1600" b="1"/>
            </a:lvl9pPr>
          </a:lstStyle>
          <a:p>
            <a:endParaRPr/>
          </a:p>
        </p:txBody>
      </p:sp>
      <p:sp>
        <p:nvSpPr>
          <p:cNvPr id="119" name="Google Shape;119;p121"/>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35280" algn="l">
              <a:spcBef>
                <a:spcPts val="480"/>
              </a:spcBef>
              <a:spcAft>
                <a:spcPts val="0"/>
              </a:spcAft>
              <a:buSzPts val="1680"/>
              <a:buChar char="●"/>
              <a:defRPr sz="2400"/>
            </a:lvl1pPr>
            <a:lvl2pPr marL="914400" lvl="1" indent="-317500" algn="l">
              <a:spcBef>
                <a:spcPts val="400"/>
              </a:spcBef>
              <a:spcAft>
                <a:spcPts val="0"/>
              </a:spcAft>
              <a:buSzPts val="1400"/>
              <a:buChar char="●"/>
              <a:defRPr sz="2000"/>
            </a:lvl2pPr>
            <a:lvl3pPr marL="1371600" lvl="2" indent="-308610" algn="l">
              <a:spcBef>
                <a:spcPts val="360"/>
              </a:spcBef>
              <a:spcAft>
                <a:spcPts val="0"/>
              </a:spcAft>
              <a:buSzPts val="1260"/>
              <a:buChar char="●"/>
              <a:defRPr sz="1800"/>
            </a:lvl3pPr>
            <a:lvl4pPr marL="1828800" lvl="3" indent="-304800" algn="l">
              <a:spcBef>
                <a:spcPts val="320"/>
              </a:spcBef>
              <a:spcAft>
                <a:spcPts val="0"/>
              </a:spcAft>
              <a:buSzPts val="1200"/>
              <a:buChar char="▪"/>
              <a:defRPr sz="1600"/>
            </a:lvl4pPr>
            <a:lvl5pPr marL="2286000" lvl="4" indent="-309880" algn="l">
              <a:spcBef>
                <a:spcPts val="320"/>
              </a:spcBef>
              <a:spcAft>
                <a:spcPts val="0"/>
              </a:spcAft>
              <a:buSzPts val="1280"/>
              <a:buChar char="▪"/>
              <a:defRPr sz="1600"/>
            </a:lvl5pPr>
            <a:lvl6pPr marL="2743200" lvl="5" indent="-309880" algn="l">
              <a:spcBef>
                <a:spcPts val="320"/>
              </a:spcBef>
              <a:spcAft>
                <a:spcPts val="0"/>
              </a:spcAft>
              <a:buSzPts val="1280"/>
              <a:buChar char="▪"/>
              <a:defRPr sz="1600"/>
            </a:lvl6pPr>
            <a:lvl7pPr marL="3200400" lvl="6" indent="-309880" algn="l">
              <a:spcBef>
                <a:spcPts val="320"/>
              </a:spcBef>
              <a:spcAft>
                <a:spcPts val="0"/>
              </a:spcAft>
              <a:buSzPts val="1280"/>
              <a:buChar char="▪"/>
              <a:defRPr sz="1600"/>
            </a:lvl7pPr>
            <a:lvl8pPr marL="3657600" lvl="7" indent="-309880" algn="l">
              <a:spcBef>
                <a:spcPts val="320"/>
              </a:spcBef>
              <a:spcAft>
                <a:spcPts val="0"/>
              </a:spcAft>
              <a:buSzPts val="1280"/>
              <a:buChar char="▪"/>
              <a:defRPr sz="1600"/>
            </a:lvl8pPr>
            <a:lvl9pPr marL="4114800" lvl="8" indent="-309880" algn="l">
              <a:spcBef>
                <a:spcPts val="320"/>
              </a:spcBef>
              <a:spcAft>
                <a:spcPts val="0"/>
              </a:spcAft>
              <a:buSzPts val="1280"/>
              <a:buChar char="▪"/>
              <a:defRPr sz="1600"/>
            </a:lvl9pPr>
          </a:lstStyle>
          <a:p>
            <a:endParaRPr/>
          </a:p>
        </p:txBody>
      </p:sp>
      <p:sp>
        <p:nvSpPr>
          <p:cNvPr id="120" name="Google Shape;120;p121"/>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680"/>
              <a:buNone/>
              <a:defRPr sz="2400" b="1"/>
            </a:lvl1pPr>
            <a:lvl2pPr marL="914400" lvl="1" indent="-228600" algn="l">
              <a:spcBef>
                <a:spcPts val="400"/>
              </a:spcBef>
              <a:spcAft>
                <a:spcPts val="0"/>
              </a:spcAft>
              <a:buSzPts val="1400"/>
              <a:buNone/>
              <a:defRPr sz="2000" b="1"/>
            </a:lvl2pPr>
            <a:lvl3pPr marL="1371600" lvl="2" indent="-228600" algn="l">
              <a:spcBef>
                <a:spcPts val="360"/>
              </a:spcBef>
              <a:spcAft>
                <a:spcPts val="0"/>
              </a:spcAft>
              <a:buSzPts val="1260"/>
              <a:buNone/>
              <a:defRPr sz="1800" b="1"/>
            </a:lvl3pPr>
            <a:lvl4pPr marL="1828800" lvl="3" indent="-228600" algn="l">
              <a:spcBef>
                <a:spcPts val="320"/>
              </a:spcBef>
              <a:spcAft>
                <a:spcPts val="0"/>
              </a:spcAft>
              <a:buSzPts val="1200"/>
              <a:buNone/>
              <a:defRPr sz="1600" b="1"/>
            </a:lvl4pPr>
            <a:lvl5pPr marL="2286000" lvl="4" indent="-228600" algn="l">
              <a:spcBef>
                <a:spcPts val="320"/>
              </a:spcBef>
              <a:spcAft>
                <a:spcPts val="0"/>
              </a:spcAft>
              <a:buSzPts val="1280"/>
              <a:buNone/>
              <a:defRPr sz="1600" b="1"/>
            </a:lvl5pPr>
            <a:lvl6pPr marL="2743200" lvl="5" indent="-228600" algn="l">
              <a:spcBef>
                <a:spcPts val="320"/>
              </a:spcBef>
              <a:spcAft>
                <a:spcPts val="0"/>
              </a:spcAft>
              <a:buSzPts val="1280"/>
              <a:buNone/>
              <a:defRPr sz="1600" b="1"/>
            </a:lvl6pPr>
            <a:lvl7pPr marL="3200400" lvl="6" indent="-228600" algn="l">
              <a:spcBef>
                <a:spcPts val="320"/>
              </a:spcBef>
              <a:spcAft>
                <a:spcPts val="0"/>
              </a:spcAft>
              <a:buSzPts val="1280"/>
              <a:buNone/>
              <a:defRPr sz="1600" b="1"/>
            </a:lvl7pPr>
            <a:lvl8pPr marL="3657600" lvl="7" indent="-228600" algn="l">
              <a:spcBef>
                <a:spcPts val="320"/>
              </a:spcBef>
              <a:spcAft>
                <a:spcPts val="0"/>
              </a:spcAft>
              <a:buSzPts val="1280"/>
              <a:buNone/>
              <a:defRPr sz="1600" b="1"/>
            </a:lvl8pPr>
            <a:lvl9pPr marL="4114800" lvl="8" indent="-228600" algn="l">
              <a:spcBef>
                <a:spcPts val="320"/>
              </a:spcBef>
              <a:spcAft>
                <a:spcPts val="0"/>
              </a:spcAft>
              <a:buSzPts val="1280"/>
              <a:buNone/>
              <a:defRPr sz="1600" b="1"/>
            </a:lvl9pPr>
          </a:lstStyle>
          <a:p>
            <a:endParaRPr/>
          </a:p>
        </p:txBody>
      </p:sp>
      <p:sp>
        <p:nvSpPr>
          <p:cNvPr id="121" name="Google Shape;121;p121"/>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35280" algn="l">
              <a:spcBef>
                <a:spcPts val="480"/>
              </a:spcBef>
              <a:spcAft>
                <a:spcPts val="0"/>
              </a:spcAft>
              <a:buSzPts val="1680"/>
              <a:buChar char="●"/>
              <a:defRPr sz="2400"/>
            </a:lvl1pPr>
            <a:lvl2pPr marL="914400" lvl="1" indent="-317500" algn="l">
              <a:spcBef>
                <a:spcPts val="400"/>
              </a:spcBef>
              <a:spcAft>
                <a:spcPts val="0"/>
              </a:spcAft>
              <a:buSzPts val="1400"/>
              <a:buChar char="●"/>
              <a:defRPr sz="2000"/>
            </a:lvl2pPr>
            <a:lvl3pPr marL="1371600" lvl="2" indent="-308610" algn="l">
              <a:spcBef>
                <a:spcPts val="360"/>
              </a:spcBef>
              <a:spcAft>
                <a:spcPts val="0"/>
              </a:spcAft>
              <a:buSzPts val="1260"/>
              <a:buChar char="●"/>
              <a:defRPr sz="1800"/>
            </a:lvl3pPr>
            <a:lvl4pPr marL="1828800" lvl="3" indent="-304800" algn="l">
              <a:spcBef>
                <a:spcPts val="320"/>
              </a:spcBef>
              <a:spcAft>
                <a:spcPts val="0"/>
              </a:spcAft>
              <a:buSzPts val="1200"/>
              <a:buChar char="▪"/>
              <a:defRPr sz="1600"/>
            </a:lvl4pPr>
            <a:lvl5pPr marL="2286000" lvl="4" indent="-309880" algn="l">
              <a:spcBef>
                <a:spcPts val="320"/>
              </a:spcBef>
              <a:spcAft>
                <a:spcPts val="0"/>
              </a:spcAft>
              <a:buSzPts val="1280"/>
              <a:buChar char="▪"/>
              <a:defRPr sz="1600"/>
            </a:lvl5pPr>
            <a:lvl6pPr marL="2743200" lvl="5" indent="-309880" algn="l">
              <a:spcBef>
                <a:spcPts val="320"/>
              </a:spcBef>
              <a:spcAft>
                <a:spcPts val="0"/>
              </a:spcAft>
              <a:buSzPts val="1280"/>
              <a:buChar char="▪"/>
              <a:defRPr sz="1600"/>
            </a:lvl6pPr>
            <a:lvl7pPr marL="3200400" lvl="6" indent="-309880" algn="l">
              <a:spcBef>
                <a:spcPts val="320"/>
              </a:spcBef>
              <a:spcAft>
                <a:spcPts val="0"/>
              </a:spcAft>
              <a:buSzPts val="1280"/>
              <a:buChar char="▪"/>
              <a:defRPr sz="1600"/>
            </a:lvl7pPr>
            <a:lvl8pPr marL="3657600" lvl="7" indent="-309880" algn="l">
              <a:spcBef>
                <a:spcPts val="320"/>
              </a:spcBef>
              <a:spcAft>
                <a:spcPts val="0"/>
              </a:spcAft>
              <a:buSzPts val="1280"/>
              <a:buChar char="▪"/>
              <a:defRPr sz="1600"/>
            </a:lvl8pPr>
            <a:lvl9pPr marL="4114800" lvl="8" indent="-309880" algn="l">
              <a:spcBef>
                <a:spcPts val="320"/>
              </a:spcBef>
              <a:spcAft>
                <a:spcPts val="0"/>
              </a:spcAft>
              <a:buSzPts val="1280"/>
              <a:buChar char="▪"/>
              <a:defRPr sz="1600"/>
            </a:lvl9pPr>
          </a:lstStyle>
          <a:p>
            <a:endParaRPr/>
          </a:p>
        </p:txBody>
      </p:sp>
      <p:sp>
        <p:nvSpPr>
          <p:cNvPr id="122" name="Google Shape;122;p121"/>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12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121"/>
          <p:cNvSpPr txBox="1">
            <a:spLocks noGrp="1"/>
          </p:cNvSpPr>
          <p:nvPr>
            <p:ph type="sldNum" idx="12"/>
          </p:nvPr>
        </p:nvSpPr>
        <p:spPr>
          <a:xfrm>
            <a:off x="7010400" y="635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5"/>
        <p:cNvGrpSpPr/>
        <p:nvPr/>
      </p:nvGrpSpPr>
      <p:grpSpPr>
        <a:xfrm>
          <a:off x="0" y="0"/>
          <a:ext cx="0" cy="0"/>
          <a:chOff x="0" y="0"/>
          <a:chExt cx="0" cy="0"/>
        </a:xfrm>
      </p:grpSpPr>
      <p:sp>
        <p:nvSpPr>
          <p:cNvPr id="126" name="Google Shape;126;p12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12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370840" algn="l">
              <a:spcBef>
                <a:spcPts val="640"/>
              </a:spcBef>
              <a:spcAft>
                <a:spcPts val="0"/>
              </a:spcAft>
              <a:buSzPts val="2240"/>
              <a:buChar char="●"/>
              <a:defRPr sz="3200"/>
            </a:lvl1pPr>
            <a:lvl2pPr marL="914400" lvl="1" indent="-353060" algn="l">
              <a:spcBef>
                <a:spcPts val="560"/>
              </a:spcBef>
              <a:spcAft>
                <a:spcPts val="0"/>
              </a:spcAft>
              <a:buSzPts val="1960"/>
              <a:buChar char="●"/>
              <a:defRPr sz="2800"/>
            </a:lvl2pPr>
            <a:lvl3pPr marL="1371600" lvl="2" indent="-335280" algn="l">
              <a:spcBef>
                <a:spcPts val="480"/>
              </a:spcBef>
              <a:spcAft>
                <a:spcPts val="0"/>
              </a:spcAft>
              <a:buSzPts val="1680"/>
              <a:buChar char="●"/>
              <a:defRPr sz="2400"/>
            </a:lvl3pPr>
            <a:lvl4pPr marL="1828800" lvl="3" indent="-323850" algn="l">
              <a:spcBef>
                <a:spcPts val="400"/>
              </a:spcBef>
              <a:spcAft>
                <a:spcPts val="0"/>
              </a:spcAft>
              <a:buSzPts val="1500"/>
              <a:buChar char="▪"/>
              <a:defRPr sz="2000"/>
            </a:lvl4pPr>
            <a:lvl5pPr marL="2286000" lvl="4" indent="-330200" algn="l">
              <a:spcBef>
                <a:spcPts val="400"/>
              </a:spcBef>
              <a:spcAft>
                <a:spcPts val="0"/>
              </a:spcAft>
              <a:buSzPts val="1600"/>
              <a:buChar char="▪"/>
              <a:defRPr sz="2000"/>
            </a:lvl5pPr>
            <a:lvl6pPr marL="2743200" lvl="5" indent="-330200" algn="l">
              <a:spcBef>
                <a:spcPts val="400"/>
              </a:spcBef>
              <a:spcAft>
                <a:spcPts val="0"/>
              </a:spcAft>
              <a:buSzPts val="1600"/>
              <a:buChar char="▪"/>
              <a:defRPr sz="2000"/>
            </a:lvl6pPr>
            <a:lvl7pPr marL="3200400" lvl="6" indent="-330200" algn="l">
              <a:spcBef>
                <a:spcPts val="400"/>
              </a:spcBef>
              <a:spcAft>
                <a:spcPts val="0"/>
              </a:spcAft>
              <a:buSzPts val="1600"/>
              <a:buChar char="▪"/>
              <a:defRPr sz="2000"/>
            </a:lvl7pPr>
            <a:lvl8pPr marL="3657600" lvl="7" indent="-330200" algn="l">
              <a:spcBef>
                <a:spcPts val="400"/>
              </a:spcBef>
              <a:spcAft>
                <a:spcPts val="0"/>
              </a:spcAft>
              <a:buSzPts val="1600"/>
              <a:buChar char="▪"/>
              <a:defRPr sz="2000"/>
            </a:lvl8pPr>
            <a:lvl9pPr marL="4114800" lvl="8" indent="-330200" algn="l">
              <a:spcBef>
                <a:spcPts val="400"/>
              </a:spcBef>
              <a:spcAft>
                <a:spcPts val="0"/>
              </a:spcAft>
              <a:buSzPts val="1600"/>
              <a:buChar char="▪"/>
              <a:defRPr sz="2000"/>
            </a:lvl9pPr>
          </a:lstStyle>
          <a:p>
            <a:endParaRPr/>
          </a:p>
        </p:txBody>
      </p:sp>
      <p:sp>
        <p:nvSpPr>
          <p:cNvPr id="128" name="Google Shape;128;p12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980"/>
              <a:buNone/>
              <a:defRPr sz="1400"/>
            </a:lvl1pPr>
            <a:lvl2pPr marL="914400" lvl="1" indent="-228600" algn="l">
              <a:spcBef>
                <a:spcPts val="240"/>
              </a:spcBef>
              <a:spcAft>
                <a:spcPts val="0"/>
              </a:spcAft>
              <a:buSzPts val="840"/>
              <a:buNone/>
              <a:defRPr sz="1200"/>
            </a:lvl2pPr>
            <a:lvl3pPr marL="1371600" lvl="2" indent="-228600" algn="l">
              <a:spcBef>
                <a:spcPts val="200"/>
              </a:spcBef>
              <a:spcAft>
                <a:spcPts val="0"/>
              </a:spcAft>
              <a:buSzPts val="700"/>
              <a:buNone/>
              <a:defRPr sz="1000"/>
            </a:lvl3pPr>
            <a:lvl4pPr marL="1828800" lvl="3" indent="-228600" algn="l">
              <a:spcBef>
                <a:spcPts val="180"/>
              </a:spcBef>
              <a:spcAft>
                <a:spcPts val="0"/>
              </a:spcAft>
              <a:buSzPts val="675"/>
              <a:buNone/>
              <a:defRPr sz="900"/>
            </a:lvl4pPr>
            <a:lvl5pPr marL="2286000" lvl="4" indent="-228600" algn="l">
              <a:spcBef>
                <a:spcPts val="180"/>
              </a:spcBef>
              <a:spcAft>
                <a:spcPts val="0"/>
              </a:spcAft>
              <a:buSzPts val="720"/>
              <a:buNone/>
              <a:defRPr sz="900"/>
            </a:lvl5pPr>
            <a:lvl6pPr marL="2743200" lvl="5" indent="-228600" algn="l">
              <a:spcBef>
                <a:spcPts val="180"/>
              </a:spcBef>
              <a:spcAft>
                <a:spcPts val="0"/>
              </a:spcAft>
              <a:buSzPts val="720"/>
              <a:buNone/>
              <a:defRPr sz="900"/>
            </a:lvl6pPr>
            <a:lvl7pPr marL="3200400" lvl="6" indent="-228600" algn="l">
              <a:spcBef>
                <a:spcPts val="180"/>
              </a:spcBef>
              <a:spcAft>
                <a:spcPts val="0"/>
              </a:spcAft>
              <a:buSzPts val="720"/>
              <a:buNone/>
              <a:defRPr sz="900"/>
            </a:lvl7pPr>
            <a:lvl8pPr marL="3657600" lvl="7" indent="-228600" algn="l">
              <a:spcBef>
                <a:spcPts val="180"/>
              </a:spcBef>
              <a:spcAft>
                <a:spcPts val="0"/>
              </a:spcAft>
              <a:buSzPts val="720"/>
              <a:buNone/>
              <a:defRPr sz="900"/>
            </a:lvl8pPr>
            <a:lvl9pPr marL="4114800" lvl="8" indent="-228600" algn="l">
              <a:spcBef>
                <a:spcPts val="180"/>
              </a:spcBef>
              <a:spcAft>
                <a:spcPts val="0"/>
              </a:spcAft>
              <a:buSzPts val="720"/>
              <a:buNone/>
              <a:defRPr sz="900"/>
            </a:lvl9pPr>
          </a:lstStyle>
          <a:p>
            <a:endParaRPr/>
          </a:p>
        </p:txBody>
      </p:sp>
      <p:sp>
        <p:nvSpPr>
          <p:cNvPr id="129" name="Google Shape;129;p122"/>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12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122"/>
          <p:cNvSpPr txBox="1">
            <a:spLocks noGrp="1"/>
          </p:cNvSpPr>
          <p:nvPr>
            <p:ph type="sldNum" idx="12"/>
          </p:nvPr>
        </p:nvSpPr>
        <p:spPr>
          <a:xfrm>
            <a:off x="7010400" y="635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32"/>
        <p:cNvGrpSpPr/>
        <p:nvPr/>
      </p:nvGrpSpPr>
      <p:grpSpPr>
        <a:xfrm>
          <a:off x="0" y="0"/>
          <a:ext cx="0" cy="0"/>
          <a:chOff x="0" y="0"/>
          <a:chExt cx="0" cy="0"/>
        </a:xfrm>
      </p:grpSpPr>
      <p:sp>
        <p:nvSpPr>
          <p:cNvPr id="133" name="Google Shape;133;p12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123"/>
          <p:cNvSpPr>
            <a:spLocks noGrp="1"/>
          </p:cNvSpPr>
          <p:nvPr>
            <p:ph type="pic" idx="2"/>
          </p:nvPr>
        </p:nvSpPr>
        <p:spPr>
          <a:xfrm>
            <a:off x="1792288" y="612775"/>
            <a:ext cx="5486400" cy="4114800"/>
          </a:xfrm>
          <a:prstGeom prst="rect">
            <a:avLst/>
          </a:prstGeom>
          <a:noFill/>
          <a:ln>
            <a:noFill/>
          </a:ln>
        </p:spPr>
      </p:sp>
      <p:sp>
        <p:nvSpPr>
          <p:cNvPr id="135" name="Google Shape;135;p12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980"/>
              <a:buNone/>
              <a:defRPr sz="1400"/>
            </a:lvl1pPr>
            <a:lvl2pPr marL="914400" lvl="1" indent="-228600" algn="l">
              <a:spcBef>
                <a:spcPts val="240"/>
              </a:spcBef>
              <a:spcAft>
                <a:spcPts val="0"/>
              </a:spcAft>
              <a:buSzPts val="840"/>
              <a:buNone/>
              <a:defRPr sz="1200"/>
            </a:lvl2pPr>
            <a:lvl3pPr marL="1371600" lvl="2" indent="-228600" algn="l">
              <a:spcBef>
                <a:spcPts val="200"/>
              </a:spcBef>
              <a:spcAft>
                <a:spcPts val="0"/>
              </a:spcAft>
              <a:buSzPts val="700"/>
              <a:buNone/>
              <a:defRPr sz="1000"/>
            </a:lvl3pPr>
            <a:lvl4pPr marL="1828800" lvl="3" indent="-228600" algn="l">
              <a:spcBef>
                <a:spcPts val="180"/>
              </a:spcBef>
              <a:spcAft>
                <a:spcPts val="0"/>
              </a:spcAft>
              <a:buSzPts val="675"/>
              <a:buNone/>
              <a:defRPr sz="900"/>
            </a:lvl4pPr>
            <a:lvl5pPr marL="2286000" lvl="4" indent="-228600" algn="l">
              <a:spcBef>
                <a:spcPts val="180"/>
              </a:spcBef>
              <a:spcAft>
                <a:spcPts val="0"/>
              </a:spcAft>
              <a:buSzPts val="720"/>
              <a:buNone/>
              <a:defRPr sz="900"/>
            </a:lvl5pPr>
            <a:lvl6pPr marL="2743200" lvl="5" indent="-228600" algn="l">
              <a:spcBef>
                <a:spcPts val="180"/>
              </a:spcBef>
              <a:spcAft>
                <a:spcPts val="0"/>
              </a:spcAft>
              <a:buSzPts val="720"/>
              <a:buNone/>
              <a:defRPr sz="900"/>
            </a:lvl6pPr>
            <a:lvl7pPr marL="3200400" lvl="6" indent="-228600" algn="l">
              <a:spcBef>
                <a:spcPts val="180"/>
              </a:spcBef>
              <a:spcAft>
                <a:spcPts val="0"/>
              </a:spcAft>
              <a:buSzPts val="720"/>
              <a:buNone/>
              <a:defRPr sz="900"/>
            </a:lvl7pPr>
            <a:lvl8pPr marL="3657600" lvl="7" indent="-228600" algn="l">
              <a:spcBef>
                <a:spcPts val="180"/>
              </a:spcBef>
              <a:spcAft>
                <a:spcPts val="0"/>
              </a:spcAft>
              <a:buSzPts val="720"/>
              <a:buNone/>
              <a:defRPr sz="900"/>
            </a:lvl8pPr>
            <a:lvl9pPr marL="4114800" lvl="8" indent="-228600" algn="l">
              <a:spcBef>
                <a:spcPts val="180"/>
              </a:spcBef>
              <a:spcAft>
                <a:spcPts val="0"/>
              </a:spcAft>
              <a:buSzPts val="720"/>
              <a:buNone/>
              <a:defRPr sz="900"/>
            </a:lvl9pPr>
          </a:lstStyle>
          <a:p>
            <a:endParaRPr/>
          </a:p>
        </p:txBody>
      </p:sp>
      <p:sp>
        <p:nvSpPr>
          <p:cNvPr id="136" name="Google Shape;136;p123"/>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12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123"/>
          <p:cNvSpPr txBox="1">
            <a:spLocks noGrp="1"/>
          </p:cNvSpPr>
          <p:nvPr>
            <p:ph type="sldNum" idx="12"/>
          </p:nvPr>
        </p:nvSpPr>
        <p:spPr>
          <a:xfrm>
            <a:off x="7010400" y="635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114"/>
          <p:cNvCxnSpPr/>
          <p:nvPr/>
        </p:nvCxnSpPr>
        <p:spPr>
          <a:xfrm>
            <a:off x="7962900" y="152400"/>
            <a:ext cx="0" cy="1524000"/>
          </a:xfrm>
          <a:prstGeom prst="straightConnector1">
            <a:avLst/>
          </a:prstGeom>
          <a:noFill/>
          <a:ln w="9525" cap="flat" cmpd="sng">
            <a:solidFill>
              <a:schemeClr val="dk1"/>
            </a:solidFill>
            <a:prstDash val="solid"/>
            <a:round/>
            <a:headEnd type="none" w="med" len="med"/>
            <a:tailEnd type="none" w="med" len="med"/>
          </a:ln>
        </p:spPr>
      </p:cxnSp>
      <p:sp>
        <p:nvSpPr>
          <p:cNvPr id="11" name="Google Shape;11;p114"/>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3900" b="1"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3900" b="1" i="0" u="none" strike="noStrike" cap="none">
                <a:solidFill>
                  <a:schemeClr val="dk2"/>
                </a:solidFill>
                <a:latin typeface="Arial"/>
                <a:ea typeface="Arial"/>
                <a:cs typeface="Arial"/>
                <a:sym typeface="Arial"/>
              </a:defRPr>
            </a:lvl2pPr>
            <a:lvl3pPr marR="0" lvl="2" algn="l" rtl="0">
              <a:spcBef>
                <a:spcPts val="0"/>
              </a:spcBef>
              <a:spcAft>
                <a:spcPts val="0"/>
              </a:spcAft>
              <a:buSzPts val="1400"/>
              <a:buNone/>
              <a:defRPr sz="3900" b="1" i="0" u="none" strike="noStrike" cap="none">
                <a:solidFill>
                  <a:schemeClr val="dk2"/>
                </a:solidFill>
                <a:latin typeface="Arial"/>
                <a:ea typeface="Arial"/>
                <a:cs typeface="Arial"/>
                <a:sym typeface="Arial"/>
              </a:defRPr>
            </a:lvl3pPr>
            <a:lvl4pPr marR="0" lvl="3" algn="l" rtl="0">
              <a:spcBef>
                <a:spcPts val="0"/>
              </a:spcBef>
              <a:spcAft>
                <a:spcPts val="0"/>
              </a:spcAft>
              <a:buSzPts val="1400"/>
              <a:buNone/>
              <a:defRPr sz="3900" b="1" i="0" u="none" strike="noStrike" cap="none">
                <a:solidFill>
                  <a:schemeClr val="dk2"/>
                </a:solidFill>
                <a:latin typeface="Arial"/>
                <a:ea typeface="Arial"/>
                <a:cs typeface="Arial"/>
                <a:sym typeface="Arial"/>
              </a:defRPr>
            </a:lvl4pPr>
            <a:lvl5pPr marR="0" lvl="4" algn="l" rtl="0">
              <a:spcBef>
                <a:spcPts val="0"/>
              </a:spcBef>
              <a:spcAft>
                <a:spcPts val="0"/>
              </a:spcAft>
              <a:buSzPts val="1400"/>
              <a:buNone/>
              <a:defRPr sz="3900" b="1" i="0" u="none" strike="noStrike" cap="none">
                <a:solidFill>
                  <a:schemeClr val="dk2"/>
                </a:solidFill>
                <a:latin typeface="Arial"/>
                <a:ea typeface="Arial"/>
                <a:cs typeface="Arial"/>
                <a:sym typeface="Arial"/>
              </a:defRPr>
            </a:lvl5pPr>
            <a:lvl6pPr marR="0" lvl="5" algn="l" rtl="0">
              <a:spcBef>
                <a:spcPts val="0"/>
              </a:spcBef>
              <a:spcAft>
                <a:spcPts val="0"/>
              </a:spcAft>
              <a:buSzPts val="1400"/>
              <a:buNone/>
              <a:defRPr sz="3900" b="1"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3900" b="1"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3900" b="1"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3900" b="1" i="0" u="none" strike="noStrike" cap="none">
                <a:solidFill>
                  <a:schemeClr val="dk2"/>
                </a:solidFill>
                <a:latin typeface="Arial"/>
                <a:ea typeface="Arial"/>
                <a:cs typeface="Arial"/>
                <a:sym typeface="Arial"/>
              </a:defRPr>
            </a:lvl9pPr>
          </a:lstStyle>
          <a:p>
            <a:endParaRPr/>
          </a:p>
        </p:txBody>
      </p:sp>
      <p:sp>
        <p:nvSpPr>
          <p:cNvPr id="12" name="Google Shape;12;p114"/>
          <p:cNvSpPr txBox="1">
            <a:spLocks noGrp="1"/>
          </p:cNvSpPr>
          <p:nvPr>
            <p:ph type="body" idx="1"/>
          </p:nvPr>
        </p:nvSpPr>
        <p:spPr>
          <a:xfrm>
            <a:off x="457200" y="1719263"/>
            <a:ext cx="8229600" cy="4411662"/>
          </a:xfrm>
          <a:prstGeom prst="rect">
            <a:avLst/>
          </a:prstGeom>
          <a:noFill/>
          <a:ln>
            <a:noFill/>
          </a:ln>
        </p:spPr>
        <p:txBody>
          <a:bodyPr spcFirstLastPara="1" wrap="square" lIns="91425" tIns="45700" rIns="91425" bIns="45700" anchor="t" anchorCtr="0">
            <a:noAutofit/>
          </a:bodyPr>
          <a:lstStyle>
            <a:lvl1pPr marL="457200" marR="0" lvl="0" indent="-361950" algn="l" rtl="0">
              <a:spcBef>
                <a:spcPts val="600"/>
              </a:spcBef>
              <a:spcAft>
                <a:spcPts val="0"/>
              </a:spcAft>
              <a:buClr>
                <a:schemeClr val="dk2"/>
              </a:buClr>
              <a:buSzPts val="2100"/>
              <a:buFont typeface="Noto Sans Symbols"/>
              <a:buChar char="●"/>
              <a:defRPr sz="3000" b="0" i="0" u="none" strike="noStrike" cap="none">
                <a:solidFill>
                  <a:schemeClr val="dk1"/>
                </a:solidFill>
                <a:latin typeface="Arial"/>
                <a:ea typeface="Arial"/>
                <a:cs typeface="Arial"/>
                <a:sym typeface="Arial"/>
              </a:defRPr>
            </a:lvl1pPr>
            <a:lvl2pPr marL="914400" marR="0" lvl="1" indent="-344170" algn="l" rtl="0">
              <a:spcBef>
                <a:spcPts val="520"/>
              </a:spcBef>
              <a:spcAft>
                <a:spcPts val="0"/>
              </a:spcAft>
              <a:buClr>
                <a:schemeClr val="accent2"/>
              </a:buClr>
              <a:buSzPts val="1820"/>
              <a:buFont typeface="Noto Sans Symbols"/>
              <a:buChar char="●"/>
              <a:defRPr sz="2600" b="0" i="0" u="none" strike="noStrike" cap="none">
                <a:solidFill>
                  <a:schemeClr val="dk1"/>
                </a:solidFill>
                <a:latin typeface="Arial"/>
                <a:ea typeface="Arial"/>
                <a:cs typeface="Arial"/>
                <a:sym typeface="Arial"/>
              </a:defRPr>
            </a:lvl2pPr>
            <a:lvl3pPr marL="1371600" marR="0" lvl="2" indent="-330835" algn="l" rtl="0">
              <a:spcBef>
                <a:spcPts val="460"/>
              </a:spcBef>
              <a:spcAft>
                <a:spcPts val="0"/>
              </a:spcAft>
              <a:buClr>
                <a:schemeClr val="accent1"/>
              </a:buClr>
              <a:buSzPts val="1610"/>
              <a:buFont typeface="Noto Sans Symbols"/>
              <a:buChar char="●"/>
              <a:defRPr sz="2300" b="0" i="0" u="none" strike="noStrike" cap="none">
                <a:solidFill>
                  <a:schemeClr val="dk1"/>
                </a:solidFill>
                <a:latin typeface="Arial"/>
                <a:ea typeface="Arial"/>
                <a:cs typeface="Arial"/>
                <a:sym typeface="Arial"/>
              </a:defRPr>
            </a:lvl3pPr>
            <a:lvl4pPr marL="1828800" marR="0" lvl="3" indent="-323850" algn="l" rtl="0">
              <a:spcBef>
                <a:spcPts val="400"/>
              </a:spcBef>
              <a:spcAft>
                <a:spcPts val="0"/>
              </a:spcAft>
              <a:buClr>
                <a:schemeClr val="dk2"/>
              </a:buClr>
              <a:buSzPts val="1500"/>
              <a:buFont typeface="Noto Sans Symbols"/>
              <a:buChar char="▪"/>
              <a:defRPr sz="2000" b="0" i="0" u="none" strike="noStrike" cap="none">
                <a:solidFill>
                  <a:schemeClr val="dk1"/>
                </a:solidFill>
                <a:latin typeface="Arial"/>
                <a:ea typeface="Arial"/>
                <a:cs typeface="Arial"/>
                <a:sym typeface="Arial"/>
              </a:defRPr>
            </a:lvl4pPr>
            <a:lvl5pPr marL="2286000" marR="0" lvl="4"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5pPr>
            <a:lvl6pPr marL="2743200" marR="0" lvl="5"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6pPr>
            <a:lvl7pPr marL="3200400" marR="0" lvl="6"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7pPr>
            <a:lvl8pPr marL="3657600" marR="0" lvl="7"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8pPr>
            <a:lvl9pPr marL="4114800" marR="0" lvl="8"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9pPr>
          </a:lstStyle>
          <a:p>
            <a:endParaRPr/>
          </a:p>
        </p:txBody>
      </p:sp>
      <p:sp>
        <p:nvSpPr>
          <p:cNvPr id="13" name="Google Shape;13;p114"/>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1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 name="Google Shape;15;p114"/>
          <p:cNvSpPr txBox="1">
            <a:spLocks noGrp="1"/>
          </p:cNvSpPr>
          <p:nvPr>
            <p:ph type="sldNum" idx="12"/>
          </p:nvPr>
        </p:nvSpPr>
        <p:spPr>
          <a:xfrm>
            <a:off x="7010400" y="6350"/>
            <a:ext cx="2133600" cy="4572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0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10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10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10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10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10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10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10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grpSp>
        <p:nvGrpSpPr>
          <p:cNvPr id="16" name="Google Shape;16;p114"/>
          <p:cNvGrpSpPr/>
          <p:nvPr/>
        </p:nvGrpSpPr>
        <p:grpSpPr>
          <a:xfrm>
            <a:off x="8153400" y="152400"/>
            <a:ext cx="792163" cy="1295400"/>
            <a:chOff x="5136" y="960"/>
            <a:chExt cx="528" cy="864"/>
          </a:xfrm>
        </p:grpSpPr>
        <p:sp>
          <p:nvSpPr>
            <p:cNvPr id="17" name="Google Shape;17;p114"/>
            <p:cNvSpPr/>
            <p:nvPr/>
          </p:nvSpPr>
          <p:spPr>
            <a:xfrm>
              <a:off x="5136" y="960"/>
              <a:ext cx="80"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8" name="Google Shape;18;p114"/>
            <p:cNvSpPr/>
            <p:nvPr/>
          </p:nvSpPr>
          <p:spPr>
            <a:xfrm>
              <a:off x="5248" y="960"/>
              <a:ext cx="79"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9" name="Google Shape;19;p114"/>
            <p:cNvSpPr/>
            <p:nvPr/>
          </p:nvSpPr>
          <p:spPr>
            <a:xfrm>
              <a:off x="5360" y="960"/>
              <a:ext cx="77"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0" name="Google Shape;20;p114"/>
            <p:cNvSpPr/>
            <p:nvPr/>
          </p:nvSpPr>
          <p:spPr>
            <a:xfrm>
              <a:off x="5136" y="1072"/>
              <a:ext cx="80" cy="7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1" name="Google Shape;21;p114"/>
            <p:cNvSpPr/>
            <p:nvPr/>
          </p:nvSpPr>
          <p:spPr>
            <a:xfrm>
              <a:off x="5248" y="1072"/>
              <a:ext cx="79" cy="7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2" name="Google Shape;22;p114"/>
            <p:cNvSpPr/>
            <p:nvPr/>
          </p:nvSpPr>
          <p:spPr>
            <a:xfrm>
              <a:off x="5360" y="1072"/>
              <a:ext cx="77" cy="7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3" name="Google Shape;23;p114"/>
            <p:cNvSpPr/>
            <p:nvPr/>
          </p:nvSpPr>
          <p:spPr>
            <a:xfrm>
              <a:off x="5472" y="1072"/>
              <a:ext cx="77" cy="7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4" name="Google Shape;24;p114"/>
            <p:cNvSpPr/>
            <p:nvPr/>
          </p:nvSpPr>
          <p:spPr>
            <a:xfrm>
              <a:off x="5136" y="1184"/>
              <a:ext cx="80" cy="7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5" name="Google Shape;25;p114"/>
            <p:cNvSpPr/>
            <p:nvPr/>
          </p:nvSpPr>
          <p:spPr>
            <a:xfrm>
              <a:off x="5248" y="1184"/>
              <a:ext cx="79" cy="7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6" name="Google Shape;26;p114"/>
            <p:cNvSpPr/>
            <p:nvPr/>
          </p:nvSpPr>
          <p:spPr>
            <a:xfrm>
              <a:off x="5360" y="1184"/>
              <a:ext cx="77" cy="7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7" name="Google Shape;27;p114"/>
            <p:cNvSpPr/>
            <p:nvPr/>
          </p:nvSpPr>
          <p:spPr>
            <a:xfrm>
              <a:off x="5472" y="1184"/>
              <a:ext cx="77" cy="7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8" name="Google Shape;28;p114"/>
            <p:cNvSpPr/>
            <p:nvPr/>
          </p:nvSpPr>
          <p:spPr>
            <a:xfrm>
              <a:off x="5584" y="1184"/>
              <a:ext cx="80" cy="7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9" name="Google Shape;29;p114"/>
            <p:cNvSpPr/>
            <p:nvPr/>
          </p:nvSpPr>
          <p:spPr>
            <a:xfrm>
              <a:off x="5136" y="1296"/>
              <a:ext cx="80"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0" name="Google Shape;30;p114"/>
            <p:cNvSpPr/>
            <p:nvPr/>
          </p:nvSpPr>
          <p:spPr>
            <a:xfrm>
              <a:off x="5248" y="1296"/>
              <a:ext cx="79"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1" name="Google Shape;31;p114"/>
            <p:cNvSpPr/>
            <p:nvPr/>
          </p:nvSpPr>
          <p:spPr>
            <a:xfrm>
              <a:off x="5360" y="1296"/>
              <a:ext cx="77"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2" name="Google Shape;32;p114"/>
            <p:cNvSpPr/>
            <p:nvPr/>
          </p:nvSpPr>
          <p:spPr>
            <a:xfrm>
              <a:off x="5472" y="1296"/>
              <a:ext cx="77" cy="8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3" name="Google Shape;33;p114"/>
            <p:cNvSpPr/>
            <p:nvPr/>
          </p:nvSpPr>
          <p:spPr>
            <a:xfrm>
              <a:off x="5136" y="1408"/>
              <a:ext cx="80"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4" name="Google Shape;34;p114"/>
            <p:cNvSpPr/>
            <p:nvPr/>
          </p:nvSpPr>
          <p:spPr>
            <a:xfrm>
              <a:off x="5248" y="1408"/>
              <a:ext cx="79"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5" name="Google Shape;35;p114"/>
            <p:cNvSpPr/>
            <p:nvPr/>
          </p:nvSpPr>
          <p:spPr>
            <a:xfrm>
              <a:off x="5360" y="1408"/>
              <a:ext cx="77" cy="8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6" name="Google Shape;36;p114"/>
            <p:cNvSpPr/>
            <p:nvPr/>
          </p:nvSpPr>
          <p:spPr>
            <a:xfrm>
              <a:off x="5472" y="1408"/>
              <a:ext cx="77" cy="8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7" name="Google Shape;37;p114"/>
            <p:cNvSpPr/>
            <p:nvPr/>
          </p:nvSpPr>
          <p:spPr>
            <a:xfrm>
              <a:off x="5584" y="1408"/>
              <a:ext cx="80" cy="80"/>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8" name="Google Shape;38;p114"/>
            <p:cNvSpPr/>
            <p:nvPr/>
          </p:nvSpPr>
          <p:spPr>
            <a:xfrm>
              <a:off x="5136" y="1520"/>
              <a:ext cx="80" cy="79"/>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9" name="Google Shape;39;p114"/>
            <p:cNvSpPr/>
            <p:nvPr/>
          </p:nvSpPr>
          <p:spPr>
            <a:xfrm>
              <a:off x="5248" y="1520"/>
              <a:ext cx="79" cy="79"/>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0" name="Google Shape;40;p114"/>
            <p:cNvSpPr/>
            <p:nvPr/>
          </p:nvSpPr>
          <p:spPr>
            <a:xfrm>
              <a:off x="5360" y="1520"/>
              <a:ext cx="77" cy="79"/>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1" name="Google Shape;41;p114"/>
            <p:cNvSpPr/>
            <p:nvPr/>
          </p:nvSpPr>
          <p:spPr>
            <a:xfrm>
              <a:off x="5472" y="1520"/>
              <a:ext cx="77" cy="79"/>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2" name="Google Shape;42;p114"/>
            <p:cNvSpPr/>
            <p:nvPr/>
          </p:nvSpPr>
          <p:spPr>
            <a:xfrm>
              <a:off x="5136" y="1632"/>
              <a:ext cx="80" cy="7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3" name="Google Shape;43;p114"/>
            <p:cNvSpPr/>
            <p:nvPr/>
          </p:nvSpPr>
          <p:spPr>
            <a:xfrm>
              <a:off x="5248" y="1632"/>
              <a:ext cx="79" cy="7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4" name="Google Shape;44;p114"/>
            <p:cNvSpPr/>
            <p:nvPr/>
          </p:nvSpPr>
          <p:spPr>
            <a:xfrm>
              <a:off x="5360" y="1632"/>
              <a:ext cx="77" cy="7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5" name="Google Shape;45;p114"/>
            <p:cNvSpPr/>
            <p:nvPr/>
          </p:nvSpPr>
          <p:spPr>
            <a:xfrm>
              <a:off x="5472" y="1632"/>
              <a:ext cx="77" cy="7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6" name="Google Shape;46;p114"/>
            <p:cNvSpPr/>
            <p:nvPr/>
          </p:nvSpPr>
          <p:spPr>
            <a:xfrm>
              <a:off x="5248" y="1744"/>
              <a:ext cx="79" cy="80"/>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7" name="Google Shape;47;p114"/>
            <p:cNvSpPr/>
            <p:nvPr/>
          </p:nvSpPr>
          <p:spPr>
            <a:xfrm>
              <a:off x="5472" y="1744"/>
              <a:ext cx="77" cy="80"/>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
          <p:cNvSpPr txBox="1"/>
          <p:nvPr/>
        </p:nvSpPr>
        <p:spPr>
          <a:xfrm>
            <a:off x="355600" y="1600200"/>
            <a:ext cx="8407400" cy="33855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b="0" i="1" u="none" strike="noStrike" cap="none">
                <a:solidFill>
                  <a:srgbClr val="0000FF"/>
                </a:solidFill>
                <a:latin typeface="Arial"/>
                <a:ea typeface="Arial"/>
                <a:cs typeface="Arial"/>
                <a:sym typeface="Arial"/>
              </a:rPr>
              <a:t>Definieren Sie </a:t>
            </a:r>
            <a:r>
              <a:rPr lang="en-US" sz="1200" b="0" i="0" u="none" strike="noStrike" cap="none">
                <a:solidFill>
                  <a:srgbClr val="0000FF"/>
                </a:solidFill>
                <a:latin typeface="Arial"/>
                <a:ea typeface="Arial"/>
                <a:cs typeface="Arial"/>
                <a:sym typeface="Arial"/>
              </a:rPr>
              <a:t>das Glaukom.</a:t>
            </a:r>
            <a:endParaRPr sz="1600" b="1" i="0" u="none" strike="noStrike" cap="none">
              <a:solidFill>
                <a:srgbClr val="0000FF"/>
              </a:solidFill>
              <a:latin typeface="Arial"/>
              <a:ea typeface="Arial"/>
              <a:cs typeface="Arial"/>
              <a:sym typeface="Arial"/>
            </a:endParaRPr>
          </a:p>
        </p:txBody>
      </p:sp>
      <p:sp>
        <p:nvSpPr>
          <p:cNvPr id="156" name="Google Shape;156;p1"/>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0" u="none" strike="noStrike" cap="none" dirty="0" err="1">
                <a:solidFill>
                  <a:schemeClr val="dk1"/>
                </a:solidFill>
                <a:latin typeface="Arial"/>
                <a:ea typeface="Arial"/>
                <a:cs typeface="Arial"/>
                <a:sym typeface="Arial"/>
              </a:rPr>
              <a:t>Offenwinkelglaukom</a:t>
            </a:r>
            <a:r>
              <a:rPr lang="en-US" sz="1200" b="1" i="0" u="none" strike="noStrike" cap="none" dirty="0">
                <a:solidFill>
                  <a:schemeClr val="dk1"/>
                </a:solidFill>
                <a:latin typeface="Arial"/>
                <a:ea typeface="Arial"/>
                <a:cs typeface="Arial"/>
                <a:sym typeface="Arial"/>
              </a:rPr>
              <a:t> (OWG): </a:t>
            </a:r>
            <a:r>
              <a:rPr lang="en-US" sz="1200" b="1" i="0" u="none" strike="noStrike" cap="none" dirty="0" err="1">
                <a:solidFill>
                  <a:schemeClr val="dk1"/>
                </a:solidFill>
                <a:latin typeface="Arial"/>
                <a:ea typeface="Arial"/>
                <a:cs typeface="Arial"/>
                <a:sym typeface="Arial"/>
              </a:rPr>
              <a:t>Primär</a:t>
            </a:r>
            <a:endParaRPr dirty="0"/>
          </a:p>
        </p:txBody>
      </p:sp>
      <p:sp>
        <p:nvSpPr>
          <p:cNvPr id="157" name="Google Shape;157;p1"/>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pic>
        <p:nvPicPr>
          <p:cNvPr id="233" name="Google Shape;233;p10"/>
          <p:cNvPicPr preferRelativeResize="0"/>
          <p:nvPr/>
        </p:nvPicPr>
        <p:blipFill rotWithShape="1">
          <a:blip r:embed="rId3">
            <a:alphaModFix/>
          </a:blip>
          <a:srcRect b="50114"/>
          <a:stretch/>
        </p:blipFill>
        <p:spPr>
          <a:xfrm>
            <a:off x="1066800" y="1077912"/>
            <a:ext cx="7086600" cy="2427288"/>
          </a:xfrm>
          <a:prstGeom prst="rect">
            <a:avLst/>
          </a:prstGeom>
          <a:noFill/>
          <a:ln>
            <a:noFill/>
          </a:ln>
        </p:spPr>
      </p:pic>
      <p:sp>
        <p:nvSpPr>
          <p:cNvPr id="234" name="Google Shape;234;p10"/>
          <p:cNvSpPr txBox="1"/>
          <p:nvPr/>
        </p:nvSpPr>
        <p:spPr>
          <a:xfrm>
            <a:off x="1020868" y="723310"/>
            <a:ext cx="2235000" cy="395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chemeClr val="dk1"/>
                </a:solidFill>
              </a:rPr>
              <a:t>„Früh ausgeprägter nasaler Sprung superior“</a:t>
            </a:r>
            <a:endParaRPr/>
          </a:p>
        </p:txBody>
      </p:sp>
      <p:cxnSp>
        <p:nvCxnSpPr>
          <p:cNvPr id="235" name="Google Shape;235;p10"/>
          <p:cNvCxnSpPr>
            <a:stCxn id="234" idx="2"/>
          </p:cNvCxnSpPr>
          <p:nvPr/>
        </p:nvCxnSpPr>
        <p:spPr>
          <a:xfrm>
            <a:off x="2138368" y="1118410"/>
            <a:ext cx="985800" cy="1102500"/>
          </a:xfrm>
          <a:prstGeom prst="straightConnector1">
            <a:avLst/>
          </a:prstGeom>
          <a:noFill/>
          <a:ln w="25400" cap="flat" cmpd="sng">
            <a:solidFill>
              <a:schemeClr val="dk1"/>
            </a:solidFill>
            <a:prstDash val="solid"/>
            <a:round/>
            <a:headEnd type="none" w="sm" len="sm"/>
            <a:tailEnd type="triangle" w="med" len="med"/>
          </a:ln>
        </p:spPr>
      </p:cxnSp>
      <p:sp>
        <p:nvSpPr>
          <p:cNvPr id="236" name="Google Shape;236;p10"/>
          <p:cNvSpPr/>
          <p:nvPr/>
        </p:nvSpPr>
        <p:spPr>
          <a:xfrm>
            <a:off x="3352800" y="1018747"/>
            <a:ext cx="5410200" cy="2545618"/>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237" name="Google Shape;237;p10"/>
          <p:cNvCxnSpPr/>
          <p:nvPr/>
        </p:nvCxnSpPr>
        <p:spPr>
          <a:xfrm rot="10800000" flipH="1">
            <a:off x="2514600" y="2441378"/>
            <a:ext cx="609600" cy="987622"/>
          </a:xfrm>
          <a:prstGeom prst="straightConnector1">
            <a:avLst/>
          </a:prstGeom>
          <a:noFill/>
          <a:ln w="25400" cap="flat" cmpd="sng">
            <a:solidFill>
              <a:schemeClr val="dk1"/>
            </a:solidFill>
            <a:prstDash val="solid"/>
            <a:round/>
            <a:headEnd type="none" w="sm" len="sm"/>
            <a:tailEnd type="triangle" w="med" len="med"/>
          </a:ln>
        </p:spPr>
      </p:cxnSp>
      <p:sp>
        <p:nvSpPr>
          <p:cNvPr id="238" name="Google Shape;238;p10"/>
          <p:cNvSpPr txBox="1"/>
          <p:nvPr/>
        </p:nvSpPr>
        <p:spPr>
          <a:xfrm>
            <a:off x="762000" y="4419600"/>
            <a:ext cx="7696200" cy="5799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rgbClr val="BFBFBF"/>
                </a:solidFill>
              </a:rPr>
              <a:t>Frühe glaukomatöse Gesichtsfelddefekte treten typischerweise an der nasalen Begrenzung des 24-2-Gesichtsfeldes auf und liegen auf oder unmittelbar unterhalb der horizontalen Meridiane. Dieses charakteristische Defektmuster wird als </a:t>
            </a:r>
            <a:r>
              <a:rPr lang="en-US" sz="1200" b="1">
                <a:solidFill>
                  <a:srgbClr val="BFBFBF"/>
                </a:solidFill>
              </a:rPr>
              <a:t>nasaler Sprung</a:t>
            </a:r>
            <a:r>
              <a:rPr lang="en-US" sz="1200">
                <a:solidFill>
                  <a:srgbClr val="BFBFBF"/>
                </a:solidFill>
              </a:rPr>
              <a:t> bezeichnet.</a:t>
            </a:r>
            <a:endParaRPr>
              <a:solidFill>
                <a:srgbClr val="BFBFBF"/>
              </a:solidFill>
            </a:endParaRPr>
          </a:p>
        </p:txBody>
      </p:sp>
      <p:pic>
        <p:nvPicPr>
          <p:cNvPr id="239" name="Google Shape;239;p10"/>
          <p:cNvPicPr preferRelativeResize="0"/>
          <p:nvPr/>
        </p:nvPicPr>
        <p:blipFill rotWithShape="1">
          <a:blip r:embed="rId4">
            <a:alphaModFix/>
          </a:blip>
          <a:srcRect/>
          <a:stretch/>
        </p:blipFill>
        <p:spPr>
          <a:xfrm flipH="1">
            <a:off x="3928266" y="767144"/>
            <a:ext cx="2659065" cy="2545618"/>
          </a:xfrm>
          <a:prstGeom prst="rect">
            <a:avLst/>
          </a:prstGeom>
          <a:noFill/>
          <a:ln>
            <a:noFill/>
          </a:ln>
        </p:spPr>
      </p:pic>
      <p:sp>
        <p:nvSpPr>
          <p:cNvPr id="240" name="Google Shape;240;p10"/>
          <p:cNvSpPr txBox="1"/>
          <p:nvPr/>
        </p:nvSpPr>
        <p:spPr>
          <a:xfrm>
            <a:off x="2057400" y="3352800"/>
            <a:ext cx="5257800" cy="584775"/>
          </a:xfrm>
          <a:prstGeom prst="rect">
            <a:avLst/>
          </a:prstGeom>
          <a:solidFill>
            <a:srgbClr val="00B0F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1">
                <a:solidFill>
                  <a:schemeClr val="lt1"/>
                </a:solidFill>
                <a:latin typeface="Arial"/>
                <a:ea typeface="Arial"/>
                <a:cs typeface="Arial"/>
                <a:sym typeface="Arial"/>
              </a:rPr>
              <a:t>Diese </a:t>
            </a:r>
            <a:r>
              <a:rPr lang="en-US" sz="1200">
                <a:solidFill>
                  <a:schemeClr val="lt1"/>
                </a:solidFill>
                <a:latin typeface="Arial"/>
                <a:ea typeface="Arial"/>
                <a:cs typeface="Arial"/>
                <a:sym typeface="Arial"/>
              </a:rPr>
              <a:t>Stelle im Gesichtsfeld … </a:t>
            </a:r>
            <a:r>
              <a:rPr lang="en-US" sz="1200">
                <a:solidFill>
                  <a:srgbClr val="00B0F0"/>
                </a:solidFill>
                <a:latin typeface="Arial"/>
                <a:ea typeface="Arial"/>
                <a:cs typeface="Arial"/>
                <a:sym typeface="Arial"/>
              </a:rPr>
              <a:t>steht in Zusammenhang mit </a:t>
            </a:r>
            <a:r>
              <a:rPr lang="en-US" sz="1200" b="1">
                <a:solidFill>
                  <a:srgbClr val="00B0F0"/>
                </a:solidFill>
                <a:latin typeface="Arial"/>
                <a:ea typeface="Arial"/>
                <a:cs typeface="Arial"/>
                <a:sym typeface="Arial"/>
              </a:rPr>
              <a:t>dieser </a:t>
            </a:r>
            <a:r>
              <a:rPr lang="en-US" sz="1200">
                <a:solidFill>
                  <a:srgbClr val="00B0F0"/>
                </a:solidFill>
                <a:latin typeface="Arial"/>
                <a:ea typeface="Arial"/>
                <a:cs typeface="Arial"/>
                <a:sym typeface="Arial"/>
              </a:rPr>
              <a:t>Stelle auf der Netzhaut … und somit mit dieser Stelle am Sehnervenkopf</a:t>
            </a:r>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1459"/>
        <p:cNvGrpSpPr/>
        <p:nvPr/>
      </p:nvGrpSpPr>
      <p:grpSpPr>
        <a:xfrm>
          <a:off x="0" y="0"/>
          <a:ext cx="0" cy="0"/>
          <a:chOff x="0" y="0"/>
          <a:chExt cx="0" cy="0"/>
        </a:xfrm>
      </p:grpSpPr>
      <p:sp>
        <p:nvSpPr>
          <p:cNvPr id="1461" name="Google Shape;1461;p100"/>
          <p:cNvSpPr txBox="1"/>
          <p:nvPr/>
        </p:nvSpPr>
        <p:spPr>
          <a:xfrm>
            <a:off x="457200" y="1143000"/>
            <a:ext cx="8001000" cy="11340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dirty="0" err="1">
                <a:solidFill>
                  <a:srgbClr val="0000FF"/>
                </a:solidFill>
              </a:rPr>
              <a:t>Welchen</a:t>
            </a:r>
            <a:r>
              <a:rPr lang="en-US" sz="1200" i="1" dirty="0">
                <a:solidFill>
                  <a:srgbClr val="0000FF"/>
                </a:solidFill>
              </a:rPr>
              <a:t> Rang </a:t>
            </a:r>
            <a:r>
              <a:rPr lang="en-US" sz="1200" i="1" dirty="0" err="1">
                <a:solidFill>
                  <a:srgbClr val="0000FF"/>
                </a:solidFill>
              </a:rPr>
              <a:t>nimmt</a:t>
            </a:r>
            <a:r>
              <a:rPr lang="en-US" sz="1200" i="1" dirty="0">
                <a:solidFill>
                  <a:srgbClr val="0000FF"/>
                </a:solidFill>
              </a:rPr>
              <a:t> das POWG </a:t>
            </a:r>
            <a:r>
              <a:rPr lang="en-US" sz="1200" i="1" dirty="0" err="1">
                <a:solidFill>
                  <a:srgbClr val="0000FF"/>
                </a:solidFill>
              </a:rPr>
              <a:t>weltweit</a:t>
            </a:r>
            <a:r>
              <a:rPr lang="en-US" sz="1200" i="1" dirty="0">
                <a:solidFill>
                  <a:srgbClr val="0000FF"/>
                </a:solidFill>
              </a:rPr>
              <a:t> </a:t>
            </a:r>
            <a:r>
              <a:rPr lang="en-US" sz="1200" i="1" dirty="0" err="1">
                <a:solidFill>
                  <a:srgbClr val="0000FF"/>
                </a:solidFill>
              </a:rPr>
              <a:t>als</a:t>
            </a:r>
            <a:r>
              <a:rPr lang="en-US" sz="1200" i="1" dirty="0">
                <a:solidFill>
                  <a:srgbClr val="0000FF"/>
                </a:solidFill>
              </a:rPr>
              <a:t> Ursache für </a:t>
            </a:r>
            <a:r>
              <a:rPr lang="en-US" sz="1200" i="1" dirty="0" err="1">
                <a:solidFill>
                  <a:srgbClr val="0000FF"/>
                </a:solidFill>
              </a:rPr>
              <a:t>Blindheit</a:t>
            </a:r>
            <a:r>
              <a:rPr lang="en-US" sz="1200" i="1" dirty="0">
                <a:solidFill>
                  <a:srgbClr val="0000FF"/>
                </a:solidFill>
              </a:rPr>
              <a:t> </a:t>
            </a:r>
            <a:r>
              <a:rPr lang="en-US" sz="1200" i="1" dirty="0" err="1">
                <a:solidFill>
                  <a:srgbClr val="0000FF"/>
                </a:solidFill>
              </a:rPr>
              <a:t>ein</a:t>
            </a:r>
            <a:r>
              <a:rPr lang="en-US" sz="1200" i="1" dirty="0">
                <a:solidFill>
                  <a:srgbClr val="0000FF"/>
                </a:solidFill>
              </a:rPr>
              <a:t>?</a:t>
            </a:r>
            <a:endParaRPr sz="1200"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nach</a:t>
            </a:r>
            <a:r>
              <a:rPr lang="en-US" sz="1200" dirty="0">
                <a:solidFill>
                  <a:srgbClr val="0000FF"/>
                </a:solidFill>
              </a:rPr>
              <a:t> der </a:t>
            </a:r>
            <a:r>
              <a:rPr lang="en-US" sz="1200" dirty="0" err="1">
                <a:solidFill>
                  <a:srgbClr val="0000FF"/>
                </a:solidFill>
              </a:rPr>
              <a:t>Katarakt</a:t>
            </a:r>
            <a:r>
              <a:rPr lang="en-US" sz="1200" dirty="0">
                <a:solidFill>
                  <a:srgbClr val="0000FF"/>
                </a:solidFill>
              </a:rPr>
              <a:t> die </a:t>
            </a:r>
            <a:r>
              <a:rPr lang="en-US" sz="1200" dirty="0" err="1">
                <a:solidFill>
                  <a:srgbClr val="0000FF"/>
                </a:solidFill>
              </a:rPr>
              <a:t>zweithäufigste</a:t>
            </a:r>
            <a:r>
              <a:rPr lang="en-US" sz="1200" dirty="0">
                <a:solidFill>
                  <a:srgbClr val="0000FF"/>
                </a:solidFill>
              </a:rPr>
              <a:t> Ursache.</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Wie </a:t>
            </a:r>
            <a:r>
              <a:rPr lang="en-US" sz="1200" i="1" dirty="0" err="1">
                <a:solidFill>
                  <a:srgbClr val="0000FF"/>
                </a:solidFill>
              </a:rPr>
              <a:t>verbreitet</a:t>
            </a:r>
            <a:r>
              <a:rPr lang="en-US" sz="1200" i="1" dirty="0">
                <a:solidFill>
                  <a:srgbClr val="0000FF"/>
                </a:solidFill>
              </a:rPr>
              <a:t> </a:t>
            </a:r>
            <a:r>
              <a:rPr lang="en-US" sz="1200" i="1" dirty="0" err="1">
                <a:solidFill>
                  <a:srgbClr val="0000FF"/>
                </a:solidFill>
              </a:rPr>
              <a:t>ist</a:t>
            </a:r>
            <a:r>
              <a:rPr lang="en-US" sz="1200" i="1" dirty="0">
                <a:solidFill>
                  <a:srgbClr val="0000FF"/>
                </a:solidFill>
              </a:rPr>
              <a:t> das POWG in den USA?</a:t>
            </a:r>
            <a:endParaRPr sz="1200" i="1" dirty="0">
              <a:solidFill>
                <a:srgbClr val="0000FF"/>
              </a:solidFil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sehr</a:t>
            </a:r>
            <a:r>
              <a:rPr lang="en-US" sz="1200" dirty="0">
                <a:solidFill>
                  <a:srgbClr val="0000FF"/>
                </a:solidFill>
              </a:rPr>
              <a:t> </a:t>
            </a:r>
            <a:r>
              <a:rPr lang="en-US" sz="1200" dirty="0" err="1">
                <a:solidFill>
                  <a:srgbClr val="0000FF"/>
                </a:solidFill>
              </a:rPr>
              <a:t>häufig</a:t>
            </a:r>
            <a:r>
              <a:rPr lang="en-US" sz="1200" dirty="0">
                <a:solidFill>
                  <a:srgbClr val="0000FF"/>
                </a:solidFill>
              </a:rPr>
              <a:t>. </a:t>
            </a:r>
            <a:r>
              <a:rPr lang="en-US" sz="1200" dirty="0" err="1">
                <a:solidFill>
                  <a:srgbClr val="0000FF"/>
                </a:solidFill>
              </a:rPr>
              <a:t>Nahezu</a:t>
            </a:r>
            <a:r>
              <a:rPr lang="en-US" sz="1200" dirty="0">
                <a:solidFill>
                  <a:srgbClr val="0000FF"/>
                </a:solidFill>
              </a:rPr>
              <a:t> 2 % der US-</a:t>
            </a:r>
            <a:r>
              <a:rPr lang="en-US" sz="1200" dirty="0" err="1">
                <a:solidFill>
                  <a:srgbClr val="0000FF"/>
                </a:solidFill>
              </a:rPr>
              <a:t>amerikanischen</a:t>
            </a:r>
            <a:r>
              <a:rPr lang="en-US" sz="1200" dirty="0">
                <a:solidFill>
                  <a:srgbClr val="0000FF"/>
                </a:solidFill>
              </a:rPr>
              <a:t> </a:t>
            </a:r>
            <a:r>
              <a:rPr lang="en-US" sz="1200" dirty="0" err="1">
                <a:solidFill>
                  <a:srgbClr val="0000FF"/>
                </a:solidFill>
              </a:rPr>
              <a:t>Bevölkerung</a:t>
            </a:r>
            <a:r>
              <a:rPr lang="en-US" sz="1200" dirty="0">
                <a:solidFill>
                  <a:srgbClr val="0000FF"/>
                </a:solidFill>
              </a:rPr>
              <a:t> </a:t>
            </a:r>
            <a:r>
              <a:rPr lang="en-US" sz="1200" dirty="0" err="1">
                <a:solidFill>
                  <a:srgbClr val="0000FF"/>
                </a:solidFill>
              </a:rPr>
              <a:t>über</a:t>
            </a:r>
            <a:r>
              <a:rPr lang="en-US" sz="1200" dirty="0">
                <a:solidFill>
                  <a:srgbClr val="0000FF"/>
                </a:solidFill>
              </a:rPr>
              <a:t> 40 Jahre </a:t>
            </a:r>
            <a:r>
              <a:rPr lang="en-US" sz="1200" dirty="0" err="1">
                <a:solidFill>
                  <a:srgbClr val="0000FF"/>
                </a:solidFill>
              </a:rPr>
              <a:t>sind</a:t>
            </a:r>
            <a:r>
              <a:rPr lang="en-US" sz="1200" dirty="0">
                <a:solidFill>
                  <a:srgbClr val="0000FF"/>
                </a:solidFill>
              </a:rPr>
              <a:t> </a:t>
            </a:r>
            <a:r>
              <a:rPr lang="en-US" sz="1200" dirty="0" err="1">
                <a:solidFill>
                  <a:srgbClr val="0000FF"/>
                </a:solidFill>
              </a:rPr>
              <a:t>betroffen</a:t>
            </a:r>
            <a:r>
              <a:rPr lang="en-US" sz="1200" dirty="0">
                <a:solidFill>
                  <a:srgbClr val="0000FF"/>
                </a:solidFill>
              </a:rPr>
              <a:t> – das </a:t>
            </a:r>
            <a:r>
              <a:rPr lang="en-US" sz="1200" dirty="0" err="1">
                <a:solidFill>
                  <a:srgbClr val="0000FF"/>
                </a:solidFill>
              </a:rPr>
              <a:t>entspricht</a:t>
            </a:r>
            <a:r>
              <a:rPr lang="en-US" sz="1200" dirty="0">
                <a:solidFill>
                  <a:srgbClr val="0000FF"/>
                </a:solidFill>
              </a:rPr>
              <a:t> </a:t>
            </a:r>
            <a:r>
              <a:rPr lang="en-US" sz="1200" dirty="0" err="1">
                <a:solidFill>
                  <a:srgbClr val="0000FF"/>
                </a:solidFill>
              </a:rPr>
              <a:t>mehr</a:t>
            </a:r>
            <a:r>
              <a:rPr lang="en-US" sz="1200" dirty="0">
                <a:solidFill>
                  <a:srgbClr val="0000FF"/>
                </a:solidFill>
              </a:rPr>
              <a:t> </a:t>
            </a:r>
            <a:r>
              <a:rPr lang="en-US" sz="1200" dirty="0" err="1">
                <a:solidFill>
                  <a:srgbClr val="0000FF"/>
                </a:solidFill>
              </a:rPr>
              <a:t>als</a:t>
            </a:r>
            <a:r>
              <a:rPr lang="en-US" sz="1200" dirty="0">
                <a:solidFill>
                  <a:srgbClr val="0000FF"/>
                </a:solidFill>
              </a:rPr>
              <a:t> 3 </a:t>
            </a:r>
            <a:r>
              <a:rPr lang="en-US" sz="1200" dirty="0" err="1">
                <a:solidFill>
                  <a:srgbClr val="0000FF"/>
                </a:solidFill>
              </a:rPr>
              <a:t>Millionen</a:t>
            </a:r>
            <a:r>
              <a:rPr lang="en-US" sz="1200" dirty="0">
                <a:solidFill>
                  <a:srgbClr val="0000FF"/>
                </a:solidFill>
              </a:rPr>
              <a:t> Menschen.</a:t>
            </a:r>
            <a:endParaRPr sz="1200" dirty="0"/>
          </a:p>
        </p:txBody>
      </p:sp>
      <p:sp>
        <p:nvSpPr>
          <p:cNvPr id="1462" name="Google Shape;1462;p100"/>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1463" name="Google Shape;1463;p100"/>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464" name="Google Shape;1464;p100"/>
          <p:cNvSpPr/>
          <p:nvPr/>
        </p:nvSpPr>
        <p:spPr>
          <a:xfrm>
            <a:off x="2260080" y="1882666"/>
            <a:ext cx="304800" cy="169654"/>
          </a:xfrm>
          <a:prstGeom prst="rect">
            <a:avLst/>
          </a:prstGeom>
          <a:solidFill>
            <a:srgbClr val="FFFF00"/>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a:t>
            </a:r>
            <a:endParaRPr/>
          </a:p>
        </p:txBody>
      </p:sp>
      <p:sp>
        <p:nvSpPr>
          <p:cNvPr id="1465" name="Google Shape;1465;p100"/>
          <p:cNvSpPr/>
          <p:nvPr/>
        </p:nvSpPr>
        <p:spPr>
          <a:xfrm>
            <a:off x="5476240" y="1882666"/>
            <a:ext cx="599440" cy="169654"/>
          </a:xfrm>
          <a:prstGeom prst="rect">
            <a:avLst/>
          </a:prstGeom>
          <a:solidFill>
            <a:srgbClr val="FFFF00"/>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a:t>
            </a:r>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1469"/>
        <p:cNvGrpSpPr/>
        <p:nvPr/>
      </p:nvGrpSpPr>
      <p:grpSpPr>
        <a:xfrm>
          <a:off x="0" y="0"/>
          <a:ext cx="0" cy="0"/>
          <a:chOff x="0" y="0"/>
          <a:chExt cx="0" cy="0"/>
        </a:xfrm>
      </p:grpSpPr>
      <p:sp>
        <p:nvSpPr>
          <p:cNvPr id="1473" name="Google Shape;1473;p101"/>
          <p:cNvSpPr txBox="1"/>
          <p:nvPr/>
        </p:nvSpPr>
        <p:spPr>
          <a:xfrm>
            <a:off x="457200" y="1143000"/>
            <a:ext cx="8001000" cy="11340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dirty="0" err="1">
                <a:solidFill>
                  <a:srgbClr val="0000FF"/>
                </a:solidFill>
              </a:rPr>
              <a:t>Welchen</a:t>
            </a:r>
            <a:r>
              <a:rPr lang="en-US" sz="1200" i="1" dirty="0">
                <a:solidFill>
                  <a:srgbClr val="0000FF"/>
                </a:solidFill>
              </a:rPr>
              <a:t> Rang </a:t>
            </a:r>
            <a:r>
              <a:rPr lang="en-US" sz="1200" i="1" dirty="0" err="1">
                <a:solidFill>
                  <a:srgbClr val="0000FF"/>
                </a:solidFill>
              </a:rPr>
              <a:t>nimmt</a:t>
            </a:r>
            <a:r>
              <a:rPr lang="en-US" sz="1200" i="1" dirty="0">
                <a:solidFill>
                  <a:srgbClr val="0000FF"/>
                </a:solidFill>
              </a:rPr>
              <a:t> das POWG </a:t>
            </a:r>
            <a:r>
              <a:rPr lang="en-US" sz="1200" i="1" dirty="0" err="1">
                <a:solidFill>
                  <a:srgbClr val="0000FF"/>
                </a:solidFill>
              </a:rPr>
              <a:t>weltweit</a:t>
            </a:r>
            <a:r>
              <a:rPr lang="en-US" sz="1200" i="1" dirty="0">
                <a:solidFill>
                  <a:srgbClr val="0000FF"/>
                </a:solidFill>
              </a:rPr>
              <a:t> </a:t>
            </a:r>
            <a:r>
              <a:rPr lang="en-US" sz="1200" i="1" dirty="0" err="1">
                <a:solidFill>
                  <a:srgbClr val="0000FF"/>
                </a:solidFill>
              </a:rPr>
              <a:t>als</a:t>
            </a:r>
            <a:r>
              <a:rPr lang="en-US" sz="1200" i="1" dirty="0">
                <a:solidFill>
                  <a:srgbClr val="0000FF"/>
                </a:solidFill>
              </a:rPr>
              <a:t> Ursache für </a:t>
            </a:r>
            <a:r>
              <a:rPr lang="en-US" sz="1200" i="1" dirty="0" err="1">
                <a:solidFill>
                  <a:srgbClr val="0000FF"/>
                </a:solidFill>
              </a:rPr>
              <a:t>Blindheit</a:t>
            </a:r>
            <a:r>
              <a:rPr lang="en-US" sz="1200" i="1" dirty="0">
                <a:solidFill>
                  <a:srgbClr val="0000FF"/>
                </a:solidFill>
              </a:rPr>
              <a:t> </a:t>
            </a:r>
            <a:r>
              <a:rPr lang="en-US" sz="1200" i="1" dirty="0" err="1">
                <a:solidFill>
                  <a:srgbClr val="0000FF"/>
                </a:solidFill>
              </a:rPr>
              <a:t>ein</a:t>
            </a:r>
            <a:r>
              <a:rPr lang="en-US" sz="1200" i="1" dirty="0">
                <a:solidFill>
                  <a:srgbClr val="0000FF"/>
                </a:solidFill>
              </a:rPr>
              <a:t>?</a:t>
            </a:r>
            <a:endParaRPr sz="1200"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nach</a:t>
            </a:r>
            <a:r>
              <a:rPr lang="en-US" sz="1200" dirty="0">
                <a:solidFill>
                  <a:srgbClr val="0000FF"/>
                </a:solidFill>
              </a:rPr>
              <a:t> der </a:t>
            </a:r>
            <a:r>
              <a:rPr lang="en-US" sz="1200" dirty="0" err="1">
                <a:solidFill>
                  <a:srgbClr val="0000FF"/>
                </a:solidFill>
              </a:rPr>
              <a:t>Katarakt</a:t>
            </a:r>
            <a:r>
              <a:rPr lang="en-US" sz="1200" dirty="0">
                <a:solidFill>
                  <a:srgbClr val="0000FF"/>
                </a:solidFill>
              </a:rPr>
              <a:t> die </a:t>
            </a:r>
            <a:r>
              <a:rPr lang="en-US" sz="1200" dirty="0" err="1">
                <a:solidFill>
                  <a:srgbClr val="0000FF"/>
                </a:solidFill>
              </a:rPr>
              <a:t>zweithäufigste</a:t>
            </a:r>
            <a:r>
              <a:rPr lang="en-US" sz="1200" dirty="0">
                <a:solidFill>
                  <a:srgbClr val="0000FF"/>
                </a:solidFill>
              </a:rPr>
              <a:t> Ursache.</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Wie </a:t>
            </a:r>
            <a:r>
              <a:rPr lang="en-US" sz="1200" i="1" dirty="0" err="1">
                <a:solidFill>
                  <a:srgbClr val="0000FF"/>
                </a:solidFill>
              </a:rPr>
              <a:t>verbreitet</a:t>
            </a:r>
            <a:r>
              <a:rPr lang="en-US" sz="1200" i="1" dirty="0">
                <a:solidFill>
                  <a:srgbClr val="0000FF"/>
                </a:solidFill>
              </a:rPr>
              <a:t> </a:t>
            </a:r>
            <a:r>
              <a:rPr lang="en-US" sz="1200" i="1" dirty="0" err="1">
                <a:solidFill>
                  <a:srgbClr val="0000FF"/>
                </a:solidFill>
              </a:rPr>
              <a:t>ist</a:t>
            </a:r>
            <a:r>
              <a:rPr lang="en-US" sz="1200" i="1" dirty="0">
                <a:solidFill>
                  <a:srgbClr val="0000FF"/>
                </a:solidFill>
              </a:rPr>
              <a:t> das POWG in den USA?</a:t>
            </a: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sehr</a:t>
            </a:r>
            <a:r>
              <a:rPr lang="en-US" sz="1200" dirty="0">
                <a:solidFill>
                  <a:srgbClr val="0000FF"/>
                </a:solidFill>
              </a:rPr>
              <a:t> </a:t>
            </a:r>
            <a:r>
              <a:rPr lang="en-US" sz="1200" dirty="0" err="1">
                <a:solidFill>
                  <a:srgbClr val="0000FF"/>
                </a:solidFill>
              </a:rPr>
              <a:t>häufig</a:t>
            </a:r>
            <a:r>
              <a:rPr lang="en-US" sz="1200" dirty="0">
                <a:solidFill>
                  <a:srgbClr val="0000FF"/>
                </a:solidFill>
              </a:rPr>
              <a:t>. </a:t>
            </a:r>
            <a:r>
              <a:rPr lang="en-US" sz="1200" dirty="0" err="1">
                <a:solidFill>
                  <a:srgbClr val="0000FF"/>
                </a:solidFill>
              </a:rPr>
              <a:t>Nahezu</a:t>
            </a:r>
            <a:r>
              <a:rPr lang="en-US" sz="1200" dirty="0">
                <a:solidFill>
                  <a:srgbClr val="0000FF"/>
                </a:solidFill>
              </a:rPr>
              <a:t> 2 % der US-</a:t>
            </a:r>
            <a:r>
              <a:rPr lang="en-US" sz="1200" dirty="0" err="1">
                <a:solidFill>
                  <a:srgbClr val="0000FF"/>
                </a:solidFill>
              </a:rPr>
              <a:t>amerikanischen</a:t>
            </a:r>
            <a:r>
              <a:rPr lang="en-US" sz="1200" dirty="0">
                <a:solidFill>
                  <a:srgbClr val="0000FF"/>
                </a:solidFill>
              </a:rPr>
              <a:t> </a:t>
            </a:r>
            <a:r>
              <a:rPr lang="en-US" sz="1200" dirty="0" err="1">
                <a:solidFill>
                  <a:srgbClr val="0000FF"/>
                </a:solidFill>
              </a:rPr>
              <a:t>Bevölkerung</a:t>
            </a:r>
            <a:r>
              <a:rPr lang="en-US" sz="1200" dirty="0">
                <a:solidFill>
                  <a:srgbClr val="0000FF"/>
                </a:solidFill>
              </a:rPr>
              <a:t> </a:t>
            </a:r>
            <a:r>
              <a:rPr lang="en-US" sz="1200" dirty="0" err="1">
                <a:solidFill>
                  <a:srgbClr val="0000FF"/>
                </a:solidFill>
              </a:rPr>
              <a:t>über</a:t>
            </a:r>
            <a:r>
              <a:rPr lang="en-US" sz="1200" dirty="0">
                <a:solidFill>
                  <a:srgbClr val="0000FF"/>
                </a:solidFill>
              </a:rPr>
              <a:t> 40 Jahre </a:t>
            </a:r>
            <a:r>
              <a:rPr lang="en-US" sz="1200" dirty="0" err="1">
                <a:solidFill>
                  <a:srgbClr val="0000FF"/>
                </a:solidFill>
              </a:rPr>
              <a:t>sind</a:t>
            </a:r>
            <a:r>
              <a:rPr lang="en-US" sz="1200" dirty="0">
                <a:solidFill>
                  <a:srgbClr val="0000FF"/>
                </a:solidFill>
              </a:rPr>
              <a:t> </a:t>
            </a:r>
            <a:r>
              <a:rPr lang="en-US" sz="1200" dirty="0" err="1">
                <a:solidFill>
                  <a:srgbClr val="0000FF"/>
                </a:solidFill>
              </a:rPr>
              <a:t>betroffen</a:t>
            </a:r>
            <a:r>
              <a:rPr lang="en-US" sz="1200" dirty="0">
                <a:solidFill>
                  <a:srgbClr val="0000FF"/>
                </a:solidFill>
              </a:rPr>
              <a:t> – das </a:t>
            </a:r>
            <a:r>
              <a:rPr lang="en-US" sz="1200" dirty="0" err="1">
                <a:solidFill>
                  <a:srgbClr val="0000FF"/>
                </a:solidFill>
              </a:rPr>
              <a:t>entspricht</a:t>
            </a:r>
            <a:r>
              <a:rPr lang="en-US" sz="1200" dirty="0">
                <a:solidFill>
                  <a:srgbClr val="0000FF"/>
                </a:solidFill>
              </a:rPr>
              <a:t> </a:t>
            </a:r>
            <a:r>
              <a:rPr lang="en-US" sz="1200" dirty="0" err="1">
                <a:solidFill>
                  <a:srgbClr val="0000FF"/>
                </a:solidFill>
              </a:rPr>
              <a:t>mehr</a:t>
            </a:r>
            <a:r>
              <a:rPr lang="en-US" sz="1200" dirty="0">
                <a:solidFill>
                  <a:srgbClr val="0000FF"/>
                </a:solidFill>
              </a:rPr>
              <a:t> </a:t>
            </a:r>
            <a:r>
              <a:rPr lang="en-US" sz="1200" dirty="0" err="1">
                <a:solidFill>
                  <a:srgbClr val="0000FF"/>
                </a:solidFill>
              </a:rPr>
              <a:t>als</a:t>
            </a:r>
            <a:r>
              <a:rPr lang="en-US" sz="1200" dirty="0">
                <a:solidFill>
                  <a:srgbClr val="0000FF"/>
                </a:solidFill>
              </a:rPr>
              <a:t> 3 </a:t>
            </a:r>
            <a:r>
              <a:rPr lang="en-US" sz="1200" dirty="0" err="1">
                <a:solidFill>
                  <a:srgbClr val="0000FF"/>
                </a:solidFill>
              </a:rPr>
              <a:t>Millionen</a:t>
            </a:r>
            <a:r>
              <a:rPr lang="en-US" sz="1200" dirty="0">
                <a:solidFill>
                  <a:srgbClr val="0000FF"/>
                </a:solidFill>
              </a:rPr>
              <a:t> Menschen.</a:t>
            </a:r>
            <a:endParaRPr sz="1200" i="1" dirty="0">
              <a:solidFill>
                <a:srgbClr val="0000FF"/>
              </a:solidFill>
            </a:endParaRPr>
          </a:p>
        </p:txBody>
      </p:sp>
      <p:sp>
        <p:nvSpPr>
          <p:cNvPr id="1474" name="Google Shape;1474;p101"/>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475" name="Google Shape;1475;p101"/>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1479"/>
        <p:cNvGrpSpPr/>
        <p:nvPr/>
      </p:nvGrpSpPr>
      <p:grpSpPr>
        <a:xfrm>
          <a:off x="0" y="0"/>
          <a:ext cx="0" cy="0"/>
          <a:chOff x="0" y="0"/>
          <a:chExt cx="0" cy="0"/>
        </a:xfrm>
      </p:grpSpPr>
      <p:sp>
        <p:nvSpPr>
          <p:cNvPr id="1483" name="Google Shape;1483;p102"/>
          <p:cNvSpPr txBox="1"/>
          <p:nvPr/>
        </p:nvSpPr>
        <p:spPr>
          <a:xfrm>
            <a:off x="457200" y="1143000"/>
            <a:ext cx="8001000" cy="15033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dirty="0" err="1">
                <a:solidFill>
                  <a:srgbClr val="0000FF"/>
                </a:solidFill>
              </a:rPr>
              <a:t>Welchen</a:t>
            </a:r>
            <a:r>
              <a:rPr lang="en-US" sz="1200" i="1" dirty="0">
                <a:solidFill>
                  <a:srgbClr val="0000FF"/>
                </a:solidFill>
              </a:rPr>
              <a:t> Rang </a:t>
            </a:r>
            <a:r>
              <a:rPr lang="en-US" sz="1200" i="1" dirty="0" err="1">
                <a:solidFill>
                  <a:srgbClr val="0000FF"/>
                </a:solidFill>
              </a:rPr>
              <a:t>nimmt</a:t>
            </a:r>
            <a:r>
              <a:rPr lang="en-US" sz="1200" i="1" dirty="0">
                <a:solidFill>
                  <a:srgbClr val="0000FF"/>
                </a:solidFill>
              </a:rPr>
              <a:t> das POWG </a:t>
            </a:r>
            <a:r>
              <a:rPr lang="en-US" sz="1200" i="1" dirty="0" err="1">
                <a:solidFill>
                  <a:srgbClr val="0000FF"/>
                </a:solidFill>
              </a:rPr>
              <a:t>weltweit</a:t>
            </a:r>
            <a:r>
              <a:rPr lang="en-US" sz="1200" i="1" dirty="0">
                <a:solidFill>
                  <a:srgbClr val="0000FF"/>
                </a:solidFill>
              </a:rPr>
              <a:t> </a:t>
            </a:r>
            <a:r>
              <a:rPr lang="en-US" sz="1200" i="1" dirty="0" err="1">
                <a:solidFill>
                  <a:srgbClr val="0000FF"/>
                </a:solidFill>
              </a:rPr>
              <a:t>als</a:t>
            </a:r>
            <a:r>
              <a:rPr lang="en-US" sz="1200" i="1" dirty="0">
                <a:solidFill>
                  <a:srgbClr val="0000FF"/>
                </a:solidFill>
              </a:rPr>
              <a:t> Ursache für </a:t>
            </a:r>
            <a:r>
              <a:rPr lang="en-US" sz="1200" i="1" dirty="0" err="1">
                <a:solidFill>
                  <a:srgbClr val="0000FF"/>
                </a:solidFill>
              </a:rPr>
              <a:t>Blindheit</a:t>
            </a:r>
            <a:r>
              <a:rPr lang="en-US" sz="1200" i="1" dirty="0">
                <a:solidFill>
                  <a:srgbClr val="0000FF"/>
                </a:solidFill>
              </a:rPr>
              <a:t> </a:t>
            </a:r>
            <a:r>
              <a:rPr lang="en-US" sz="1200" i="1" dirty="0" err="1">
                <a:solidFill>
                  <a:srgbClr val="0000FF"/>
                </a:solidFill>
              </a:rPr>
              <a:t>ein</a:t>
            </a:r>
            <a:r>
              <a:rPr lang="en-US" sz="1200" i="1" dirty="0">
                <a:solidFill>
                  <a:srgbClr val="0000FF"/>
                </a:solidFill>
              </a:rPr>
              <a:t>?</a:t>
            </a:r>
            <a:endParaRPr sz="1200"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nach</a:t>
            </a:r>
            <a:r>
              <a:rPr lang="en-US" sz="1200" dirty="0">
                <a:solidFill>
                  <a:srgbClr val="0000FF"/>
                </a:solidFill>
              </a:rPr>
              <a:t> der </a:t>
            </a:r>
            <a:r>
              <a:rPr lang="en-US" sz="1200" dirty="0" err="1">
                <a:solidFill>
                  <a:srgbClr val="0000FF"/>
                </a:solidFill>
              </a:rPr>
              <a:t>Katarakt</a:t>
            </a:r>
            <a:r>
              <a:rPr lang="en-US" sz="1200" dirty="0">
                <a:solidFill>
                  <a:srgbClr val="0000FF"/>
                </a:solidFill>
              </a:rPr>
              <a:t> die </a:t>
            </a:r>
            <a:r>
              <a:rPr lang="en-US" sz="1200" dirty="0" err="1">
                <a:solidFill>
                  <a:srgbClr val="0000FF"/>
                </a:solidFill>
              </a:rPr>
              <a:t>zweithäufigste</a:t>
            </a:r>
            <a:r>
              <a:rPr lang="en-US" sz="1200" dirty="0">
                <a:solidFill>
                  <a:srgbClr val="0000FF"/>
                </a:solidFill>
              </a:rPr>
              <a:t> Ursache.</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Wie </a:t>
            </a:r>
            <a:r>
              <a:rPr lang="en-US" sz="1200" i="1" dirty="0" err="1">
                <a:solidFill>
                  <a:srgbClr val="0000FF"/>
                </a:solidFill>
              </a:rPr>
              <a:t>verbreitet</a:t>
            </a:r>
            <a:r>
              <a:rPr lang="en-US" sz="1200" i="1" dirty="0">
                <a:solidFill>
                  <a:srgbClr val="0000FF"/>
                </a:solidFill>
              </a:rPr>
              <a:t> </a:t>
            </a:r>
            <a:r>
              <a:rPr lang="en-US" sz="1200" i="1" dirty="0" err="1">
                <a:solidFill>
                  <a:srgbClr val="0000FF"/>
                </a:solidFill>
              </a:rPr>
              <a:t>ist</a:t>
            </a:r>
            <a:r>
              <a:rPr lang="en-US" sz="1200" i="1" dirty="0">
                <a:solidFill>
                  <a:srgbClr val="0000FF"/>
                </a:solidFill>
              </a:rPr>
              <a:t> das POWG in den USA?</a:t>
            </a: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sehr</a:t>
            </a:r>
            <a:r>
              <a:rPr lang="en-US" sz="1200" dirty="0">
                <a:solidFill>
                  <a:srgbClr val="0000FF"/>
                </a:solidFill>
              </a:rPr>
              <a:t> </a:t>
            </a:r>
            <a:r>
              <a:rPr lang="en-US" sz="1200" dirty="0" err="1">
                <a:solidFill>
                  <a:srgbClr val="0000FF"/>
                </a:solidFill>
              </a:rPr>
              <a:t>häufig</a:t>
            </a:r>
            <a:r>
              <a:rPr lang="en-US" sz="1200" dirty="0">
                <a:solidFill>
                  <a:srgbClr val="0000FF"/>
                </a:solidFill>
              </a:rPr>
              <a:t>. </a:t>
            </a:r>
            <a:r>
              <a:rPr lang="en-US" sz="1200" dirty="0" err="1">
                <a:solidFill>
                  <a:srgbClr val="0000FF"/>
                </a:solidFill>
              </a:rPr>
              <a:t>Nahezu</a:t>
            </a:r>
            <a:r>
              <a:rPr lang="en-US" sz="1200" dirty="0">
                <a:solidFill>
                  <a:srgbClr val="0000FF"/>
                </a:solidFill>
              </a:rPr>
              <a:t> 2 % der US-</a:t>
            </a:r>
            <a:r>
              <a:rPr lang="en-US" sz="1200" dirty="0" err="1">
                <a:solidFill>
                  <a:srgbClr val="0000FF"/>
                </a:solidFill>
              </a:rPr>
              <a:t>amerikanischen</a:t>
            </a:r>
            <a:r>
              <a:rPr lang="en-US" sz="1200" dirty="0">
                <a:solidFill>
                  <a:srgbClr val="0000FF"/>
                </a:solidFill>
              </a:rPr>
              <a:t> </a:t>
            </a:r>
            <a:r>
              <a:rPr lang="en-US" sz="1200" dirty="0" err="1">
                <a:solidFill>
                  <a:srgbClr val="0000FF"/>
                </a:solidFill>
              </a:rPr>
              <a:t>Bevölkerung</a:t>
            </a:r>
            <a:r>
              <a:rPr lang="en-US" sz="1200" dirty="0">
                <a:solidFill>
                  <a:srgbClr val="0000FF"/>
                </a:solidFill>
              </a:rPr>
              <a:t> </a:t>
            </a:r>
            <a:r>
              <a:rPr lang="en-US" sz="1200" dirty="0" err="1">
                <a:solidFill>
                  <a:srgbClr val="0000FF"/>
                </a:solidFill>
              </a:rPr>
              <a:t>über</a:t>
            </a:r>
            <a:r>
              <a:rPr lang="en-US" sz="1200" dirty="0">
                <a:solidFill>
                  <a:srgbClr val="0000FF"/>
                </a:solidFill>
              </a:rPr>
              <a:t> 40 Jahre </a:t>
            </a:r>
            <a:r>
              <a:rPr lang="en-US" sz="1200" dirty="0" err="1">
                <a:solidFill>
                  <a:srgbClr val="0000FF"/>
                </a:solidFill>
              </a:rPr>
              <a:t>sind</a:t>
            </a:r>
            <a:r>
              <a:rPr lang="en-US" sz="1200" dirty="0">
                <a:solidFill>
                  <a:srgbClr val="0000FF"/>
                </a:solidFill>
              </a:rPr>
              <a:t> </a:t>
            </a:r>
            <a:r>
              <a:rPr lang="en-US" sz="1200" dirty="0" err="1">
                <a:solidFill>
                  <a:srgbClr val="0000FF"/>
                </a:solidFill>
              </a:rPr>
              <a:t>betroffen</a:t>
            </a:r>
            <a:r>
              <a:rPr lang="en-US" sz="1200" dirty="0">
                <a:solidFill>
                  <a:srgbClr val="0000FF"/>
                </a:solidFill>
              </a:rPr>
              <a:t> – das </a:t>
            </a:r>
            <a:r>
              <a:rPr lang="en-US" sz="1200" dirty="0" err="1">
                <a:solidFill>
                  <a:srgbClr val="0000FF"/>
                </a:solidFill>
              </a:rPr>
              <a:t>entspricht</a:t>
            </a:r>
            <a:r>
              <a:rPr lang="en-US" sz="1200" dirty="0">
                <a:solidFill>
                  <a:srgbClr val="0000FF"/>
                </a:solidFill>
              </a:rPr>
              <a:t> </a:t>
            </a:r>
            <a:r>
              <a:rPr lang="en-US" sz="1200" dirty="0" err="1">
                <a:solidFill>
                  <a:srgbClr val="0000FF"/>
                </a:solidFill>
              </a:rPr>
              <a:t>mehr</a:t>
            </a:r>
            <a:r>
              <a:rPr lang="en-US" sz="1200" dirty="0">
                <a:solidFill>
                  <a:srgbClr val="0000FF"/>
                </a:solidFill>
              </a:rPr>
              <a:t> </a:t>
            </a:r>
            <a:r>
              <a:rPr lang="en-US" sz="1200" dirty="0" err="1">
                <a:solidFill>
                  <a:srgbClr val="0000FF"/>
                </a:solidFill>
              </a:rPr>
              <a:t>als</a:t>
            </a:r>
            <a:r>
              <a:rPr lang="en-US" sz="1200" dirty="0">
                <a:solidFill>
                  <a:srgbClr val="0000FF"/>
                </a:solidFill>
              </a:rPr>
              <a:t> 3 </a:t>
            </a:r>
            <a:r>
              <a:rPr lang="en-US" sz="1200" dirty="0" err="1">
                <a:solidFill>
                  <a:srgbClr val="0000FF"/>
                </a:solidFill>
              </a:rPr>
              <a:t>Millionen</a:t>
            </a:r>
            <a:r>
              <a:rPr lang="en-US" sz="1200" dirty="0">
                <a:solidFill>
                  <a:srgbClr val="0000FF"/>
                </a:solidFill>
              </a:rPr>
              <a:t> Menschen.</a:t>
            </a:r>
            <a:endParaRPr sz="1200" i="1" dirty="0">
              <a:solidFill>
                <a:srgbClr val="0000FF"/>
              </a:solidFill>
            </a:endParaRPr>
          </a:p>
          <a:p>
            <a:pPr marL="0" marR="0" lvl="0" indent="0" algn="l" rtl="0">
              <a:spcBef>
                <a:spcPts val="0"/>
              </a:spcBef>
              <a:spcAft>
                <a:spcPts val="0"/>
              </a:spcAft>
              <a:buClr>
                <a:schemeClr val="dk1"/>
              </a:buClr>
              <a:buSzPts val="1600"/>
              <a:buFont typeface="Noto Sans Symbols"/>
              <a:buNone/>
            </a:pPr>
            <a:endParaRPr sz="1200"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i="1" dirty="0">
                <a:solidFill>
                  <a:srgbClr val="0000FF"/>
                </a:solidFill>
              </a:rPr>
              <a:t>Das POWG </a:t>
            </a:r>
            <a:r>
              <a:rPr lang="en-US" sz="1200" i="1" dirty="0" err="1">
                <a:solidFill>
                  <a:srgbClr val="0000FF"/>
                </a:solidFill>
              </a:rPr>
              <a:t>wird</a:t>
            </a:r>
            <a:r>
              <a:rPr lang="en-US" sz="1200" i="1" dirty="0">
                <a:solidFill>
                  <a:srgbClr val="0000FF"/>
                </a:solidFill>
              </a:rPr>
              <a:t> </a:t>
            </a:r>
            <a:r>
              <a:rPr lang="en-US" sz="1200" i="1" dirty="0" err="1">
                <a:solidFill>
                  <a:srgbClr val="0000FF"/>
                </a:solidFill>
              </a:rPr>
              <a:t>als</a:t>
            </a:r>
            <a:r>
              <a:rPr lang="en-US" sz="1200" i="1" dirty="0">
                <a:solidFill>
                  <a:srgbClr val="0000FF"/>
                </a:solidFill>
              </a:rPr>
              <a:t> der ‚</a:t>
            </a:r>
            <a:r>
              <a:rPr lang="en-US" sz="1200" i="1" dirty="0" err="1">
                <a:solidFill>
                  <a:srgbClr val="0000FF"/>
                </a:solidFill>
              </a:rPr>
              <a:t>stille</a:t>
            </a:r>
            <a:r>
              <a:rPr lang="en-US" sz="1200" i="1" dirty="0">
                <a:solidFill>
                  <a:srgbClr val="0000FF"/>
                </a:solidFill>
              </a:rPr>
              <a:t> </a:t>
            </a:r>
            <a:r>
              <a:rPr lang="en-US" sz="1200" i="1" dirty="0" err="1">
                <a:solidFill>
                  <a:srgbClr val="0000FF"/>
                </a:solidFill>
              </a:rPr>
              <a:t>Dieb</a:t>
            </a:r>
            <a:r>
              <a:rPr lang="en-US" sz="1200" i="1" dirty="0">
                <a:solidFill>
                  <a:srgbClr val="0000FF"/>
                </a:solidFill>
              </a:rPr>
              <a:t> des </a:t>
            </a:r>
            <a:r>
              <a:rPr lang="en-US" sz="1200" i="1" dirty="0" err="1">
                <a:solidFill>
                  <a:srgbClr val="0000FF"/>
                </a:solidFill>
              </a:rPr>
              <a:t>Sehens</a:t>
            </a:r>
            <a:r>
              <a:rPr lang="en-US" sz="1200" i="1" dirty="0">
                <a:solidFill>
                  <a:srgbClr val="0000FF"/>
                </a:solidFill>
              </a:rPr>
              <a:t>‘ </a:t>
            </a:r>
            <a:r>
              <a:rPr lang="en-US" sz="1200" i="1" dirty="0" err="1">
                <a:solidFill>
                  <a:srgbClr val="0000FF"/>
                </a:solidFill>
              </a:rPr>
              <a:t>bezeichnet</a:t>
            </a:r>
            <a:r>
              <a:rPr lang="en-US" sz="1200" i="1" dirty="0">
                <a:solidFill>
                  <a:srgbClr val="0000FF"/>
                </a:solidFill>
              </a:rPr>
              <a:t>. </a:t>
            </a:r>
            <a:r>
              <a:rPr lang="en-US" sz="1200" i="1" dirty="0" err="1">
                <a:solidFill>
                  <a:srgbClr val="0000FF"/>
                </a:solidFill>
              </a:rPr>
              <a:t>Warum</a:t>
            </a:r>
            <a:r>
              <a:rPr lang="en-US" sz="1200" i="1" dirty="0">
                <a:solidFill>
                  <a:srgbClr val="0000FF"/>
                </a:solidFill>
              </a:rPr>
              <a:t>?</a:t>
            </a:r>
            <a:endParaRPr sz="1200" dirty="0">
              <a:solidFill>
                <a:srgbClr val="0000FF"/>
              </a:solidFill>
              <a:latin typeface="Arial"/>
              <a:ea typeface="Arial"/>
              <a:cs typeface="Arial"/>
              <a:sym typeface="Arial"/>
            </a:endParaRPr>
          </a:p>
        </p:txBody>
      </p:sp>
      <p:sp>
        <p:nvSpPr>
          <p:cNvPr id="1484" name="Google Shape;1484;p102"/>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1485" name="Google Shape;1485;p102"/>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1489"/>
        <p:cNvGrpSpPr/>
        <p:nvPr/>
      </p:nvGrpSpPr>
      <p:grpSpPr>
        <a:xfrm>
          <a:off x="0" y="0"/>
          <a:ext cx="0" cy="0"/>
          <a:chOff x="0" y="0"/>
          <a:chExt cx="0" cy="0"/>
        </a:xfrm>
      </p:grpSpPr>
      <p:sp>
        <p:nvSpPr>
          <p:cNvPr id="1493" name="Google Shape;1493;p103"/>
          <p:cNvSpPr txBox="1"/>
          <p:nvPr/>
        </p:nvSpPr>
        <p:spPr>
          <a:xfrm>
            <a:off x="457200" y="1143000"/>
            <a:ext cx="8001000" cy="22422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dirty="0" err="1">
                <a:solidFill>
                  <a:srgbClr val="0000FF"/>
                </a:solidFill>
              </a:rPr>
              <a:t>Welchen</a:t>
            </a:r>
            <a:r>
              <a:rPr lang="en-US" sz="1200" i="1" dirty="0">
                <a:solidFill>
                  <a:srgbClr val="0000FF"/>
                </a:solidFill>
              </a:rPr>
              <a:t> Rang </a:t>
            </a:r>
            <a:r>
              <a:rPr lang="en-US" sz="1200" i="1" dirty="0" err="1">
                <a:solidFill>
                  <a:srgbClr val="0000FF"/>
                </a:solidFill>
              </a:rPr>
              <a:t>nimmt</a:t>
            </a:r>
            <a:r>
              <a:rPr lang="en-US" sz="1200" i="1" dirty="0">
                <a:solidFill>
                  <a:srgbClr val="0000FF"/>
                </a:solidFill>
              </a:rPr>
              <a:t> das POWG </a:t>
            </a:r>
            <a:r>
              <a:rPr lang="en-US" sz="1200" i="1" dirty="0" err="1">
                <a:solidFill>
                  <a:srgbClr val="0000FF"/>
                </a:solidFill>
              </a:rPr>
              <a:t>weltweit</a:t>
            </a:r>
            <a:r>
              <a:rPr lang="en-US" sz="1200" i="1" dirty="0">
                <a:solidFill>
                  <a:srgbClr val="0000FF"/>
                </a:solidFill>
              </a:rPr>
              <a:t> </a:t>
            </a:r>
            <a:r>
              <a:rPr lang="en-US" sz="1200" i="1" dirty="0" err="1">
                <a:solidFill>
                  <a:srgbClr val="0000FF"/>
                </a:solidFill>
              </a:rPr>
              <a:t>als</a:t>
            </a:r>
            <a:r>
              <a:rPr lang="en-US" sz="1200" i="1" dirty="0">
                <a:solidFill>
                  <a:srgbClr val="0000FF"/>
                </a:solidFill>
              </a:rPr>
              <a:t> Ursache für </a:t>
            </a:r>
            <a:r>
              <a:rPr lang="en-US" sz="1200" i="1" dirty="0" err="1">
                <a:solidFill>
                  <a:srgbClr val="0000FF"/>
                </a:solidFill>
              </a:rPr>
              <a:t>Blindheit</a:t>
            </a:r>
            <a:r>
              <a:rPr lang="en-US" sz="1200" i="1" dirty="0">
                <a:solidFill>
                  <a:srgbClr val="0000FF"/>
                </a:solidFill>
              </a:rPr>
              <a:t> </a:t>
            </a:r>
            <a:r>
              <a:rPr lang="en-US" sz="1200" i="1" dirty="0" err="1">
                <a:solidFill>
                  <a:srgbClr val="0000FF"/>
                </a:solidFill>
              </a:rPr>
              <a:t>ein</a:t>
            </a:r>
            <a:r>
              <a:rPr lang="en-US" sz="1200" i="1" dirty="0">
                <a:solidFill>
                  <a:srgbClr val="0000FF"/>
                </a:solidFill>
              </a:rPr>
              <a:t>?</a:t>
            </a:r>
            <a:endParaRPr sz="1200"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nach</a:t>
            </a:r>
            <a:r>
              <a:rPr lang="en-US" sz="1200" dirty="0">
                <a:solidFill>
                  <a:srgbClr val="0000FF"/>
                </a:solidFill>
              </a:rPr>
              <a:t> der </a:t>
            </a:r>
            <a:r>
              <a:rPr lang="en-US" sz="1200" dirty="0" err="1">
                <a:solidFill>
                  <a:srgbClr val="0000FF"/>
                </a:solidFill>
              </a:rPr>
              <a:t>Katarakt</a:t>
            </a:r>
            <a:r>
              <a:rPr lang="en-US" sz="1200" dirty="0">
                <a:solidFill>
                  <a:srgbClr val="0000FF"/>
                </a:solidFill>
              </a:rPr>
              <a:t> die </a:t>
            </a:r>
            <a:r>
              <a:rPr lang="en-US" sz="1200" dirty="0" err="1">
                <a:solidFill>
                  <a:srgbClr val="0000FF"/>
                </a:solidFill>
              </a:rPr>
              <a:t>zweithäufigste</a:t>
            </a:r>
            <a:r>
              <a:rPr lang="en-US" sz="1200" dirty="0">
                <a:solidFill>
                  <a:srgbClr val="0000FF"/>
                </a:solidFill>
              </a:rPr>
              <a:t> Ursache.</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Wie </a:t>
            </a:r>
            <a:r>
              <a:rPr lang="en-US" sz="1200" i="1" dirty="0" err="1">
                <a:solidFill>
                  <a:srgbClr val="0000FF"/>
                </a:solidFill>
              </a:rPr>
              <a:t>verbreitet</a:t>
            </a:r>
            <a:r>
              <a:rPr lang="en-US" sz="1200" i="1" dirty="0">
                <a:solidFill>
                  <a:srgbClr val="0000FF"/>
                </a:solidFill>
              </a:rPr>
              <a:t> </a:t>
            </a:r>
            <a:r>
              <a:rPr lang="en-US" sz="1200" i="1" dirty="0" err="1">
                <a:solidFill>
                  <a:srgbClr val="0000FF"/>
                </a:solidFill>
              </a:rPr>
              <a:t>ist</a:t>
            </a:r>
            <a:r>
              <a:rPr lang="en-US" sz="1200" i="1" dirty="0">
                <a:solidFill>
                  <a:srgbClr val="0000FF"/>
                </a:solidFill>
              </a:rPr>
              <a:t> das POWG in den USA?</a:t>
            </a: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sehr</a:t>
            </a:r>
            <a:r>
              <a:rPr lang="en-US" sz="1200" dirty="0">
                <a:solidFill>
                  <a:srgbClr val="0000FF"/>
                </a:solidFill>
              </a:rPr>
              <a:t> </a:t>
            </a:r>
            <a:r>
              <a:rPr lang="en-US" sz="1200" dirty="0" err="1">
                <a:solidFill>
                  <a:srgbClr val="0000FF"/>
                </a:solidFill>
              </a:rPr>
              <a:t>häufig</a:t>
            </a:r>
            <a:r>
              <a:rPr lang="en-US" sz="1200" dirty="0">
                <a:solidFill>
                  <a:srgbClr val="0000FF"/>
                </a:solidFill>
              </a:rPr>
              <a:t>. </a:t>
            </a:r>
            <a:r>
              <a:rPr lang="en-US" sz="1200" dirty="0" err="1">
                <a:solidFill>
                  <a:srgbClr val="0000FF"/>
                </a:solidFill>
              </a:rPr>
              <a:t>Nahezu</a:t>
            </a:r>
            <a:r>
              <a:rPr lang="en-US" sz="1200" dirty="0">
                <a:solidFill>
                  <a:srgbClr val="0000FF"/>
                </a:solidFill>
              </a:rPr>
              <a:t> 2 % der US-</a:t>
            </a:r>
            <a:r>
              <a:rPr lang="en-US" sz="1200" dirty="0" err="1">
                <a:solidFill>
                  <a:srgbClr val="0000FF"/>
                </a:solidFill>
              </a:rPr>
              <a:t>amerikanischen</a:t>
            </a:r>
            <a:r>
              <a:rPr lang="en-US" sz="1200" dirty="0">
                <a:solidFill>
                  <a:srgbClr val="0000FF"/>
                </a:solidFill>
              </a:rPr>
              <a:t> </a:t>
            </a:r>
            <a:r>
              <a:rPr lang="en-US" sz="1200" dirty="0" err="1">
                <a:solidFill>
                  <a:srgbClr val="0000FF"/>
                </a:solidFill>
              </a:rPr>
              <a:t>Bevölkerung</a:t>
            </a:r>
            <a:r>
              <a:rPr lang="en-US" sz="1200" dirty="0">
                <a:solidFill>
                  <a:srgbClr val="0000FF"/>
                </a:solidFill>
              </a:rPr>
              <a:t> </a:t>
            </a:r>
            <a:r>
              <a:rPr lang="en-US" sz="1200" dirty="0" err="1">
                <a:solidFill>
                  <a:srgbClr val="0000FF"/>
                </a:solidFill>
              </a:rPr>
              <a:t>über</a:t>
            </a:r>
            <a:r>
              <a:rPr lang="en-US" sz="1200" dirty="0">
                <a:solidFill>
                  <a:srgbClr val="0000FF"/>
                </a:solidFill>
              </a:rPr>
              <a:t> 40 Jahre </a:t>
            </a:r>
            <a:r>
              <a:rPr lang="en-US" sz="1200" dirty="0" err="1">
                <a:solidFill>
                  <a:srgbClr val="0000FF"/>
                </a:solidFill>
              </a:rPr>
              <a:t>sind</a:t>
            </a:r>
            <a:r>
              <a:rPr lang="en-US" sz="1200" dirty="0">
                <a:solidFill>
                  <a:srgbClr val="0000FF"/>
                </a:solidFill>
              </a:rPr>
              <a:t> </a:t>
            </a:r>
            <a:r>
              <a:rPr lang="en-US" sz="1200" dirty="0" err="1">
                <a:solidFill>
                  <a:srgbClr val="0000FF"/>
                </a:solidFill>
              </a:rPr>
              <a:t>betroffen</a:t>
            </a:r>
            <a:r>
              <a:rPr lang="en-US" sz="1200" dirty="0">
                <a:solidFill>
                  <a:srgbClr val="0000FF"/>
                </a:solidFill>
              </a:rPr>
              <a:t> – das </a:t>
            </a:r>
            <a:r>
              <a:rPr lang="en-US" sz="1200" dirty="0" err="1">
                <a:solidFill>
                  <a:srgbClr val="0000FF"/>
                </a:solidFill>
              </a:rPr>
              <a:t>entspricht</a:t>
            </a:r>
            <a:r>
              <a:rPr lang="en-US" sz="1200" dirty="0">
                <a:solidFill>
                  <a:srgbClr val="0000FF"/>
                </a:solidFill>
              </a:rPr>
              <a:t> </a:t>
            </a:r>
            <a:r>
              <a:rPr lang="en-US" sz="1200" dirty="0" err="1">
                <a:solidFill>
                  <a:srgbClr val="0000FF"/>
                </a:solidFill>
              </a:rPr>
              <a:t>mehr</a:t>
            </a:r>
            <a:r>
              <a:rPr lang="en-US" sz="1200" dirty="0">
                <a:solidFill>
                  <a:srgbClr val="0000FF"/>
                </a:solidFill>
              </a:rPr>
              <a:t> </a:t>
            </a:r>
            <a:r>
              <a:rPr lang="en-US" sz="1200" dirty="0" err="1">
                <a:solidFill>
                  <a:srgbClr val="0000FF"/>
                </a:solidFill>
              </a:rPr>
              <a:t>als</a:t>
            </a:r>
            <a:r>
              <a:rPr lang="en-US" sz="1200" dirty="0">
                <a:solidFill>
                  <a:srgbClr val="0000FF"/>
                </a:solidFill>
              </a:rPr>
              <a:t> 3 </a:t>
            </a:r>
            <a:r>
              <a:rPr lang="en-US" sz="1200" dirty="0" err="1">
                <a:solidFill>
                  <a:srgbClr val="0000FF"/>
                </a:solidFill>
              </a:rPr>
              <a:t>Millionen</a:t>
            </a:r>
            <a:r>
              <a:rPr lang="en-US" sz="1200" dirty="0">
                <a:solidFill>
                  <a:srgbClr val="0000FF"/>
                </a:solidFill>
              </a:rPr>
              <a:t> Menschen.</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200"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Das POWG </a:t>
            </a:r>
            <a:r>
              <a:rPr lang="en-US" sz="1200" i="1" dirty="0" err="1">
                <a:solidFill>
                  <a:srgbClr val="0000FF"/>
                </a:solidFill>
              </a:rPr>
              <a:t>wird</a:t>
            </a:r>
            <a:r>
              <a:rPr lang="en-US" sz="1200" i="1" dirty="0">
                <a:solidFill>
                  <a:srgbClr val="0000FF"/>
                </a:solidFill>
              </a:rPr>
              <a:t> </a:t>
            </a:r>
            <a:r>
              <a:rPr lang="en-US" sz="1200" i="1" dirty="0" err="1">
                <a:solidFill>
                  <a:srgbClr val="0000FF"/>
                </a:solidFill>
              </a:rPr>
              <a:t>als</a:t>
            </a:r>
            <a:r>
              <a:rPr lang="en-US" sz="1200" i="1" dirty="0">
                <a:solidFill>
                  <a:srgbClr val="0000FF"/>
                </a:solidFill>
              </a:rPr>
              <a:t> der ‚</a:t>
            </a:r>
            <a:r>
              <a:rPr lang="en-US" sz="1200" i="1" dirty="0" err="1">
                <a:solidFill>
                  <a:srgbClr val="0000FF"/>
                </a:solidFill>
              </a:rPr>
              <a:t>stille</a:t>
            </a:r>
            <a:r>
              <a:rPr lang="en-US" sz="1200" i="1" dirty="0">
                <a:solidFill>
                  <a:srgbClr val="0000FF"/>
                </a:solidFill>
              </a:rPr>
              <a:t> </a:t>
            </a:r>
            <a:r>
              <a:rPr lang="en-US" sz="1200" i="1" dirty="0" err="1">
                <a:solidFill>
                  <a:srgbClr val="0000FF"/>
                </a:solidFill>
              </a:rPr>
              <a:t>Dieb</a:t>
            </a:r>
            <a:r>
              <a:rPr lang="en-US" sz="1200" i="1" dirty="0">
                <a:solidFill>
                  <a:srgbClr val="0000FF"/>
                </a:solidFill>
              </a:rPr>
              <a:t> des </a:t>
            </a:r>
            <a:r>
              <a:rPr lang="en-US" sz="1200" i="1" dirty="0" err="1">
                <a:solidFill>
                  <a:srgbClr val="0000FF"/>
                </a:solidFill>
              </a:rPr>
              <a:t>Sehens</a:t>
            </a:r>
            <a:r>
              <a:rPr lang="en-US" sz="1200" i="1" dirty="0">
                <a:solidFill>
                  <a:srgbClr val="0000FF"/>
                </a:solidFill>
              </a:rPr>
              <a:t>‘ </a:t>
            </a:r>
            <a:r>
              <a:rPr lang="en-US" sz="1200" i="1" dirty="0" err="1">
                <a:solidFill>
                  <a:srgbClr val="0000FF"/>
                </a:solidFill>
              </a:rPr>
              <a:t>bezeichnet</a:t>
            </a:r>
            <a:r>
              <a:rPr lang="en-US" sz="1200" i="1" dirty="0">
                <a:solidFill>
                  <a:srgbClr val="0000FF"/>
                </a:solidFill>
              </a:rPr>
              <a:t>. </a:t>
            </a:r>
            <a:r>
              <a:rPr lang="en-US" sz="1200" i="1" dirty="0" err="1">
                <a:solidFill>
                  <a:srgbClr val="0000FF"/>
                </a:solidFill>
              </a:rPr>
              <a:t>Warum</a:t>
            </a:r>
            <a:r>
              <a:rPr lang="en-US" sz="1200" i="1" dirty="0">
                <a:solidFill>
                  <a:srgbClr val="0000FF"/>
                </a:solidFill>
              </a:rPr>
              <a:t>?</a:t>
            </a:r>
            <a:endParaRPr sz="1200" i="1" dirty="0">
              <a:solidFill>
                <a:srgbClr val="0000FF"/>
              </a:solidFill>
            </a:endParaRPr>
          </a:p>
          <a:p>
            <a:pPr marL="0" marR="0" lvl="0" indent="0" algn="l" rtl="0">
              <a:spcBef>
                <a:spcPts val="0"/>
              </a:spcBef>
              <a:spcAft>
                <a:spcPts val="0"/>
              </a:spcAft>
              <a:buClr>
                <a:srgbClr val="0000FF"/>
              </a:buClr>
              <a:buSzPts val="1200"/>
              <a:buFont typeface="Noto Sans Symbols"/>
              <a:buNone/>
            </a:pPr>
            <a:r>
              <a:rPr lang="en-US" sz="1200" dirty="0" err="1">
                <a:solidFill>
                  <a:srgbClr val="0000FF"/>
                </a:solidFill>
              </a:rPr>
              <a:t>Aufgrund</a:t>
            </a:r>
            <a:r>
              <a:rPr lang="en-US" sz="1200" dirty="0">
                <a:solidFill>
                  <a:srgbClr val="0000FF"/>
                </a:solidFill>
              </a:rPr>
              <a:t> seines </a:t>
            </a:r>
            <a:r>
              <a:rPr lang="en-US" sz="1200" dirty="0" err="1">
                <a:solidFill>
                  <a:srgbClr val="0000FF"/>
                </a:solidFill>
              </a:rPr>
              <a:t>heimtückischen</a:t>
            </a:r>
            <a:r>
              <a:rPr lang="en-US" sz="1200" dirty="0">
                <a:solidFill>
                  <a:srgbClr val="0000FF"/>
                </a:solidFill>
              </a:rPr>
              <a:t> </a:t>
            </a:r>
            <a:r>
              <a:rPr lang="en-US" sz="1200" dirty="0" err="1">
                <a:solidFill>
                  <a:srgbClr val="0000FF"/>
                </a:solidFill>
              </a:rPr>
              <a:t>Verlaufs</a:t>
            </a:r>
            <a:r>
              <a:rPr lang="en-US" sz="1200" dirty="0">
                <a:solidFill>
                  <a:srgbClr val="0000FF"/>
                </a:solidFill>
              </a:rPr>
              <a:t>. Es </a:t>
            </a:r>
            <a:r>
              <a:rPr lang="en-US" sz="1200" dirty="0" err="1">
                <a:solidFill>
                  <a:srgbClr val="0000FF"/>
                </a:solidFill>
              </a:rPr>
              <a:t>beginnt</a:t>
            </a:r>
            <a:r>
              <a:rPr lang="en-US" sz="1200" dirty="0">
                <a:solidFill>
                  <a:srgbClr val="0000FF"/>
                </a:solidFill>
              </a:rPr>
              <a:t> </a:t>
            </a:r>
            <a:r>
              <a:rPr lang="en-US" sz="1200" dirty="0" err="1">
                <a:solidFill>
                  <a:srgbClr val="0000FF"/>
                </a:solidFill>
              </a:rPr>
              <a:t>schleichend</a:t>
            </a:r>
            <a:r>
              <a:rPr lang="en-US" sz="1200" dirty="0">
                <a:solidFill>
                  <a:srgbClr val="0000FF"/>
                </a:solidFill>
              </a:rPr>
              <a:t> und </a:t>
            </a:r>
            <a:r>
              <a:rPr lang="en-US" sz="1200" dirty="0" err="1">
                <a:solidFill>
                  <a:srgbClr val="0000FF"/>
                </a:solidFill>
              </a:rPr>
              <a:t>schreitet</a:t>
            </a:r>
            <a:r>
              <a:rPr lang="en-US" sz="1200" dirty="0">
                <a:solidFill>
                  <a:srgbClr val="0000FF"/>
                </a:solidFill>
              </a:rPr>
              <a:t> </a:t>
            </a:r>
            <a:r>
              <a:rPr lang="en-US" sz="1200" dirty="0" err="1">
                <a:solidFill>
                  <a:srgbClr val="0000FF"/>
                </a:solidFill>
              </a:rPr>
              <a:t>sehr</a:t>
            </a:r>
            <a:r>
              <a:rPr lang="en-US" sz="1200" dirty="0">
                <a:solidFill>
                  <a:srgbClr val="0000FF"/>
                </a:solidFill>
              </a:rPr>
              <a:t> </a:t>
            </a:r>
            <a:r>
              <a:rPr lang="en-US" sz="1200" dirty="0" err="1">
                <a:solidFill>
                  <a:srgbClr val="0000FF"/>
                </a:solidFill>
              </a:rPr>
              <a:t>langsam</a:t>
            </a:r>
            <a:r>
              <a:rPr lang="en-US" sz="1200" dirty="0">
                <a:solidFill>
                  <a:srgbClr val="0000FF"/>
                </a:solidFill>
              </a:rPr>
              <a:t> fort. </a:t>
            </a:r>
            <a:r>
              <a:rPr lang="en-US" sz="1200" dirty="0" err="1">
                <a:solidFill>
                  <a:srgbClr val="0000FF"/>
                </a:solidFill>
              </a:rPr>
              <a:t>Zudem</a:t>
            </a:r>
            <a:r>
              <a:rPr lang="en-US" sz="1200" dirty="0">
                <a:solidFill>
                  <a:srgbClr val="0000FF"/>
                </a:solidFill>
              </a:rPr>
              <a:t> </a:t>
            </a:r>
            <a:r>
              <a:rPr lang="en-US" sz="1200" dirty="0" err="1">
                <a:solidFill>
                  <a:srgbClr val="0000FF"/>
                </a:solidFill>
              </a:rPr>
              <a:t>verursacht</a:t>
            </a:r>
            <a:r>
              <a:rPr lang="en-US" sz="1200" dirty="0">
                <a:solidFill>
                  <a:srgbClr val="0000FF"/>
                </a:solidFill>
              </a:rPr>
              <a:t> es </a:t>
            </a:r>
            <a:r>
              <a:rPr lang="en-US" sz="1200" dirty="0" err="1">
                <a:solidFill>
                  <a:srgbClr val="0000FF"/>
                </a:solidFill>
              </a:rPr>
              <a:t>keine</a:t>
            </a:r>
            <a:r>
              <a:rPr lang="en-US" sz="1200" dirty="0">
                <a:solidFill>
                  <a:srgbClr val="0000FF"/>
                </a:solidFill>
              </a:rPr>
              <a:t> </a:t>
            </a:r>
            <a:r>
              <a:rPr lang="en-US" sz="1200" dirty="0" err="1">
                <a:solidFill>
                  <a:srgbClr val="0000FF"/>
                </a:solidFill>
              </a:rPr>
              <a:t>Beschwerden</a:t>
            </a:r>
            <a:r>
              <a:rPr lang="en-US" sz="1200" dirty="0">
                <a:solidFill>
                  <a:srgbClr val="0000FF"/>
                </a:solidFill>
              </a:rPr>
              <a:t>. </a:t>
            </a:r>
            <a:r>
              <a:rPr lang="en-US" sz="1200" dirty="0" err="1">
                <a:solidFill>
                  <a:srgbClr val="0000FF"/>
                </a:solidFill>
              </a:rPr>
              <a:t>Darüber</a:t>
            </a:r>
            <a:r>
              <a:rPr lang="en-US" sz="1200" dirty="0">
                <a:solidFill>
                  <a:srgbClr val="0000FF"/>
                </a:solidFill>
              </a:rPr>
              <a:t> </a:t>
            </a:r>
            <a:r>
              <a:rPr lang="en-US" sz="1200" dirty="0" err="1">
                <a:solidFill>
                  <a:srgbClr val="0000FF"/>
                </a:solidFill>
              </a:rPr>
              <a:t>hinaus</a:t>
            </a:r>
            <a:r>
              <a:rPr lang="en-US" sz="1200" dirty="0">
                <a:solidFill>
                  <a:srgbClr val="0000FF"/>
                </a:solidFill>
              </a:rPr>
              <a:t> </a:t>
            </a:r>
            <a:r>
              <a:rPr lang="en-US" sz="1200" dirty="0" err="1">
                <a:solidFill>
                  <a:srgbClr val="0000FF"/>
                </a:solidFill>
              </a:rPr>
              <a:t>bleibt</a:t>
            </a:r>
            <a:r>
              <a:rPr lang="en-US" sz="1200" dirty="0">
                <a:solidFill>
                  <a:srgbClr val="0000FF"/>
                </a:solidFill>
              </a:rPr>
              <a:t> die </a:t>
            </a:r>
            <a:r>
              <a:rPr lang="en-US" sz="1200" dirty="0" err="1">
                <a:solidFill>
                  <a:srgbClr val="0000FF"/>
                </a:solidFill>
              </a:rPr>
              <a:t>Sehschärfe</a:t>
            </a:r>
            <a:r>
              <a:rPr lang="en-US" sz="1200" dirty="0">
                <a:solidFill>
                  <a:srgbClr val="0000FF"/>
                </a:solidFill>
              </a:rPr>
              <a:t> bis </a:t>
            </a:r>
            <a:r>
              <a:rPr lang="en-US" sz="1200" dirty="0" err="1">
                <a:solidFill>
                  <a:srgbClr val="0000FF"/>
                </a:solidFill>
              </a:rPr>
              <a:t>zu</a:t>
            </a:r>
            <a:r>
              <a:rPr lang="en-US" sz="1200" dirty="0">
                <a:solidFill>
                  <a:srgbClr val="0000FF"/>
                </a:solidFill>
              </a:rPr>
              <a:t> </a:t>
            </a:r>
            <a:r>
              <a:rPr lang="en-US" sz="1200" dirty="0" err="1">
                <a:solidFill>
                  <a:srgbClr val="0000FF"/>
                </a:solidFill>
              </a:rPr>
              <a:t>einem</a:t>
            </a:r>
            <a:r>
              <a:rPr lang="en-US" sz="1200" dirty="0">
                <a:solidFill>
                  <a:srgbClr val="0000FF"/>
                </a:solidFill>
              </a:rPr>
              <a:t> </a:t>
            </a:r>
            <a:r>
              <a:rPr lang="en-US" sz="1200" dirty="0" err="1">
                <a:solidFill>
                  <a:srgbClr val="0000FF"/>
                </a:solidFill>
              </a:rPr>
              <a:t>späten</a:t>
            </a:r>
            <a:r>
              <a:rPr lang="en-US" sz="1200" dirty="0">
                <a:solidFill>
                  <a:srgbClr val="0000FF"/>
                </a:solidFill>
              </a:rPr>
              <a:t> Stadium des </a:t>
            </a:r>
            <a:r>
              <a:rPr lang="en-US" sz="1200" dirty="0" err="1">
                <a:solidFill>
                  <a:srgbClr val="0000FF"/>
                </a:solidFill>
              </a:rPr>
              <a:t>Krankheitsverlaufs</a:t>
            </a:r>
            <a:r>
              <a:rPr lang="en-US" sz="1200" dirty="0">
                <a:solidFill>
                  <a:srgbClr val="0000FF"/>
                </a:solidFill>
              </a:rPr>
              <a:t> </a:t>
            </a:r>
            <a:r>
              <a:rPr lang="en-US" sz="1200" dirty="0" err="1">
                <a:solidFill>
                  <a:srgbClr val="0000FF"/>
                </a:solidFill>
              </a:rPr>
              <a:t>erhalten</a:t>
            </a:r>
            <a:r>
              <a:rPr lang="en-US" sz="1200" dirty="0">
                <a:solidFill>
                  <a:srgbClr val="0000FF"/>
                </a:solidFill>
              </a:rPr>
              <a:t> – oft bis </a:t>
            </a:r>
            <a:r>
              <a:rPr lang="en-US" sz="1200" dirty="0" err="1">
                <a:solidFill>
                  <a:srgbClr val="0000FF"/>
                </a:solidFill>
              </a:rPr>
              <a:t>zu</a:t>
            </a:r>
            <a:r>
              <a:rPr lang="en-US" sz="1200" dirty="0">
                <a:solidFill>
                  <a:srgbClr val="0000FF"/>
                </a:solidFill>
              </a:rPr>
              <a:t> </a:t>
            </a:r>
            <a:r>
              <a:rPr lang="en-US" sz="1200" dirty="0" err="1">
                <a:solidFill>
                  <a:srgbClr val="0000FF"/>
                </a:solidFill>
              </a:rPr>
              <a:t>einem</a:t>
            </a:r>
            <a:r>
              <a:rPr lang="en-US" sz="1200" dirty="0">
                <a:solidFill>
                  <a:srgbClr val="0000FF"/>
                </a:solidFill>
              </a:rPr>
              <a:t> </a:t>
            </a:r>
            <a:r>
              <a:rPr lang="en-US" sz="1200" dirty="0" err="1">
                <a:solidFill>
                  <a:srgbClr val="0000FF"/>
                </a:solidFill>
              </a:rPr>
              <a:t>Zeitpunkt</a:t>
            </a:r>
            <a:r>
              <a:rPr lang="en-US" sz="1200" dirty="0">
                <a:solidFill>
                  <a:srgbClr val="0000FF"/>
                </a:solidFill>
              </a:rPr>
              <a:t>, an dem der Patient </a:t>
            </a:r>
            <a:r>
              <a:rPr lang="en-US" sz="1200" dirty="0" err="1">
                <a:solidFill>
                  <a:srgbClr val="0000FF"/>
                </a:solidFill>
              </a:rPr>
              <a:t>aufgrund</a:t>
            </a:r>
            <a:r>
              <a:rPr lang="en-US" sz="1200" dirty="0">
                <a:solidFill>
                  <a:srgbClr val="0000FF"/>
                </a:solidFill>
              </a:rPr>
              <a:t> des </a:t>
            </a:r>
            <a:r>
              <a:rPr lang="en-US" sz="1200" dirty="0" err="1">
                <a:solidFill>
                  <a:srgbClr val="0000FF"/>
                </a:solidFill>
              </a:rPr>
              <a:t>Gesichtsfeldverlusts</a:t>
            </a:r>
            <a:r>
              <a:rPr lang="en-US" sz="1200" dirty="0">
                <a:solidFill>
                  <a:srgbClr val="0000FF"/>
                </a:solidFill>
              </a:rPr>
              <a:t> </a:t>
            </a:r>
            <a:r>
              <a:rPr lang="en-US" sz="1200" dirty="0" err="1">
                <a:solidFill>
                  <a:srgbClr val="0000FF"/>
                </a:solidFill>
              </a:rPr>
              <a:t>bereits</a:t>
            </a:r>
            <a:r>
              <a:rPr lang="en-US" sz="1200" dirty="0">
                <a:solidFill>
                  <a:srgbClr val="0000FF"/>
                </a:solidFill>
              </a:rPr>
              <a:t> </a:t>
            </a:r>
            <a:r>
              <a:rPr lang="en-US" sz="1200" dirty="0" err="1">
                <a:solidFill>
                  <a:srgbClr val="0000FF"/>
                </a:solidFill>
              </a:rPr>
              <a:t>funktionell</a:t>
            </a:r>
            <a:r>
              <a:rPr lang="en-US" sz="1200" dirty="0">
                <a:solidFill>
                  <a:srgbClr val="0000FF"/>
                </a:solidFill>
              </a:rPr>
              <a:t> blind </a:t>
            </a:r>
            <a:r>
              <a:rPr lang="en-US" sz="1200" dirty="0" err="1">
                <a:solidFill>
                  <a:srgbClr val="0000FF"/>
                </a:solidFill>
              </a:rPr>
              <a:t>ist</a:t>
            </a:r>
            <a:r>
              <a:rPr lang="en-US" sz="1200" dirty="0">
                <a:solidFill>
                  <a:srgbClr val="0000FF"/>
                </a:solidFill>
              </a:rPr>
              <a:t>.</a:t>
            </a:r>
            <a:endParaRPr dirty="0"/>
          </a:p>
        </p:txBody>
      </p:sp>
      <p:sp>
        <p:nvSpPr>
          <p:cNvPr id="1494" name="Google Shape;1494;p103"/>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495" name="Google Shape;1495;p103"/>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1499"/>
        <p:cNvGrpSpPr/>
        <p:nvPr/>
      </p:nvGrpSpPr>
      <p:grpSpPr>
        <a:xfrm>
          <a:off x="0" y="0"/>
          <a:ext cx="0" cy="0"/>
          <a:chOff x="0" y="0"/>
          <a:chExt cx="0" cy="0"/>
        </a:xfrm>
      </p:grpSpPr>
      <p:sp>
        <p:nvSpPr>
          <p:cNvPr id="1503" name="Google Shape;1503;p104"/>
          <p:cNvSpPr txBox="1"/>
          <p:nvPr/>
        </p:nvSpPr>
        <p:spPr>
          <a:xfrm>
            <a:off x="457200" y="1143000"/>
            <a:ext cx="8001000" cy="26730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dirty="0" err="1">
                <a:solidFill>
                  <a:srgbClr val="0000FF"/>
                </a:solidFill>
              </a:rPr>
              <a:t>Welchen</a:t>
            </a:r>
            <a:r>
              <a:rPr lang="en-US" sz="1200" i="1" dirty="0">
                <a:solidFill>
                  <a:srgbClr val="0000FF"/>
                </a:solidFill>
              </a:rPr>
              <a:t> Rang </a:t>
            </a:r>
            <a:r>
              <a:rPr lang="en-US" sz="1200" i="1" dirty="0" err="1">
                <a:solidFill>
                  <a:srgbClr val="0000FF"/>
                </a:solidFill>
              </a:rPr>
              <a:t>nimmt</a:t>
            </a:r>
            <a:r>
              <a:rPr lang="en-US" sz="1200" i="1" dirty="0">
                <a:solidFill>
                  <a:srgbClr val="0000FF"/>
                </a:solidFill>
              </a:rPr>
              <a:t> das POWG </a:t>
            </a:r>
            <a:r>
              <a:rPr lang="en-US" sz="1200" i="1" dirty="0" err="1">
                <a:solidFill>
                  <a:srgbClr val="0000FF"/>
                </a:solidFill>
              </a:rPr>
              <a:t>weltweit</a:t>
            </a:r>
            <a:r>
              <a:rPr lang="en-US" sz="1200" i="1" dirty="0">
                <a:solidFill>
                  <a:srgbClr val="0000FF"/>
                </a:solidFill>
              </a:rPr>
              <a:t> </a:t>
            </a:r>
            <a:r>
              <a:rPr lang="en-US" sz="1200" i="1" dirty="0" err="1">
                <a:solidFill>
                  <a:srgbClr val="0000FF"/>
                </a:solidFill>
              </a:rPr>
              <a:t>als</a:t>
            </a:r>
            <a:r>
              <a:rPr lang="en-US" sz="1200" i="1" dirty="0">
                <a:solidFill>
                  <a:srgbClr val="0000FF"/>
                </a:solidFill>
              </a:rPr>
              <a:t> Ursache für </a:t>
            </a:r>
            <a:r>
              <a:rPr lang="en-US" sz="1200" i="1" dirty="0" err="1">
                <a:solidFill>
                  <a:srgbClr val="0000FF"/>
                </a:solidFill>
              </a:rPr>
              <a:t>Blindheit</a:t>
            </a:r>
            <a:r>
              <a:rPr lang="en-US" sz="1200" i="1" dirty="0">
                <a:solidFill>
                  <a:srgbClr val="0000FF"/>
                </a:solidFill>
              </a:rPr>
              <a:t> </a:t>
            </a:r>
            <a:r>
              <a:rPr lang="en-US" sz="1200" i="1" dirty="0" err="1">
                <a:solidFill>
                  <a:srgbClr val="0000FF"/>
                </a:solidFill>
              </a:rPr>
              <a:t>ein</a:t>
            </a:r>
            <a:r>
              <a:rPr lang="en-US" sz="1200" i="1" dirty="0">
                <a:solidFill>
                  <a:srgbClr val="0000FF"/>
                </a:solidFill>
              </a:rPr>
              <a:t>?</a:t>
            </a:r>
            <a:endParaRPr sz="1200"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nach</a:t>
            </a:r>
            <a:r>
              <a:rPr lang="en-US" sz="1200" dirty="0">
                <a:solidFill>
                  <a:srgbClr val="0000FF"/>
                </a:solidFill>
              </a:rPr>
              <a:t> der </a:t>
            </a:r>
            <a:r>
              <a:rPr lang="en-US" sz="1200" dirty="0" err="1">
                <a:solidFill>
                  <a:srgbClr val="0000FF"/>
                </a:solidFill>
              </a:rPr>
              <a:t>Katarakt</a:t>
            </a:r>
            <a:r>
              <a:rPr lang="en-US" sz="1200" dirty="0">
                <a:solidFill>
                  <a:srgbClr val="0000FF"/>
                </a:solidFill>
              </a:rPr>
              <a:t> die </a:t>
            </a:r>
            <a:r>
              <a:rPr lang="en-US" sz="1200" dirty="0" err="1">
                <a:solidFill>
                  <a:srgbClr val="0000FF"/>
                </a:solidFill>
              </a:rPr>
              <a:t>zweithäufigste</a:t>
            </a:r>
            <a:r>
              <a:rPr lang="en-US" sz="1200" dirty="0">
                <a:solidFill>
                  <a:srgbClr val="0000FF"/>
                </a:solidFill>
              </a:rPr>
              <a:t> Ursache.</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Wie </a:t>
            </a:r>
            <a:r>
              <a:rPr lang="en-US" sz="1200" i="1" dirty="0" err="1">
                <a:solidFill>
                  <a:srgbClr val="0000FF"/>
                </a:solidFill>
              </a:rPr>
              <a:t>verbreitet</a:t>
            </a:r>
            <a:r>
              <a:rPr lang="en-US" sz="1200" i="1" dirty="0">
                <a:solidFill>
                  <a:srgbClr val="0000FF"/>
                </a:solidFill>
              </a:rPr>
              <a:t> </a:t>
            </a:r>
            <a:r>
              <a:rPr lang="en-US" sz="1200" i="1" dirty="0" err="1">
                <a:solidFill>
                  <a:srgbClr val="0000FF"/>
                </a:solidFill>
              </a:rPr>
              <a:t>ist</a:t>
            </a:r>
            <a:r>
              <a:rPr lang="en-US" sz="1200" i="1" dirty="0">
                <a:solidFill>
                  <a:srgbClr val="0000FF"/>
                </a:solidFill>
              </a:rPr>
              <a:t> das POWG in den USA?</a:t>
            </a: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sehr</a:t>
            </a:r>
            <a:r>
              <a:rPr lang="en-US" sz="1200" dirty="0">
                <a:solidFill>
                  <a:srgbClr val="0000FF"/>
                </a:solidFill>
              </a:rPr>
              <a:t> </a:t>
            </a:r>
            <a:r>
              <a:rPr lang="en-US" sz="1200" dirty="0" err="1">
                <a:solidFill>
                  <a:srgbClr val="0000FF"/>
                </a:solidFill>
              </a:rPr>
              <a:t>häufig</a:t>
            </a:r>
            <a:r>
              <a:rPr lang="en-US" sz="1200" dirty="0">
                <a:solidFill>
                  <a:srgbClr val="0000FF"/>
                </a:solidFill>
              </a:rPr>
              <a:t>. </a:t>
            </a:r>
            <a:r>
              <a:rPr lang="en-US" sz="1200" dirty="0" err="1">
                <a:solidFill>
                  <a:srgbClr val="0000FF"/>
                </a:solidFill>
              </a:rPr>
              <a:t>Nahezu</a:t>
            </a:r>
            <a:r>
              <a:rPr lang="en-US" sz="1200" dirty="0">
                <a:solidFill>
                  <a:srgbClr val="0000FF"/>
                </a:solidFill>
              </a:rPr>
              <a:t> 2 % der US-</a:t>
            </a:r>
            <a:r>
              <a:rPr lang="en-US" sz="1200" dirty="0" err="1">
                <a:solidFill>
                  <a:srgbClr val="0000FF"/>
                </a:solidFill>
              </a:rPr>
              <a:t>amerikanischen</a:t>
            </a:r>
            <a:r>
              <a:rPr lang="en-US" sz="1200" dirty="0">
                <a:solidFill>
                  <a:srgbClr val="0000FF"/>
                </a:solidFill>
              </a:rPr>
              <a:t> </a:t>
            </a:r>
            <a:r>
              <a:rPr lang="en-US" sz="1200" dirty="0" err="1">
                <a:solidFill>
                  <a:srgbClr val="0000FF"/>
                </a:solidFill>
              </a:rPr>
              <a:t>Bevölkerung</a:t>
            </a:r>
            <a:r>
              <a:rPr lang="en-US" sz="1200" dirty="0">
                <a:solidFill>
                  <a:srgbClr val="0000FF"/>
                </a:solidFill>
              </a:rPr>
              <a:t> </a:t>
            </a:r>
            <a:r>
              <a:rPr lang="en-US" sz="1200" dirty="0" err="1">
                <a:solidFill>
                  <a:srgbClr val="0000FF"/>
                </a:solidFill>
              </a:rPr>
              <a:t>über</a:t>
            </a:r>
            <a:r>
              <a:rPr lang="en-US" sz="1200" dirty="0">
                <a:solidFill>
                  <a:srgbClr val="0000FF"/>
                </a:solidFill>
              </a:rPr>
              <a:t> 40 Jahre </a:t>
            </a:r>
            <a:r>
              <a:rPr lang="en-US" sz="1200" dirty="0" err="1">
                <a:solidFill>
                  <a:srgbClr val="0000FF"/>
                </a:solidFill>
              </a:rPr>
              <a:t>sind</a:t>
            </a:r>
            <a:r>
              <a:rPr lang="en-US" sz="1200" dirty="0">
                <a:solidFill>
                  <a:srgbClr val="0000FF"/>
                </a:solidFill>
              </a:rPr>
              <a:t> </a:t>
            </a:r>
            <a:r>
              <a:rPr lang="en-US" sz="1200" dirty="0" err="1">
                <a:solidFill>
                  <a:srgbClr val="0000FF"/>
                </a:solidFill>
              </a:rPr>
              <a:t>betroffen</a:t>
            </a:r>
            <a:r>
              <a:rPr lang="en-US" sz="1200" dirty="0">
                <a:solidFill>
                  <a:srgbClr val="0000FF"/>
                </a:solidFill>
              </a:rPr>
              <a:t> – das </a:t>
            </a:r>
            <a:r>
              <a:rPr lang="en-US" sz="1200" dirty="0" err="1">
                <a:solidFill>
                  <a:srgbClr val="0000FF"/>
                </a:solidFill>
              </a:rPr>
              <a:t>entspricht</a:t>
            </a:r>
            <a:r>
              <a:rPr lang="en-US" sz="1200" dirty="0">
                <a:solidFill>
                  <a:srgbClr val="0000FF"/>
                </a:solidFill>
              </a:rPr>
              <a:t> </a:t>
            </a:r>
            <a:r>
              <a:rPr lang="en-US" sz="1200" dirty="0" err="1">
                <a:solidFill>
                  <a:srgbClr val="0000FF"/>
                </a:solidFill>
              </a:rPr>
              <a:t>mehr</a:t>
            </a:r>
            <a:r>
              <a:rPr lang="en-US" sz="1200" dirty="0">
                <a:solidFill>
                  <a:srgbClr val="0000FF"/>
                </a:solidFill>
              </a:rPr>
              <a:t> </a:t>
            </a:r>
            <a:r>
              <a:rPr lang="en-US" sz="1200" dirty="0" err="1">
                <a:solidFill>
                  <a:srgbClr val="0000FF"/>
                </a:solidFill>
              </a:rPr>
              <a:t>als</a:t>
            </a:r>
            <a:r>
              <a:rPr lang="en-US" sz="1200" dirty="0">
                <a:solidFill>
                  <a:srgbClr val="0000FF"/>
                </a:solidFill>
              </a:rPr>
              <a:t> 3 </a:t>
            </a:r>
            <a:r>
              <a:rPr lang="en-US" sz="1200" dirty="0" err="1">
                <a:solidFill>
                  <a:srgbClr val="0000FF"/>
                </a:solidFill>
              </a:rPr>
              <a:t>Millionen</a:t>
            </a:r>
            <a:r>
              <a:rPr lang="en-US" sz="1200" dirty="0">
                <a:solidFill>
                  <a:srgbClr val="0000FF"/>
                </a:solidFill>
              </a:rPr>
              <a:t> Menschen.</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200"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Das POWG </a:t>
            </a:r>
            <a:r>
              <a:rPr lang="en-US" sz="1200" i="1" dirty="0" err="1">
                <a:solidFill>
                  <a:srgbClr val="0000FF"/>
                </a:solidFill>
              </a:rPr>
              <a:t>wird</a:t>
            </a:r>
            <a:r>
              <a:rPr lang="en-US" sz="1200" i="1" dirty="0">
                <a:solidFill>
                  <a:srgbClr val="0000FF"/>
                </a:solidFill>
              </a:rPr>
              <a:t> </a:t>
            </a:r>
            <a:r>
              <a:rPr lang="en-US" sz="1200" i="1" dirty="0" err="1">
                <a:solidFill>
                  <a:srgbClr val="0000FF"/>
                </a:solidFill>
              </a:rPr>
              <a:t>als</a:t>
            </a:r>
            <a:r>
              <a:rPr lang="en-US" sz="1200" i="1" dirty="0">
                <a:solidFill>
                  <a:srgbClr val="0000FF"/>
                </a:solidFill>
              </a:rPr>
              <a:t> der ‚</a:t>
            </a:r>
            <a:r>
              <a:rPr lang="en-US" sz="1200" i="1" dirty="0" err="1">
                <a:solidFill>
                  <a:srgbClr val="0000FF"/>
                </a:solidFill>
              </a:rPr>
              <a:t>stille</a:t>
            </a:r>
            <a:r>
              <a:rPr lang="en-US" sz="1200" i="1" dirty="0">
                <a:solidFill>
                  <a:srgbClr val="0000FF"/>
                </a:solidFill>
              </a:rPr>
              <a:t> </a:t>
            </a:r>
            <a:r>
              <a:rPr lang="en-US" sz="1200" i="1" dirty="0" err="1">
                <a:solidFill>
                  <a:srgbClr val="0000FF"/>
                </a:solidFill>
              </a:rPr>
              <a:t>Dieb</a:t>
            </a:r>
            <a:r>
              <a:rPr lang="en-US" sz="1200" i="1" dirty="0">
                <a:solidFill>
                  <a:srgbClr val="0000FF"/>
                </a:solidFill>
              </a:rPr>
              <a:t> des </a:t>
            </a:r>
            <a:r>
              <a:rPr lang="en-US" sz="1200" i="1" dirty="0" err="1">
                <a:solidFill>
                  <a:srgbClr val="0000FF"/>
                </a:solidFill>
              </a:rPr>
              <a:t>Sehens</a:t>
            </a:r>
            <a:r>
              <a:rPr lang="en-US" sz="1200" i="1" dirty="0">
                <a:solidFill>
                  <a:srgbClr val="0000FF"/>
                </a:solidFill>
              </a:rPr>
              <a:t>‘ </a:t>
            </a:r>
            <a:r>
              <a:rPr lang="en-US" sz="1200" i="1" dirty="0" err="1">
                <a:solidFill>
                  <a:srgbClr val="0000FF"/>
                </a:solidFill>
              </a:rPr>
              <a:t>bezeichnet</a:t>
            </a:r>
            <a:r>
              <a:rPr lang="en-US" sz="1200" i="1" dirty="0">
                <a:solidFill>
                  <a:srgbClr val="0000FF"/>
                </a:solidFill>
              </a:rPr>
              <a:t>. </a:t>
            </a:r>
            <a:r>
              <a:rPr lang="en-US" sz="1200" i="1" dirty="0" err="1">
                <a:solidFill>
                  <a:srgbClr val="0000FF"/>
                </a:solidFill>
              </a:rPr>
              <a:t>Warum</a:t>
            </a:r>
            <a:r>
              <a:rPr lang="en-US" sz="1200" i="1" dirty="0">
                <a:solidFill>
                  <a:srgbClr val="0000FF"/>
                </a:solidFill>
              </a:rPr>
              <a:t>?</a:t>
            </a:r>
            <a:endParaRPr sz="1200" i="1" dirty="0">
              <a:solidFill>
                <a:srgbClr val="0000FF"/>
              </a:solidFill>
            </a:endParaRPr>
          </a:p>
          <a:p>
            <a:pPr marL="0" marR="0" lvl="0" indent="0" algn="l" rtl="0">
              <a:spcBef>
                <a:spcPts val="0"/>
              </a:spcBef>
              <a:spcAft>
                <a:spcPts val="0"/>
              </a:spcAft>
              <a:buClr>
                <a:srgbClr val="0000FF"/>
              </a:buClr>
              <a:buSzPts val="1200"/>
              <a:buFont typeface="Noto Sans Symbols"/>
              <a:buNone/>
            </a:pPr>
            <a:r>
              <a:rPr lang="en-US" sz="1200" dirty="0" err="1">
                <a:solidFill>
                  <a:srgbClr val="0000FF"/>
                </a:solidFill>
              </a:rPr>
              <a:t>Aufgrund</a:t>
            </a:r>
            <a:r>
              <a:rPr lang="en-US" sz="1200" dirty="0">
                <a:solidFill>
                  <a:srgbClr val="0000FF"/>
                </a:solidFill>
              </a:rPr>
              <a:t> seines </a:t>
            </a:r>
            <a:r>
              <a:rPr lang="en-US" sz="1200" dirty="0" err="1">
                <a:solidFill>
                  <a:srgbClr val="0000FF"/>
                </a:solidFill>
              </a:rPr>
              <a:t>heimtückischen</a:t>
            </a:r>
            <a:r>
              <a:rPr lang="en-US" sz="1200" dirty="0">
                <a:solidFill>
                  <a:srgbClr val="0000FF"/>
                </a:solidFill>
              </a:rPr>
              <a:t> </a:t>
            </a:r>
            <a:r>
              <a:rPr lang="en-US" sz="1200" dirty="0" err="1">
                <a:solidFill>
                  <a:srgbClr val="0000FF"/>
                </a:solidFill>
              </a:rPr>
              <a:t>Verlaufs</a:t>
            </a:r>
            <a:r>
              <a:rPr lang="en-US" sz="1200" dirty="0">
                <a:solidFill>
                  <a:srgbClr val="0000FF"/>
                </a:solidFill>
              </a:rPr>
              <a:t>. Es </a:t>
            </a:r>
            <a:r>
              <a:rPr lang="en-US" sz="1200" dirty="0" err="1">
                <a:solidFill>
                  <a:srgbClr val="0000FF"/>
                </a:solidFill>
              </a:rPr>
              <a:t>beginnt</a:t>
            </a:r>
            <a:r>
              <a:rPr lang="en-US" sz="1200" dirty="0">
                <a:solidFill>
                  <a:srgbClr val="0000FF"/>
                </a:solidFill>
              </a:rPr>
              <a:t> </a:t>
            </a:r>
            <a:r>
              <a:rPr lang="en-US" sz="1200" dirty="0" err="1">
                <a:solidFill>
                  <a:srgbClr val="0000FF"/>
                </a:solidFill>
              </a:rPr>
              <a:t>schleichend</a:t>
            </a:r>
            <a:r>
              <a:rPr lang="en-US" sz="1200" dirty="0">
                <a:solidFill>
                  <a:srgbClr val="0000FF"/>
                </a:solidFill>
              </a:rPr>
              <a:t> und </a:t>
            </a:r>
            <a:r>
              <a:rPr lang="en-US" sz="1200" dirty="0" err="1">
                <a:solidFill>
                  <a:srgbClr val="0000FF"/>
                </a:solidFill>
              </a:rPr>
              <a:t>schreitet</a:t>
            </a:r>
            <a:r>
              <a:rPr lang="en-US" sz="1200" dirty="0">
                <a:solidFill>
                  <a:srgbClr val="0000FF"/>
                </a:solidFill>
              </a:rPr>
              <a:t> </a:t>
            </a:r>
            <a:r>
              <a:rPr lang="en-US" sz="1200" dirty="0" err="1">
                <a:solidFill>
                  <a:srgbClr val="0000FF"/>
                </a:solidFill>
              </a:rPr>
              <a:t>sehr</a:t>
            </a:r>
            <a:r>
              <a:rPr lang="en-US" sz="1200" dirty="0">
                <a:solidFill>
                  <a:srgbClr val="0000FF"/>
                </a:solidFill>
              </a:rPr>
              <a:t> </a:t>
            </a:r>
            <a:r>
              <a:rPr lang="en-US" sz="1200" dirty="0" err="1">
                <a:solidFill>
                  <a:srgbClr val="0000FF"/>
                </a:solidFill>
              </a:rPr>
              <a:t>langsam</a:t>
            </a:r>
            <a:r>
              <a:rPr lang="en-US" sz="1200" dirty="0">
                <a:solidFill>
                  <a:srgbClr val="0000FF"/>
                </a:solidFill>
              </a:rPr>
              <a:t> fort. </a:t>
            </a:r>
            <a:r>
              <a:rPr lang="en-US" sz="1200" dirty="0" err="1">
                <a:solidFill>
                  <a:srgbClr val="0000FF"/>
                </a:solidFill>
              </a:rPr>
              <a:t>Zudem</a:t>
            </a:r>
            <a:r>
              <a:rPr lang="en-US" sz="1200" dirty="0">
                <a:solidFill>
                  <a:srgbClr val="0000FF"/>
                </a:solidFill>
              </a:rPr>
              <a:t> </a:t>
            </a:r>
            <a:r>
              <a:rPr lang="en-US" sz="1200" dirty="0" err="1">
                <a:solidFill>
                  <a:srgbClr val="0000FF"/>
                </a:solidFill>
              </a:rPr>
              <a:t>verursacht</a:t>
            </a:r>
            <a:r>
              <a:rPr lang="en-US" sz="1200" dirty="0">
                <a:solidFill>
                  <a:srgbClr val="0000FF"/>
                </a:solidFill>
              </a:rPr>
              <a:t> es </a:t>
            </a:r>
            <a:r>
              <a:rPr lang="en-US" sz="1200" dirty="0" err="1">
                <a:solidFill>
                  <a:srgbClr val="0000FF"/>
                </a:solidFill>
              </a:rPr>
              <a:t>keine</a:t>
            </a:r>
            <a:r>
              <a:rPr lang="en-US" sz="1200" dirty="0">
                <a:solidFill>
                  <a:srgbClr val="0000FF"/>
                </a:solidFill>
              </a:rPr>
              <a:t> </a:t>
            </a:r>
            <a:r>
              <a:rPr lang="en-US" sz="1200" dirty="0" err="1">
                <a:solidFill>
                  <a:srgbClr val="0000FF"/>
                </a:solidFill>
              </a:rPr>
              <a:t>Beschwerden</a:t>
            </a:r>
            <a:r>
              <a:rPr lang="en-US" sz="1200" dirty="0">
                <a:solidFill>
                  <a:srgbClr val="0000FF"/>
                </a:solidFill>
              </a:rPr>
              <a:t>. </a:t>
            </a:r>
            <a:r>
              <a:rPr lang="en-US" sz="1200" dirty="0" err="1">
                <a:solidFill>
                  <a:srgbClr val="0000FF"/>
                </a:solidFill>
              </a:rPr>
              <a:t>Darüber</a:t>
            </a:r>
            <a:r>
              <a:rPr lang="en-US" sz="1200" dirty="0">
                <a:solidFill>
                  <a:srgbClr val="0000FF"/>
                </a:solidFill>
              </a:rPr>
              <a:t> </a:t>
            </a:r>
            <a:r>
              <a:rPr lang="en-US" sz="1200" dirty="0" err="1">
                <a:solidFill>
                  <a:srgbClr val="0000FF"/>
                </a:solidFill>
              </a:rPr>
              <a:t>hinaus</a:t>
            </a:r>
            <a:r>
              <a:rPr lang="en-US" sz="1200" dirty="0">
                <a:solidFill>
                  <a:srgbClr val="0000FF"/>
                </a:solidFill>
              </a:rPr>
              <a:t> </a:t>
            </a:r>
            <a:r>
              <a:rPr lang="en-US" sz="1200" dirty="0" err="1">
                <a:solidFill>
                  <a:srgbClr val="0000FF"/>
                </a:solidFill>
              </a:rPr>
              <a:t>bleibt</a:t>
            </a:r>
            <a:r>
              <a:rPr lang="en-US" sz="1200" dirty="0">
                <a:solidFill>
                  <a:srgbClr val="0000FF"/>
                </a:solidFill>
              </a:rPr>
              <a:t> die </a:t>
            </a:r>
            <a:r>
              <a:rPr lang="en-US" sz="1200" dirty="0" err="1">
                <a:solidFill>
                  <a:srgbClr val="0000FF"/>
                </a:solidFill>
              </a:rPr>
              <a:t>Sehschärfe</a:t>
            </a:r>
            <a:r>
              <a:rPr lang="en-US" sz="1200" dirty="0">
                <a:solidFill>
                  <a:srgbClr val="0000FF"/>
                </a:solidFill>
              </a:rPr>
              <a:t> bis </a:t>
            </a:r>
            <a:r>
              <a:rPr lang="en-US" sz="1200" dirty="0" err="1">
                <a:solidFill>
                  <a:srgbClr val="0000FF"/>
                </a:solidFill>
              </a:rPr>
              <a:t>zu</a:t>
            </a:r>
            <a:r>
              <a:rPr lang="en-US" sz="1200" dirty="0">
                <a:solidFill>
                  <a:srgbClr val="0000FF"/>
                </a:solidFill>
              </a:rPr>
              <a:t> </a:t>
            </a:r>
            <a:r>
              <a:rPr lang="en-US" sz="1200" dirty="0" err="1">
                <a:solidFill>
                  <a:srgbClr val="0000FF"/>
                </a:solidFill>
              </a:rPr>
              <a:t>einem</a:t>
            </a:r>
            <a:r>
              <a:rPr lang="en-US" sz="1200" dirty="0">
                <a:solidFill>
                  <a:srgbClr val="0000FF"/>
                </a:solidFill>
              </a:rPr>
              <a:t> </a:t>
            </a:r>
            <a:r>
              <a:rPr lang="en-US" sz="1200" dirty="0" err="1">
                <a:solidFill>
                  <a:srgbClr val="0000FF"/>
                </a:solidFill>
              </a:rPr>
              <a:t>späten</a:t>
            </a:r>
            <a:r>
              <a:rPr lang="en-US" sz="1200" dirty="0">
                <a:solidFill>
                  <a:srgbClr val="0000FF"/>
                </a:solidFill>
              </a:rPr>
              <a:t> Stadium des </a:t>
            </a:r>
            <a:r>
              <a:rPr lang="en-US" sz="1200" dirty="0" err="1">
                <a:solidFill>
                  <a:srgbClr val="0000FF"/>
                </a:solidFill>
              </a:rPr>
              <a:t>Krankheitsverlaufs</a:t>
            </a:r>
            <a:r>
              <a:rPr lang="en-US" sz="1200" dirty="0">
                <a:solidFill>
                  <a:srgbClr val="0000FF"/>
                </a:solidFill>
              </a:rPr>
              <a:t> </a:t>
            </a:r>
            <a:r>
              <a:rPr lang="en-US" sz="1200" dirty="0" err="1">
                <a:solidFill>
                  <a:srgbClr val="0000FF"/>
                </a:solidFill>
              </a:rPr>
              <a:t>erhalten</a:t>
            </a:r>
            <a:r>
              <a:rPr lang="en-US" sz="1200" dirty="0">
                <a:solidFill>
                  <a:srgbClr val="0000FF"/>
                </a:solidFill>
              </a:rPr>
              <a:t> – oft bis </a:t>
            </a:r>
            <a:r>
              <a:rPr lang="en-US" sz="1200" dirty="0" err="1">
                <a:solidFill>
                  <a:srgbClr val="0000FF"/>
                </a:solidFill>
              </a:rPr>
              <a:t>zu</a:t>
            </a:r>
            <a:r>
              <a:rPr lang="en-US" sz="1200" dirty="0">
                <a:solidFill>
                  <a:srgbClr val="0000FF"/>
                </a:solidFill>
              </a:rPr>
              <a:t> </a:t>
            </a:r>
            <a:r>
              <a:rPr lang="en-US" sz="1200" dirty="0" err="1">
                <a:solidFill>
                  <a:srgbClr val="0000FF"/>
                </a:solidFill>
              </a:rPr>
              <a:t>einem</a:t>
            </a:r>
            <a:r>
              <a:rPr lang="en-US" sz="1200" dirty="0">
                <a:solidFill>
                  <a:srgbClr val="0000FF"/>
                </a:solidFill>
              </a:rPr>
              <a:t> </a:t>
            </a:r>
            <a:r>
              <a:rPr lang="en-US" sz="1200" dirty="0" err="1">
                <a:solidFill>
                  <a:srgbClr val="0000FF"/>
                </a:solidFill>
              </a:rPr>
              <a:t>Zeitpunkt</a:t>
            </a:r>
            <a:r>
              <a:rPr lang="en-US" sz="1200" dirty="0">
                <a:solidFill>
                  <a:srgbClr val="0000FF"/>
                </a:solidFill>
              </a:rPr>
              <a:t>, an dem der Patient </a:t>
            </a:r>
            <a:r>
              <a:rPr lang="en-US" sz="1200" dirty="0" err="1">
                <a:solidFill>
                  <a:srgbClr val="0000FF"/>
                </a:solidFill>
              </a:rPr>
              <a:t>aufgrund</a:t>
            </a:r>
            <a:r>
              <a:rPr lang="en-US" sz="1200" dirty="0">
                <a:solidFill>
                  <a:srgbClr val="0000FF"/>
                </a:solidFill>
              </a:rPr>
              <a:t> des </a:t>
            </a:r>
            <a:r>
              <a:rPr lang="en-US" sz="1200" dirty="0" err="1">
                <a:solidFill>
                  <a:srgbClr val="0000FF"/>
                </a:solidFill>
              </a:rPr>
              <a:t>Gesichtsfeldverlusts</a:t>
            </a:r>
            <a:r>
              <a:rPr lang="en-US" sz="1200" dirty="0">
                <a:solidFill>
                  <a:srgbClr val="0000FF"/>
                </a:solidFill>
              </a:rPr>
              <a:t> </a:t>
            </a:r>
            <a:r>
              <a:rPr lang="en-US" sz="1200" dirty="0" err="1">
                <a:solidFill>
                  <a:srgbClr val="0000FF"/>
                </a:solidFill>
              </a:rPr>
              <a:t>bereits</a:t>
            </a:r>
            <a:r>
              <a:rPr lang="en-US" sz="1200" dirty="0">
                <a:solidFill>
                  <a:srgbClr val="0000FF"/>
                </a:solidFill>
              </a:rPr>
              <a:t> </a:t>
            </a:r>
            <a:r>
              <a:rPr lang="en-US" sz="1200" dirty="0" err="1">
                <a:solidFill>
                  <a:srgbClr val="0000FF"/>
                </a:solidFill>
              </a:rPr>
              <a:t>funktionell</a:t>
            </a:r>
            <a:r>
              <a:rPr lang="en-US" sz="1200" dirty="0">
                <a:solidFill>
                  <a:srgbClr val="0000FF"/>
                </a:solidFill>
              </a:rPr>
              <a:t> blind </a:t>
            </a:r>
            <a:r>
              <a:rPr lang="en-US" sz="1200" dirty="0" err="1">
                <a:solidFill>
                  <a:srgbClr val="0000FF"/>
                </a:solidFill>
              </a:rPr>
              <a:t>ist</a:t>
            </a:r>
            <a:r>
              <a:rPr lang="en-US" sz="1200" dirty="0">
                <a:solidFill>
                  <a:srgbClr val="0000FF"/>
                </a:solidFill>
              </a:rPr>
              <a:t>. </a:t>
            </a:r>
            <a:r>
              <a:rPr lang="en-US" sz="1200" dirty="0">
                <a:solidFill>
                  <a:schemeClr val="dk1"/>
                </a:solidFill>
              </a:rPr>
              <a:t>In </a:t>
            </a:r>
            <a:r>
              <a:rPr lang="en-US" sz="1200" dirty="0" err="1">
                <a:solidFill>
                  <a:schemeClr val="dk1"/>
                </a:solidFill>
              </a:rPr>
              <a:t>diesem</a:t>
            </a:r>
            <a:r>
              <a:rPr lang="en-US" sz="1200" dirty="0">
                <a:solidFill>
                  <a:schemeClr val="dk1"/>
                </a:solidFill>
              </a:rPr>
              <a:t> Moment (</a:t>
            </a:r>
            <a:r>
              <a:rPr lang="en-US" sz="1200" dirty="0" err="1">
                <a:solidFill>
                  <a:schemeClr val="dk1"/>
                </a:solidFill>
              </a:rPr>
              <a:t>jetzt</a:t>
            </a:r>
            <a:r>
              <a:rPr lang="en-US" sz="1200" dirty="0">
                <a:solidFill>
                  <a:schemeClr val="dk1"/>
                </a:solidFill>
              </a:rPr>
              <a:t> </a:t>
            </a:r>
            <a:r>
              <a:rPr lang="en-US" sz="1200" dirty="0" err="1">
                <a:solidFill>
                  <a:schemeClr val="dk1"/>
                </a:solidFill>
              </a:rPr>
              <a:t>gerade</a:t>
            </a:r>
            <a:r>
              <a:rPr lang="en-US" sz="1200" dirty="0">
                <a:solidFill>
                  <a:schemeClr val="dk1"/>
                </a:solidFill>
              </a:rPr>
              <a:t>) </a:t>
            </a:r>
            <a:r>
              <a:rPr lang="en-US" sz="1200" dirty="0" err="1">
                <a:solidFill>
                  <a:schemeClr val="dk1"/>
                </a:solidFill>
              </a:rPr>
              <a:t>verlieren</a:t>
            </a:r>
            <a:r>
              <a:rPr lang="en-US" sz="1200" dirty="0">
                <a:solidFill>
                  <a:schemeClr val="dk1"/>
                </a:solidFill>
              </a:rPr>
              <a:t> </a:t>
            </a:r>
            <a:r>
              <a:rPr lang="en-US" sz="1200" dirty="0" err="1">
                <a:solidFill>
                  <a:schemeClr val="dk1"/>
                </a:solidFill>
              </a:rPr>
              <a:t>weltweit</a:t>
            </a:r>
            <a:r>
              <a:rPr lang="en-US" sz="1200" dirty="0">
                <a:solidFill>
                  <a:schemeClr val="dk1"/>
                </a:solidFill>
              </a:rPr>
              <a:t> </a:t>
            </a:r>
            <a:r>
              <a:rPr lang="en-US" sz="1200" dirty="0" err="1">
                <a:solidFill>
                  <a:schemeClr val="dk1"/>
                </a:solidFill>
              </a:rPr>
              <a:t>unzählige</a:t>
            </a:r>
            <a:r>
              <a:rPr lang="en-US" sz="1200" dirty="0">
                <a:solidFill>
                  <a:schemeClr val="dk1"/>
                </a:solidFill>
              </a:rPr>
              <a:t> Menschen </a:t>
            </a:r>
            <a:r>
              <a:rPr lang="en-US" sz="1200" dirty="0" err="1">
                <a:solidFill>
                  <a:schemeClr val="dk1"/>
                </a:solidFill>
              </a:rPr>
              <a:t>durch</a:t>
            </a:r>
            <a:r>
              <a:rPr lang="en-US" sz="1200" dirty="0">
                <a:solidFill>
                  <a:schemeClr val="dk1"/>
                </a:solidFill>
              </a:rPr>
              <a:t> </a:t>
            </a:r>
            <a:r>
              <a:rPr lang="en-US" sz="1200" dirty="0" err="1">
                <a:solidFill>
                  <a:schemeClr val="dk1"/>
                </a:solidFill>
              </a:rPr>
              <a:t>ein</a:t>
            </a:r>
            <a:r>
              <a:rPr lang="en-US" sz="1200" dirty="0">
                <a:solidFill>
                  <a:schemeClr val="dk1"/>
                </a:solidFill>
              </a:rPr>
              <a:t> POWG </a:t>
            </a:r>
            <a:r>
              <a:rPr lang="en-US" sz="1200" dirty="0" err="1">
                <a:solidFill>
                  <a:schemeClr val="dk1"/>
                </a:solidFill>
              </a:rPr>
              <a:t>ihr</a:t>
            </a:r>
            <a:r>
              <a:rPr lang="en-US" sz="1200" dirty="0">
                <a:solidFill>
                  <a:schemeClr val="dk1"/>
                </a:solidFill>
              </a:rPr>
              <a:t> </a:t>
            </a:r>
            <a:r>
              <a:rPr lang="en-US" sz="1200" dirty="0" err="1">
                <a:solidFill>
                  <a:schemeClr val="dk1"/>
                </a:solidFill>
              </a:rPr>
              <a:t>Sehvermögen</a:t>
            </a:r>
            <a:r>
              <a:rPr lang="en-US" sz="1200" dirty="0">
                <a:solidFill>
                  <a:schemeClr val="dk1"/>
                </a:solidFill>
              </a:rPr>
              <a:t>, </a:t>
            </a:r>
            <a:r>
              <a:rPr lang="en-US" sz="1200" dirty="0" err="1">
                <a:solidFill>
                  <a:schemeClr val="dk1"/>
                </a:solidFill>
              </a:rPr>
              <a:t>ohne</a:t>
            </a:r>
            <a:r>
              <a:rPr lang="en-US" sz="1200" dirty="0">
                <a:solidFill>
                  <a:schemeClr val="dk1"/>
                </a:solidFill>
              </a:rPr>
              <a:t> </a:t>
            </a:r>
            <a:r>
              <a:rPr lang="en-US" sz="1200" dirty="0" err="1">
                <a:solidFill>
                  <a:schemeClr val="dk1"/>
                </a:solidFill>
              </a:rPr>
              <a:t>sich</a:t>
            </a:r>
            <a:r>
              <a:rPr lang="en-US" sz="1200" dirty="0">
                <a:solidFill>
                  <a:schemeClr val="dk1"/>
                </a:solidFill>
              </a:rPr>
              <a:t> </a:t>
            </a:r>
            <a:r>
              <a:rPr lang="en-US" sz="1200" dirty="0" err="1">
                <a:solidFill>
                  <a:schemeClr val="dk1"/>
                </a:solidFill>
              </a:rPr>
              <a:t>dessen</a:t>
            </a:r>
            <a:r>
              <a:rPr lang="en-US" sz="1200" dirty="0">
                <a:solidFill>
                  <a:schemeClr val="dk1"/>
                </a:solidFill>
              </a:rPr>
              <a:t> </a:t>
            </a:r>
            <a:r>
              <a:rPr lang="en-US" sz="1200" dirty="0" err="1">
                <a:solidFill>
                  <a:schemeClr val="dk1"/>
                </a:solidFill>
              </a:rPr>
              <a:t>bewusst</a:t>
            </a:r>
            <a:r>
              <a:rPr lang="en-US" sz="1200" dirty="0">
                <a:solidFill>
                  <a:schemeClr val="dk1"/>
                </a:solidFill>
              </a:rPr>
              <a:t> </a:t>
            </a:r>
            <a:r>
              <a:rPr lang="en-US" sz="1200" dirty="0" err="1">
                <a:solidFill>
                  <a:schemeClr val="dk1"/>
                </a:solidFill>
              </a:rPr>
              <a:t>zu</a:t>
            </a:r>
            <a:r>
              <a:rPr lang="en-US" sz="1200" dirty="0">
                <a:solidFill>
                  <a:schemeClr val="dk1"/>
                </a:solidFill>
              </a:rPr>
              <a:t> sein.</a:t>
            </a:r>
            <a:endParaRPr dirty="0"/>
          </a:p>
          <a:p>
            <a:pPr marL="0" marR="0" lvl="0" indent="0" algn="l" rtl="0">
              <a:spcBef>
                <a:spcPts val="0"/>
              </a:spcBef>
              <a:spcAft>
                <a:spcPts val="0"/>
              </a:spcAft>
              <a:buClr>
                <a:schemeClr val="dk1"/>
              </a:buClr>
              <a:buSzPts val="1600"/>
              <a:buFont typeface="Noto Sans Symbols"/>
              <a:buNone/>
            </a:pPr>
            <a:endParaRPr sz="1600" dirty="0">
              <a:solidFill>
                <a:srgbClr val="0000FF"/>
              </a:solidFill>
              <a:latin typeface="Arial"/>
              <a:ea typeface="Arial"/>
              <a:cs typeface="Arial"/>
              <a:sym typeface="Arial"/>
            </a:endParaRPr>
          </a:p>
        </p:txBody>
      </p:sp>
      <p:sp>
        <p:nvSpPr>
          <p:cNvPr id="1504" name="Google Shape;1504;p104"/>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505" name="Google Shape;1505;p104"/>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1509"/>
        <p:cNvGrpSpPr/>
        <p:nvPr/>
      </p:nvGrpSpPr>
      <p:grpSpPr>
        <a:xfrm>
          <a:off x="0" y="0"/>
          <a:ext cx="0" cy="0"/>
          <a:chOff x="0" y="0"/>
          <a:chExt cx="0" cy="0"/>
        </a:xfrm>
      </p:grpSpPr>
      <p:sp>
        <p:nvSpPr>
          <p:cNvPr id="1513" name="Google Shape;1513;p105"/>
          <p:cNvSpPr txBox="1"/>
          <p:nvPr/>
        </p:nvSpPr>
        <p:spPr>
          <a:xfrm>
            <a:off x="457200" y="1143000"/>
            <a:ext cx="8001000" cy="27963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dirty="0" err="1">
                <a:solidFill>
                  <a:srgbClr val="0000FF"/>
                </a:solidFill>
              </a:rPr>
              <a:t>Welchen</a:t>
            </a:r>
            <a:r>
              <a:rPr lang="en-US" sz="1200" i="1" dirty="0">
                <a:solidFill>
                  <a:srgbClr val="0000FF"/>
                </a:solidFill>
              </a:rPr>
              <a:t> Rang </a:t>
            </a:r>
            <a:r>
              <a:rPr lang="en-US" sz="1200" i="1" dirty="0" err="1">
                <a:solidFill>
                  <a:srgbClr val="0000FF"/>
                </a:solidFill>
              </a:rPr>
              <a:t>nimmt</a:t>
            </a:r>
            <a:r>
              <a:rPr lang="en-US" sz="1200" i="1" dirty="0">
                <a:solidFill>
                  <a:srgbClr val="0000FF"/>
                </a:solidFill>
              </a:rPr>
              <a:t> das POWG </a:t>
            </a:r>
            <a:r>
              <a:rPr lang="en-US" sz="1200" i="1" dirty="0" err="1">
                <a:solidFill>
                  <a:srgbClr val="0000FF"/>
                </a:solidFill>
              </a:rPr>
              <a:t>weltweit</a:t>
            </a:r>
            <a:r>
              <a:rPr lang="en-US" sz="1200" i="1" dirty="0">
                <a:solidFill>
                  <a:srgbClr val="0000FF"/>
                </a:solidFill>
              </a:rPr>
              <a:t> </a:t>
            </a:r>
            <a:r>
              <a:rPr lang="en-US" sz="1200" i="1" dirty="0" err="1">
                <a:solidFill>
                  <a:srgbClr val="0000FF"/>
                </a:solidFill>
              </a:rPr>
              <a:t>als</a:t>
            </a:r>
            <a:r>
              <a:rPr lang="en-US" sz="1200" i="1" dirty="0">
                <a:solidFill>
                  <a:srgbClr val="0000FF"/>
                </a:solidFill>
              </a:rPr>
              <a:t> Ursache für </a:t>
            </a:r>
            <a:r>
              <a:rPr lang="en-US" sz="1200" i="1" dirty="0" err="1">
                <a:solidFill>
                  <a:srgbClr val="0000FF"/>
                </a:solidFill>
              </a:rPr>
              <a:t>Blindheit</a:t>
            </a:r>
            <a:r>
              <a:rPr lang="en-US" sz="1200" i="1" dirty="0">
                <a:solidFill>
                  <a:srgbClr val="0000FF"/>
                </a:solidFill>
              </a:rPr>
              <a:t> </a:t>
            </a:r>
            <a:r>
              <a:rPr lang="en-US" sz="1200" i="1" dirty="0" err="1">
                <a:solidFill>
                  <a:srgbClr val="0000FF"/>
                </a:solidFill>
              </a:rPr>
              <a:t>ein</a:t>
            </a:r>
            <a:r>
              <a:rPr lang="en-US" sz="1200" i="1" dirty="0">
                <a:solidFill>
                  <a:srgbClr val="0000FF"/>
                </a:solidFill>
              </a:rPr>
              <a:t>?</a:t>
            </a:r>
            <a:endParaRPr sz="1200"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nach</a:t>
            </a:r>
            <a:r>
              <a:rPr lang="en-US" sz="1200" dirty="0">
                <a:solidFill>
                  <a:srgbClr val="0000FF"/>
                </a:solidFill>
              </a:rPr>
              <a:t> der </a:t>
            </a:r>
            <a:r>
              <a:rPr lang="en-US" sz="1200" dirty="0" err="1">
                <a:solidFill>
                  <a:srgbClr val="0000FF"/>
                </a:solidFill>
              </a:rPr>
              <a:t>Katarakt</a:t>
            </a:r>
            <a:r>
              <a:rPr lang="en-US" sz="1200" dirty="0">
                <a:solidFill>
                  <a:srgbClr val="0000FF"/>
                </a:solidFill>
              </a:rPr>
              <a:t> die </a:t>
            </a:r>
            <a:r>
              <a:rPr lang="en-US" sz="1200" dirty="0" err="1">
                <a:solidFill>
                  <a:srgbClr val="0000FF"/>
                </a:solidFill>
              </a:rPr>
              <a:t>zweithäufigste</a:t>
            </a:r>
            <a:r>
              <a:rPr lang="en-US" sz="1200" dirty="0">
                <a:solidFill>
                  <a:srgbClr val="0000FF"/>
                </a:solidFill>
              </a:rPr>
              <a:t> Ursache.</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Wie </a:t>
            </a:r>
            <a:r>
              <a:rPr lang="en-US" sz="1200" i="1" dirty="0" err="1">
                <a:solidFill>
                  <a:srgbClr val="0000FF"/>
                </a:solidFill>
              </a:rPr>
              <a:t>verbreitet</a:t>
            </a:r>
            <a:r>
              <a:rPr lang="en-US" sz="1200" i="1" dirty="0">
                <a:solidFill>
                  <a:srgbClr val="0000FF"/>
                </a:solidFill>
              </a:rPr>
              <a:t> </a:t>
            </a:r>
            <a:r>
              <a:rPr lang="en-US" sz="1200" i="1" dirty="0" err="1">
                <a:solidFill>
                  <a:srgbClr val="0000FF"/>
                </a:solidFill>
              </a:rPr>
              <a:t>ist</a:t>
            </a:r>
            <a:r>
              <a:rPr lang="en-US" sz="1200" i="1" dirty="0">
                <a:solidFill>
                  <a:srgbClr val="0000FF"/>
                </a:solidFill>
              </a:rPr>
              <a:t> das POWG in den USA?</a:t>
            </a: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sehr</a:t>
            </a:r>
            <a:r>
              <a:rPr lang="en-US" sz="1200" dirty="0">
                <a:solidFill>
                  <a:srgbClr val="0000FF"/>
                </a:solidFill>
              </a:rPr>
              <a:t> </a:t>
            </a:r>
            <a:r>
              <a:rPr lang="en-US" sz="1200" dirty="0" err="1">
                <a:solidFill>
                  <a:srgbClr val="0000FF"/>
                </a:solidFill>
              </a:rPr>
              <a:t>häufig</a:t>
            </a:r>
            <a:r>
              <a:rPr lang="en-US" sz="1200" dirty="0">
                <a:solidFill>
                  <a:srgbClr val="0000FF"/>
                </a:solidFill>
              </a:rPr>
              <a:t>. </a:t>
            </a:r>
            <a:r>
              <a:rPr lang="en-US" sz="1200" dirty="0" err="1">
                <a:solidFill>
                  <a:srgbClr val="0000FF"/>
                </a:solidFill>
              </a:rPr>
              <a:t>Nahezu</a:t>
            </a:r>
            <a:r>
              <a:rPr lang="en-US" sz="1200" dirty="0">
                <a:solidFill>
                  <a:srgbClr val="0000FF"/>
                </a:solidFill>
              </a:rPr>
              <a:t> 2 % der US-</a:t>
            </a:r>
            <a:r>
              <a:rPr lang="en-US" sz="1200" dirty="0" err="1">
                <a:solidFill>
                  <a:srgbClr val="0000FF"/>
                </a:solidFill>
              </a:rPr>
              <a:t>amerikanischen</a:t>
            </a:r>
            <a:r>
              <a:rPr lang="en-US" sz="1200" dirty="0">
                <a:solidFill>
                  <a:srgbClr val="0000FF"/>
                </a:solidFill>
              </a:rPr>
              <a:t> </a:t>
            </a:r>
            <a:r>
              <a:rPr lang="en-US" sz="1200" dirty="0" err="1">
                <a:solidFill>
                  <a:srgbClr val="0000FF"/>
                </a:solidFill>
              </a:rPr>
              <a:t>Bevölkerung</a:t>
            </a:r>
            <a:r>
              <a:rPr lang="en-US" sz="1200" dirty="0">
                <a:solidFill>
                  <a:srgbClr val="0000FF"/>
                </a:solidFill>
              </a:rPr>
              <a:t> </a:t>
            </a:r>
            <a:r>
              <a:rPr lang="en-US" sz="1200" dirty="0" err="1">
                <a:solidFill>
                  <a:srgbClr val="0000FF"/>
                </a:solidFill>
              </a:rPr>
              <a:t>über</a:t>
            </a:r>
            <a:r>
              <a:rPr lang="en-US" sz="1200" dirty="0">
                <a:solidFill>
                  <a:srgbClr val="0000FF"/>
                </a:solidFill>
              </a:rPr>
              <a:t> 40 Jahre </a:t>
            </a:r>
            <a:r>
              <a:rPr lang="en-US" sz="1200" dirty="0" err="1">
                <a:solidFill>
                  <a:srgbClr val="0000FF"/>
                </a:solidFill>
              </a:rPr>
              <a:t>sind</a:t>
            </a:r>
            <a:r>
              <a:rPr lang="en-US" sz="1200" dirty="0">
                <a:solidFill>
                  <a:srgbClr val="0000FF"/>
                </a:solidFill>
              </a:rPr>
              <a:t> </a:t>
            </a:r>
            <a:r>
              <a:rPr lang="en-US" sz="1200" dirty="0" err="1">
                <a:solidFill>
                  <a:srgbClr val="0000FF"/>
                </a:solidFill>
              </a:rPr>
              <a:t>betroffen</a:t>
            </a:r>
            <a:r>
              <a:rPr lang="en-US" sz="1200" dirty="0">
                <a:solidFill>
                  <a:srgbClr val="0000FF"/>
                </a:solidFill>
              </a:rPr>
              <a:t> – das </a:t>
            </a:r>
            <a:r>
              <a:rPr lang="en-US" sz="1200" dirty="0" err="1">
                <a:solidFill>
                  <a:srgbClr val="0000FF"/>
                </a:solidFill>
              </a:rPr>
              <a:t>entspricht</a:t>
            </a:r>
            <a:r>
              <a:rPr lang="en-US" sz="1200" dirty="0">
                <a:solidFill>
                  <a:srgbClr val="0000FF"/>
                </a:solidFill>
              </a:rPr>
              <a:t> </a:t>
            </a:r>
            <a:r>
              <a:rPr lang="en-US" sz="1200" dirty="0" err="1">
                <a:solidFill>
                  <a:srgbClr val="0000FF"/>
                </a:solidFill>
              </a:rPr>
              <a:t>mehr</a:t>
            </a:r>
            <a:r>
              <a:rPr lang="en-US" sz="1200" dirty="0">
                <a:solidFill>
                  <a:srgbClr val="0000FF"/>
                </a:solidFill>
              </a:rPr>
              <a:t> </a:t>
            </a:r>
            <a:r>
              <a:rPr lang="en-US" sz="1200" dirty="0" err="1">
                <a:solidFill>
                  <a:srgbClr val="0000FF"/>
                </a:solidFill>
              </a:rPr>
              <a:t>als</a:t>
            </a:r>
            <a:r>
              <a:rPr lang="en-US" sz="1200" dirty="0">
                <a:solidFill>
                  <a:srgbClr val="0000FF"/>
                </a:solidFill>
              </a:rPr>
              <a:t> 3 </a:t>
            </a:r>
            <a:r>
              <a:rPr lang="en-US" sz="1200" dirty="0" err="1">
                <a:solidFill>
                  <a:srgbClr val="0000FF"/>
                </a:solidFill>
              </a:rPr>
              <a:t>Millionen</a:t>
            </a:r>
            <a:r>
              <a:rPr lang="en-US" sz="1200" dirty="0">
                <a:solidFill>
                  <a:srgbClr val="0000FF"/>
                </a:solidFill>
              </a:rPr>
              <a:t> Menschen.</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200"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Das POWG </a:t>
            </a:r>
            <a:r>
              <a:rPr lang="en-US" sz="1200" i="1" dirty="0" err="1">
                <a:solidFill>
                  <a:srgbClr val="0000FF"/>
                </a:solidFill>
              </a:rPr>
              <a:t>wird</a:t>
            </a:r>
            <a:r>
              <a:rPr lang="en-US" sz="1200" i="1" dirty="0">
                <a:solidFill>
                  <a:srgbClr val="0000FF"/>
                </a:solidFill>
              </a:rPr>
              <a:t> </a:t>
            </a:r>
            <a:r>
              <a:rPr lang="en-US" sz="1200" i="1" dirty="0" err="1">
                <a:solidFill>
                  <a:srgbClr val="0000FF"/>
                </a:solidFill>
              </a:rPr>
              <a:t>als</a:t>
            </a:r>
            <a:r>
              <a:rPr lang="en-US" sz="1200" i="1" dirty="0">
                <a:solidFill>
                  <a:srgbClr val="0000FF"/>
                </a:solidFill>
              </a:rPr>
              <a:t> der ‚</a:t>
            </a:r>
            <a:r>
              <a:rPr lang="en-US" sz="1200" i="1" dirty="0" err="1">
                <a:solidFill>
                  <a:srgbClr val="0000FF"/>
                </a:solidFill>
              </a:rPr>
              <a:t>stille</a:t>
            </a:r>
            <a:r>
              <a:rPr lang="en-US" sz="1200" i="1" dirty="0">
                <a:solidFill>
                  <a:srgbClr val="0000FF"/>
                </a:solidFill>
              </a:rPr>
              <a:t> </a:t>
            </a:r>
            <a:r>
              <a:rPr lang="en-US" sz="1200" i="1" dirty="0" err="1">
                <a:solidFill>
                  <a:srgbClr val="0000FF"/>
                </a:solidFill>
              </a:rPr>
              <a:t>Dieb</a:t>
            </a:r>
            <a:r>
              <a:rPr lang="en-US" sz="1200" i="1" dirty="0">
                <a:solidFill>
                  <a:srgbClr val="0000FF"/>
                </a:solidFill>
              </a:rPr>
              <a:t> des </a:t>
            </a:r>
            <a:r>
              <a:rPr lang="en-US" sz="1200" i="1" dirty="0" err="1">
                <a:solidFill>
                  <a:srgbClr val="0000FF"/>
                </a:solidFill>
              </a:rPr>
              <a:t>Sehens</a:t>
            </a:r>
            <a:r>
              <a:rPr lang="en-US" sz="1200" i="1" dirty="0">
                <a:solidFill>
                  <a:srgbClr val="0000FF"/>
                </a:solidFill>
              </a:rPr>
              <a:t>‘ </a:t>
            </a:r>
            <a:r>
              <a:rPr lang="en-US" sz="1200" i="1" dirty="0" err="1">
                <a:solidFill>
                  <a:srgbClr val="0000FF"/>
                </a:solidFill>
              </a:rPr>
              <a:t>bezeichnet</a:t>
            </a:r>
            <a:r>
              <a:rPr lang="en-US" sz="1200" i="1" dirty="0">
                <a:solidFill>
                  <a:srgbClr val="0000FF"/>
                </a:solidFill>
              </a:rPr>
              <a:t>. </a:t>
            </a:r>
            <a:r>
              <a:rPr lang="en-US" sz="1200" i="1" dirty="0" err="1">
                <a:solidFill>
                  <a:srgbClr val="0000FF"/>
                </a:solidFill>
              </a:rPr>
              <a:t>Warum</a:t>
            </a:r>
            <a:r>
              <a:rPr lang="en-US" sz="1200" i="1" dirty="0">
                <a:solidFill>
                  <a:srgbClr val="0000FF"/>
                </a:solidFill>
              </a:rPr>
              <a:t>?</a:t>
            </a: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err="1">
                <a:solidFill>
                  <a:srgbClr val="0000FF"/>
                </a:solidFill>
              </a:rPr>
              <a:t>Aufgrund</a:t>
            </a:r>
            <a:r>
              <a:rPr lang="en-US" sz="1200" dirty="0">
                <a:solidFill>
                  <a:srgbClr val="0000FF"/>
                </a:solidFill>
              </a:rPr>
              <a:t> seines </a:t>
            </a:r>
            <a:r>
              <a:rPr lang="en-US" sz="1200" dirty="0" err="1">
                <a:solidFill>
                  <a:srgbClr val="0000FF"/>
                </a:solidFill>
              </a:rPr>
              <a:t>heimtückischen</a:t>
            </a:r>
            <a:r>
              <a:rPr lang="en-US" sz="1200" dirty="0">
                <a:solidFill>
                  <a:srgbClr val="0000FF"/>
                </a:solidFill>
              </a:rPr>
              <a:t> </a:t>
            </a:r>
            <a:r>
              <a:rPr lang="en-US" sz="1200" dirty="0" err="1">
                <a:solidFill>
                  <a:srgbClr val="0000FF"/>
                </a:solidFill>
              </a:rPr>
              <a:t>Verlaufs</a:t>
            </a:r>
            <a:r>
              <a:rPr lang="en-US" sz="1200" dirty="0">
                <a:solidFill>
                  <a:srgbClr val="0000FF"/>
                </a:solidFill>
              </a:rPr>
              <a:t>. Es </a:t>
            </a:r>
            <a:r>
              <a:rPr lang="en-US" sz="1200" dirty="0" err="1">
                <a:solidFill>
                  <a:srgbClr val="0000FF"/>
                </a:solidFill>
              </a:rPr>
              <a:t>beginnt</a:t>
            </a:r>
            <a:r>
              <a:rPr lang="en-US" sz="1200" dirty="0">
                <a:solidFill>
                  <a:srgbClr val="0000FF"/>
                </a:solidFill>
              </a:rPr>
              <a:t> </a:t>
            </a:r>
            <a:r>
              <a:rPr lang="en-US" sz="1200" dirty="0" err="1">
                <a:solidFill>
                  <a:srgbClr val="0000FF"/>
                </a:solidFill>
              </a:rPr>
              <a:t>schleichend</a:t>
            </a:r>
            <a:r>
              <a:rPr lang="en-US" sz="1200" dirty="0">
                <a:solidFill>
                  <a:srgbClr val="0000FF"/>
                </a:solidFill>
              </a:rPr>
              <a:t> und </a:t>
            </a:r>
            <a:r>
              <a:rPr lang="en-US" sz="1200" dirty="0" err="1">
                <a:solidFill>
                  <a:srgbClr val="0000FF"/>
                </a:solidFill>
              </a:rPr>
              <a:t>schreitet</a:t>
            </a:r>
            <a:r>
              <a:rPr lang="en-US" sz="1200" dirty="0">
                <a:solidFill>
                  <a:srgbClr val="0000FF"/>
                </a:solidFill>
              </a:rPr>
              <a:t> </a:t>
            </a:r>
            <a:r>
              <a:rPr lang="en-US" sz="1200" dirty="0" err="1">
                <a:solidFill>
                  <a:srgbClr val="0000FF"/>
                </a:solidFill>
              </a:rPr>
              <a:t>sehr</a:t>
            </a:r>
            <a:r>
              <a:rPr lang="en-US" sz="1200" dirty="0">
                <a:solidFill>
                  <a:srgbClr val="0000FF"/>
                </a:solidFill>
              </a:rPr>
              <a:t> </a:t>
            </a:r>
            <a:r>
              <a:rPr lang="en-US" sz="1200" dirty="0" err="1">
                <a:solidFill>
                  <a:srgbClr val="0000FF"/>
                </a:solidFill>
              </a:rPr>
              <a:t>langsam</a:t>
            </a:r>
            <a:r>
              <a:rPr lang="en-US" sz="1200" dirty="0">
                <a:solidFill>
                  <a:srgbClr val="0000FF"/>
                </a:solidFill>
              </a:rPr>
              <a:t> fort. </a:t>
            </a:r>
            <a:r>
              <a:rPr lang="en-US" sz="1200" dirty="0" err="1">
                <a:solidFill>
                  <a:srgbClr val="0000FF"/>
                </a:solidFill>
              </a:rPr>
              <a:t>Zudem</a:t>
            </a:r>
            <a:r>
              <a:rPr lang="en-US" sz="1200" dirty="0">
                <a:solidFill>
                  <a:srgbClr val="0000FF"/>
                </a:solidFill>
              </a:rPr>
              <a:t> </a:t>
            </a:r>
            <a:r>
              <a:rPr lang="en-US" sz="1200" dirty="0" err="1">
                <a:solidFill>
                  <a:srgbClr val="0000FF"/>
                </a:solidFill>
              </a:rPr>
              <a:t>verursacht</a:t>
            </a:r>
            <a:r>
              <a:rPr lang="en-US" sz="1200" dirty="0">
                <a:solidFill>
                  <a:srgbClr val="0000FF"/>
                </a:solidFill>
              </a:rPr>
              <a:t> es </a:t>
            </a:r>
            <a:r>
              <a:rPr lang="en-US" sz="1200" dirty="0" err="1">
                <a:solidFill>
                  <a:srgbClr val="0000FF"/>
                </a:solidFill>
              </a:rPr>
              <a:t>keine</a:t>
            </a:r>
            <a:r>
              <a:rPr lang="en-US" sz="1200" dirty="0">
                <a:solidFill>
                  <a:srgbClr val="0000FF"/>
                </a:solidFill>
              </a:rPr>
              <a:t> </a:t>
            </a:r>
            <a:r>
              <a:rPr lang="en-US" sz="1200" dirty="0" err="1">
                <a:solidFill>
                  <a:srgbClr val="0000FF"/>
                </a:solidFill>
              </a:rPr>
              <a:t>Beschwerden</a:t>
            </a:r>
            <a:r>
              <a:rPr lang="en-US" sz="1200" dirty="0">
                <a:solidFill>
                  <a:srgbClr val="0000FF"/>
                </a:solidFill>
              </a:rPr>
              <a:t>. </a:t>
            </a:r>
            <a:r>
              <a:rPr lang="en-US" sz="1200" dirty="0" err="1">
                <a:solidFill>
                  <a:srgbClr val="0000FF"/>
                </a:solidFill>
              </a:rPr>
              <a:t>Darüber</a:t>
            </a:r>
            <a:r>
              <a:rPr lang="en-US" sz="1200" dirty="0">
                <a:solidFill>
                  <a:srgbClr val="0000FF"/>
                </a:solidFill>
              </a:rPr>
              <a:t> </a:t>
            </a:r>
            <a:r>
              <a:rPr lang="en-US" sz="1200" dirty="0" err="1">
                <a:solidFill>
                  <a:srgbClr val="0000FF"/>
                </a:solidFill>
              </a:rPr>
              <a:t>hinaus</a:t>
            </a:r>
            <a:r>
              <a:rPr lang="en-US" sz="1200" dirty="0">
                <a:solidFill>
                  <a:srgbClr val="0000FF"/>
                </a:solidFill>
              </a:rPr>
              <a:t> </a:t>
            </a:r>
            <a:r>
              <a:rPr lang="en-US" sz="1200" dirty="0" err="1">
                <a:solidFill>
                  <a:srgbClr val="0000FF"/>
                </a:solidFill>
              </a:rPr>
              <a:t>bleibt</a:t>
            </a:r>
            <a:r>
              <a:rPr lang="en-US" sz="1200" dirty="0">
                <a:solidFill>
                  <a:srgbClr val="0000FF"/>
                </a:solidFill>
              </a:rPr>
              <a:t> die </a:t>
            </a:r>
            <a:r>
              <a:rPr lang="en-US" sz="1200" dirty="0" err="1">
                <a:solidFill>
                  <a:srgbClr val="0000FF"/>
                </a:solidFill>
              </a:rPr>
              <a:t>Sehschärfe</a:t>
            </a:r>
            <a:r>
              <a:rPr lang="en-US" sz="1200" dirty="0">
                <a:solidFill>
                  <a:srgbClr val="0000FF"/>
                </a:solidFill>
              </a:rPr>
              <a:t> bis </a:t>
            </a:r>
            <a:r>
              <a:rPr lang="en-US" sz="1200" dirty="0" err="1">
                <a:solidFill>
                  <a:srgbClr val="0000FF"/>
                </a:solidFill>
              </a:rPr>
              <a:t>zu</a:t>
            </a:r>
            <a:r>
              <a:rPr lang="en-US" sz="1200" dirty="0">
                <a:solidFill>
                  <a:srgbClr val="0000FF"/>
                </a:solidFill>
              </a:rPr>
              <a:t> </a:t>
            </a:r>
            <a:r>
              <a:rPr lang="en-US" sz="1200" dirty="0" err="1">
                <a:solidFill>
                  <a:srgbClr val="0000FF"/>
                </a:solidFill>
              </a:rPr>
              <a:t>einem</a:t>
            </a:r>
            <a:r>
              <a:rPr lang="en-US" sz="1200" dirty="0">
                <a:solidFill>
                  <a:srgbClr val="0000FF"/>
                </a:solidFill>
              </a:rPr>
              <a:t> </a:t>
            </a:r>
            <a:r>
              <a:rPr lang="en-US" sz="1200" dirty="0" err="1">
                <a:solidFill>
                  <a:srgbClr val="0000FF"/>
                </a:solidFill>
              </a:rPr>
              <a:t>späten</a:t>
            </a:r>
            <a:r>
              <a:rPr lang="en-US" sz="1200" dirty="0">
                <a:solidFill>
                  <a:srgbClr val="0000FF"/>
                </a:solidFill>
              </a:rPr>
              <a:t> Stadium des </a:t>
            </a:r>
            <a:r>
              <a:rPr lang="en-US" sz="1200" dirty="0" err="1">
                <a:solidFill>
                  <a:srgbClr val="0000FF"/>
                </a:solidFill>
              </a:rPr>
              <a:t>Krankheitsverlaufs</a:t>
            </a:r>
            <a:r>
              <a:rPr lang="en-US" sz="1200" dirty="0">
                <a:solidFill>
                  <a:srgbClr val="0000FF"/>
                </a:solidFill>
              </a:rPr>
              <a:t> </a:t>
            </a:r>
            <a:r>
              <a:rPr lang="en-US" sz="1200" dirty="0" err="1">
                <a:solidFill>
                  <a:srgbClr val="0000FF"/>
                </a:solidFill>
              </a:rPr>
              <a:t>erhalten</a:t>
            </a:r>
            <a:r>
              <a:rPr lang="en-US" sz="1200" dirty="0">
                <a:solidFill>
                  <a:srgbClr val="0000FF"/>
                </a:solidFill>
              </a:rPr>
              <a:t> – oft bis </a:t>
            </a:r>
            <a:r>
              <a:rPr lang="en-US" sz="1200" dirty="0" err="1">
                <a:solidFill>
                  <a:srgbClr val="0000FF"/>
                </a:solidFill>
              </a:rPr>
              <a:t>zu</a:t>
            </a:r>
            <a:r>
              <a:rPr lang="en-US" sz="1200" dirty="0">
                <a:solidFill>
                  <a:srgbClr val="0000FF"/>
                </a:solidFill>
              </a:rPr>
              <a:t> </a:t>
            </a:r>
            <a:r>
              <a:rPr lang="en-US" sz="1200" dirty="0" err="1">
                <a:solidFill>
                  <a:srgbClr val="0000FF"/>
                </a:solidFill>
              </a:rPr>
              <a:t>einem</a:t>
            </a:r>
            <a:r>
              <a:rPr lang="en-US" sz="1200" dirty="0">
                <a:solidFill>
                  <a:srgbClr val="0000FF"/>
                </a:solidFill>
              </a:rPr>
              <a:t> </a:t>
            </a:r>
            <a:r>
              <a:rPr lang="en-US" sz="1200" dirty="0" err="1">
                <a:solidFill>
                  <a:srgbClr val="0000FF"/>
                </a:solidFill>
              </a:rPr>
              <a:t>Zeitpunkt</a:t>
            </a:r>
            <a:r>
              <a:rPr lang="en-US" sz="1200" dirty="0">
                <a:solidFill>
                  <a:srgbClr val="0000FF"/>
                </a:solidFill>
              </a:rPr>
              <a:t>, an dem der Patient </a:t>
            </a:r>
            <a:r>
              <a:rPr lang="en-US" sz="1200" dirty="0" err="1">
                <a:solidFill>
                  <a:srgbClr val="0000FF"/>
                </a:solidFill>
              </a:rPr>
              <a:t>aufgrund</a:t>
            </a:r>
            <a:r>
              <a:rPr lang="en-US" sz="1200" dirty="0">
                <a:solidFill>
                  <a:srgbClr val="0000FF"/>
                </a:solidFill>
              </a:rPr>
              <a:t> des </a:t>
            </a:r>
            <a:r>
              <a:rPr lang="en-US" sz="1200" dirty="0" err="1">
                <a:solidFill>
                  <a:srgbClr val="0000FF"/>
                </a:solidFill>
              </a:rPr>
              <a:t>Gesichtsfeldverlusts</a:t>
            </a:r>
            <a:r>
              <a:rPr lang="en-US" sz="1200" dirty="0">
                <a:solidFill>
                  <a:srgbClr val="0000FF"/>
                </a:solidFill>
              </a:rPr>
              <a:t> </a:t>
            </a:r>
            <a:r>
              <a:rPr lang="en-US" sz="1200" dirty="0" err="1">
                <a:solidFill>
                  <a:srgbClr val="0000FF"/>
                </a:solidFill>
              </a:rPr>
              <a:t>bereits</a:t>
            </a:r>
            <a:r>
              <a:rPr lang="en-US" sz="1200" dirty="0">
                <a:solidFill>
                  <a:srgbClr val="0000FF"/>
                </a:solidFill>
              </a:rPr>
              <a:t> </a:t>
            </a:r>
            <a:r>
              <a:rPr lang="en-US" sz="1200" dirty="0" err="1">
                <a:solidFill>
                  <a:srgbClr val="0000FF"/>
                </a:solidFill>
              </a:rPr>
              <a:t>funktionell</a:t>
            </a:r>
            <a:r>
              <a:rPr lang="en-US" sz="1200" dirty="0">
                <a:solidFill>
                  <a:srgbClr val="0000FF"/>
                </a:solidFill>
              </a:rPr>
              <a:t> blind </a:t>
            </a:r>
            <a:r>
              <a:rPr lang="en-US" sz="1200" dirty="0" err="1">
                <a:solidFill>
                  <a:srgbClr val="0000FF"/>
                </a:solidFill>
              </a:rPr>
              <a:t>ist</a:t>
            </a:r>
            <a:r>
              <a:rPr lang="en-US" sz="1200" dirty="0">
                <a:solidFill>
                  <a:srgbClr val="0000FF"/>
                </a:solidFill>
              </a:rPr>
              <a:t>. </a:t>
            </a:r>
            <a:r>
              <a:rPr lang="en-US" sz="1200" dirty="0">
                <a:solidFill>
                  <a:schemeClr val="dk1"/>
                </a:solidFill>
              </a:rPr>
              <a:t>In </a:t>
            </a:r>
            <a:r>
              <a:rPr lang="en-US" sz="1200" dirty="0" err="1">
                <a:solidFill>
                  <a:schemeClr val="dk1"/>
                </a:solidFill>
              </a:rPr>
              <a:t>diesem</a:t>
            </a:r>
            <a:r>
              <a:rPr lang="en-US" sz="1200" dirty="0">
                <a:solidFill>
                  <a:schemeClr val="dk1"/>
                </a:solidFill>
              </a:rPr>
              <a:t> Moment (</a:t>
            </a:r>
            <a:r>
              <a:rPr lang="en-US" sz="1200" dirty="0" err="1">
                <a:solidFill>
                  <a:schemeClr val="dk1"/>
                </a:solidFill>
              </a:rPr>
              <a:t>jetzt</a:t>
            </a:r>
            <a:r>
              <a:rPr lang="en-US" sz="1200" dirty="0">
                <a:solidFill>
                  <a:schemeClr val="dk1"/>
                </a:solidFill>
              </a:rPr>
              <a:t> </a:t>
            </a:r>
            <a:r>
              <a:rPr lang="en-US" sz="1200" dirty="0" err="1">
                <a:solidFill>
                  <a:schemeClr val="dk1"/>
                </a:solidFill>
              </a:rPr>
              <a:t>gerade</a:t>
            </a:r>
            <a:r>
              <a:rPr lang="en-US" sz="1200" dirty="0">
                <a:solidFill>
                  <a:schemeClr val="dk1"/>
                </a:solidFill>
              </a:rPr>
              <a:t>) </a:t>
            </a:r>
            <a:r>
              <a:rPr lang="en-US" sz="1200" dirty="0" err="1">
                <a:solidFill>
                  <a:schemeClr val="dk1"/>
                </a:solidFill>
              </a:rPr>
              <a:t>verlieren</a:t>
            </a:r>
            <a:r>
              <a:rPr lang="en-US" sz="1200" dirty="0">
                <a:solidFill>
                  <a:schemeClr val="dk1"/>
                </a:solidFill>
              </a:rPr>
              <a:t> </a:t>
            </a:r>
            <a:r>
              <a:rPr lang="en-US" sz="1200" dirty="0" err="1">
                <a:solidFill>
                  <a:schemeClr val="dk1"/>
                </a:solidFill>
              </a:rPr>
              <a:t>weltweit</a:t>
            </a:r>
            <a:r>
              <a:rPr lang="en-US" sz="1200" dirty="0">
                <a:solidFill>
                  <a:schemeClr val="dk1"/>
                </a:solidFill>
              </a:rPr>
              <a:t> </a:t>
            </a:r>
            <a:r>
              <a:rPr lang="en-US" sz="1200" dirty="0" err="1">
                <a:solidFill>
                  <a:schemeClr val="dk1"/>
                </a:solidFill>
              </a:rPr>
              <a:t>unzählige</a:t>
            </a:r>
            <a:r>
              <a:rPr lang="en-US" sz="1200" dirty="0">
                <a:solidFill>
                  <a:schemeClr val="dk1"/>
                </a:solidFill>
              </a:rPr>
              <a:t> Menschen </a:t>
            </a:r>
            <a:r>
              <a:rPr lang="en-US" sz="1200" dirty="0" err="1">
                <a:solidFill>
                  <a:schemeClr val="dk1"/>
                </a:solidFill>
              </a:rPr>
              <a:t>durch</a:t>
            </a:r>
            <a:r>
              <a:rPr lang="en-US" sz="1200" dirty="0">
                <a:solidFill>
                  <a:schemeClr val="dk1"/>
                </a:solidFill>
              </a:rPr>
              <a:t> </a:t>
            </a:r>
            <a:r>
              <a:rPr lang="en-US" sz="1200" dirty="0" err="1">
                <a:solidFill>
                  <a:schemeClr val="dk1"/>
                </a:solidFill>
              </a:rPr>
              <a:t>ein</a:t>
            </a:r>
            <a:r>
              <a:rPr lang="en-US" sz="1200" dirty="0">
                <a:solidFill>
                  <a:schemeClr val="dk1"/>
                </a:solidFill>
              </a:rPr>
              <a:t> POWG </a:t>
            </a:r>
            <a:r>
              <a:rPr lang="en-US" sz="1200" dirty="0" err="1">
                <a:solidFill>
                  <a:schemeClr val="dk1"/>
                </a:solidFill>
              </a:rPr>
              <a:t>ihr</a:t>
            </a:r>
            <a:r>
              <a:rPr lang="en-US" sz="1200" dirty="0">
                <a:solidFill>
                  <a:schemeClr val="dk1"/>
                </a:solidFill>
              </a:rPr>
              <a:t> </a:t>
            </a:r>
            <a:r>
              <a:rPr lang="en-US" sz="1200" dirty="0" err="1">
                <a:solidFill>
                  <a:schemeClr val="dk1"/>
                </a:solidFill>
              </a:rPr>
              <a:t>Sehvermögen</a:t>
            </a:r>
            <a:r>
              <a:rPr lang="en-US" sz="1200" dirty="0">
                <a:solidFill>
                  <a:schemeClr val="dk1"/>
                </a:solidFill>
              </a:rPr>
              <a:t>, </a:t>
            </a:r>
            <a:r>
              <a:rPr lang="en-US" sz="1200" dirty="0" err="1">
                <a:solidFill>
                  <a:schemeClr val="dk1"/>
                </a:solidFill>
              </a:rPr>
              <a:t>ohne</a:t>
            </a:r>
            <a:r>
              <a:rPr lang="en-US" sz="1200" dirty="0">
                <a:solidFill>
                  <a:schemeClr val="dk1"/>
                </a:solidFill>
              </a:rPr>
              <a:t> </a:t>
            </a:r>
            <a:r>
              <a:rPr lang="en-US" sz="1200" dirty="0" err="1">
                <a:solidFill>
                  <a:schemeClr val="dk1"/>
                </a:solidFill>
              </a:rPr>
              <a:t>sich</a:t>
            </a:r>
            <a:r>
              <a:rPr lang="en-US" sz="1200" dirty="0">
                <a:solidFill>
                  <a:schemeClr val="dk1"/>
                </a:solidFill>
              </a:rPr>
              <a:t> </a:t>
            </a:r>
            <a:r>
              <a:rPr lang="en-US" sz="1200" dirty="0" err="1">
                <a:solidFill>
                  <a:schemeClr val="dk1"/>
                </a:solidFill>
              </a:rPr>
              <a:t>dessen</a:t>
            </a:r>
            <a:r>
              <a:rPr lang="en-US" sz="1200" dirty="0">
                <a:solidFill>
                  <a:schemeClr val="dk1"/>
                </a:solidFill>
              </a:rPr>
              <a:t> </a:t>
            </a:r>
            <a:r>
              <a:rPr lang="en-US" sz="1200" dirty="0" err="1">
                <a:solidFill>
                  <a:schemeClr val="dk1"/>
                </a:solidFill>
              </a:rPr>
              <a:t>bewusst</a:t>
            </a:r>
            <a:r>
              <a:rPr lang="en-US" sz="1200" dirty="0">
                <a:solidFill>
                  <a:schemeClr val="dk1"/>
                </a:solidFill>
              </a:rPr>
              <a:t> </a:t>
            </a:r>
            <a:r>
              <a:rPr lang="en-US" sz="1200" dirty="0" err="1">
                <a:solidFill>
                  <a:schemeClr val="dk1"/>
                </a:solidFill>
              </a:rPr>
              <a:t>zu</a:t>
            </a:r>
            <a:r>
              <a:rPr lang="en-US" sz="1200" dirty="0">
                <a:solidFill>
                  <a:schemeClr val="dk1"/>
                </a:solidFill>
              </a:rPr>
              <a:t> sein.</a:t>
            </a:r>
            <a:endParaRPr sz="1200" i="1" dirty="0">
              <a:solidFill>
                <a:srgbClr val="0000FF"/>
              </a:solidFill>
            </a:endParaRPr>
          </a:p>
          <a:p>
            <a:pPr marL="0" marR="0" lvl="0" indent="0" algn="l" rtl="0">
              <a:spcBef>
                <a:spcPts val="0"/>
              </a:spcBef>
              <a:spcAft>
                <a:spcPts val="0"/>
              </a:spcAft>
              <a:buClr>
                <a:schemeClr val="dk1"/>
              </a:buClr>
              <a:buSzPts val="1600"/>
              <a:buFont typeface="Noto Sans Symbols"/>
              <a:buNone/>
            </a:pPr>
            <a:endParaRPr sz="1200"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i="1" dirty="0">
                <a:solidFill>
                  <a:srgbClr val="0000FF"/>
                </a:solidFill>
                <a:latin typeface="Arial"/>
                <a:ea typeface="Arial"/>
                <a:cs typeface="Arial"/>
                <a:sym typeface="Arial"/>
              </a:rPr>
              <a:t>Wie </a:t>
            </a:r>
            <a:r>
              <a:rPr lang="en-US" sz="1200" i="1" dirty="0" err="1">
                <a:solidFill>
                  <a:srgbClr val="0000FF"/>
                </a:solidFill>
              </a:rPr>
              <a:t>ist</a:t>
            </a:r>
            <a:r>
              <a:rPr lang="en-US" sz="1200" i="1" dirty="0">
                <a:solidFill>
                  <a:srgbClr val="0000FF"/>
                </a:solidFill>
              </a:rPr>
              <a:t> </a:t>
            </a:r>
            <a:r>
              <a:rPr lang="en-US" sz="1200" i="1" dirty="0" err="1">
                <a:solidFill>
                  <a:srgbClr val="0000FF"/>
                </a:solidFill>
              </a:rPr>
              <a:t>allgemein</a:t>
            </a:r>
            <a:r>
              <a:rPr lang="en-US" sz="1200" i="1" dirty="0">
                <a:solidFill>
                  <a:srgbClr val="0000FF"/>
                </a:solidFill>
              </a:rPr>
              <a:t> die </a:t>
            </a:r>
            <a:r>
              <a:rPr lang="en-US" sz="1200" i="1" dirty="0" err="1">
                <a:solidFill>
                  <a:srgbClr val="0000FF"/>
                </a:solidFill>
              </a:rPr>
              <a:t>visuelle</a:t>
            </a:r>
            <a:r>
              <a:rPr lang="en-US" sz="1200" i="1" dirty="0">
                <a:solidFill>
                  <a:srgbClr val="0000FF"/>
                </a:solidFill>
              </a:rPr>
              <a:t> Prognose </a:t>
            </a:r>
            <a:r>
              <a:rPr lang="en-US" sz="1200" i="1" dirty="0" err="1">
                <a:solidFill>
                  <a:srgbClr val="0000FF"/>
                </a:solidFill>
              </a:rPr>
              <a:t>beim</a:t>
            </a:r>
            <a:r>
              <a:rPr lang="en-US" sz="1200" i="1" dirty="0">
                <a:solidFill>
                  <a:srgbClr val="0000FF"/>
                </a:solidFill>
              </a:rPr>
              <a:t> POWG</a:t>
            </a:r>
            <a:r>
              <a:rPr lang="en-US" sz="1200" i="1" dirty="0">
                <a:solidFill>
                  <a:srgbClr val="0000FF"/>
                </a:solidFill>
                <a:latin typeface="Arial"/>
                <a:ea typeface="Arial"/>
                <a:cs typeface="Arial"/>
                <a:sym typeface="Arial"/>
              </a:rPr>
              <a:t>?</a:t>
            </a:r>
            <a:endParaRPr sz="1600" dirty="0">
              <a:solidFill>
                <a:srgbClr val="0000FF"/>
              </a:solidFill>
              <a:latin typeface="Arial"/>
              <a:ea typeface="Arial"/>
              <a:cs typeface="Arial"/>
              <a:sym typeface="Arial"/>
            </a:endParaRPr>
          </a:p>
        </p:txBody>
      </p:sp>
      <p:sp>
        <p:nvSpPr>
          <p:cNvPr id="1514" name="Google Shape;1514;p105"/>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515" name="Google Shape;1515;p105"/>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1519"/>
        <p:cNvGrpSpPr/>
        <p:nvPr/>
      </p:nvGrpSpPr>
      <p:grpSpPr>
        <a:xfrm>
          <a:off x="0" y="0"/>
          <a:ext cx="0" cy="0"/>
          <a:chOff x="0" y="0"/>
          <a:chExt cx="0" cy="0"/>
        </a:xfrm>
      </p:grpSpPr>
      <p:sp>
        <p:nvSpPr>
          <p:cNvPr id="1523" name="Google Shape;1523;p106"/>
          <p:cNvSpPr txBox="1"/>
          <p:nvPr/>
        </p:nvSpPr>
        <p:spPr>
          <a:xfrm>
            <a:off x="457200" y="1143000"/>
            <a:ext cx="8001000" cy="31656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dirty="0" err="1">
                <a:solidFill>
                  <a:srgbClr val="0000FF"/>
                </a:solidFill>
              </a:rPr>
              <a:t>Welchen</a:t>
            </a:r>
            <a:r>
              <a:rPr lang="en-US" sz="1200" i="1" dirty="0">
                <a:solidFill>
                  <a:srgbClr val="0000FF"/>
                </a:solidFill>
              </a:rPr>
              <a:t> Rang </a:t>
            </a:r>
            <a:r>
              <a:rPr lang="en-US" sz="1200" i="1" dirty="0" err="1">
                <a:solidFill>
                  <a:srgbClr val="0000FF"/>
                </a:solidFill>
              </a:rPr>
              <a:t>nimmt</a:t>
            </a:r>
            <a:r>
              <a:rPr lang="en-US" sz="1200" i="1" dirty="0">
                <a:solidFill>
                  <a:srgbClr val="0000FF"/>
                </a:solidFill>
              </a:rPr>
              <a:t> das POWG </a:t>
            </a:r>
            <a:r>
              <a:rPr lang="en-US" sz="1200" i="1" dirty="0" err="1">
                <a:solidFill>
                  <a:srgbClr val="0000FF"/>
                </a:solidFill>
              </a:rPr>
              <a:t>weltweit</a:t>
            </a:r>
            <a:r>
              <a:rPr lang="en-US" sz="1200" i="1" dirty="0">
                <a:solidFill>
                  <a:srgbClr val="0000FF"/>
                </a:solidFill>
              </a:rPr>
              <a:t> </a:t>
            </a:r>
            <a:r>
              <a:rPr lang="en-US" sz="1200" i="1" dirty="0" err="1">
                <a:solidFill>
                  <a:srgbClr val="0000FF"/>
                </a:solidFill>
              </a:rPr>
              <a:t>als</a:t>
            </a:r>
            <a:r>
              <a:rPr lang="en-US" sz="1200" i="1" dirty="0">
                <a:solidFill>
                  <a:srgbClr val="0000FF"/>
                </a:solidFill>
              </a:rPr>
              <a:t> Ursache für </a:t>
            </a:r>
            <a:r>
              <a:rPr lang="en-US" sz="1200" i="1" dirty="0" err="1">
                <a:solidFill>
                  <a:srgbClr val="0000FF"/>
                </a:solidFill>
              </a:rPr>
              <a:t>Blindheit</a:t>
            </a:r>
            <a:r>
              <a:rPr lang="en-US" sz="1200" i="1" dirty="0">
                <a:solidFill>
                  <a:srgbClr val="0000FF"/>
                </a:solidFill>
              </a:rPr>
              <a:t> </a:t>
            </a:r>
            <a:r>
              <a:rPr lang="en-US" sz="1200" i="1" dirty="0" err="1">
                <a:solidFill>
                  <a:srgbClr val="0000FF"/>
                </a:solidFill>
              </a:rPr>
              <a:t>ein</a:t>
            </a:r>
            <a:r>
              <a:rPr lang="en-US" sz="1200" i="1" dirty="0">
                <a:solidFill>
                  <a:srgbClr val="0000FF"/>
                </a:solidFill>
              </a:rPr>
              <a:t>?</a:t>
            </a:r>
            <a:endParaRPr sz="1200"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nach</a:t>
            </a:r>
            <a:r>
              <a:rPr lang="en-US" sz="1200" dirty="0">
                <a:solidFill>
                  <a:srgbClr val="0000FF"/>
                </a:solidFill>
              </a:rPr>
              <a:t> der </a:t>
            </a:r>
            <a:r>
              <a:rPr lang="en-US" sz="1200" dirty="0" err="1">
                <a:solidFill>
                  <a:srgbClr val="0000FF"/>
                </a:solidFill>
              </a:rPr>
              <a:t>Katarakt</a:t>
            </a:r>
            <a:r>
              <a:rPr lang="en-US" sz="1200" dirty="0">
                <a:solidFill>
                  <a:srgbClr val="0000FF"/>
                </a:solidFill>
              </a:rPr>
              <a:t> die </a:t>
            </a:r>
            <a:r>
              <a:rPr lang="en-US" sz="1200" dirty="0" err="1">
                <a:solidFill>
                  <a:srgbClr val="0000FF"/>
                </a:solidFill>
              </a:rPr>
              <a:t>zweithäufigste</a:t>
            </a:r>
            <a:r>
              <a:rPr lang="en-US" sz="1200" dirty="0">
                <a:solidFill>
                  <a:srgbClr val="0000FF"/>
                </a:solidFill>
              </a:rPr>
              <a:t> Ursache.</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Wie </a:t>
            </a:r>
            <a:r>
              <a:rPr lang="en-US" sz="1200" i="1" dirty="0" err="1">
                <a:solidFill>
                  <a:srgbClr val="0000FF"/>
                </a:solidFill>
              </a:rPr>
              <a:t>verbreitet</a:t>
            </a:r>
            <a:r>
              <a:rPr lang="en-US" sz="1200" i="1" dirty="0">
                <a:solidFill>
                  <a:srgbClr val="0000FF"/>
                </a:solidFill>
              </a:rPr>
              <a:t> </a:t>
            </a:r>
            <a:r>
              <a:rPr lang="en-US" sz="1200" i="1" dirty="0" err="1">
                <a:solidFill>
                  <a:srgbClr val="0000FF"/>
                </a:solidFill>
              </a:rPr>
              <a:t>ist</a:t>
            </a:r>
            <a:r>
              <a:rPr lang="en-US" sz="1200" i="1" dirty="0">
                <a:solidFill>
                  <a:srgbClr val="0000FF"/>
                </a:solidFill>
              </a:rPr>
              <a:t> das POWG in den USA?</a:t>
            </a: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sehr</a:t>
            </a:r>
            <a:r>
              <a:rPr lang="en-US" sz="1200" dirty="0">
                <a:solidFill>
                  <a:srgbClr val="0000FF"/>
                </a:solidFill>
              </a:rPr>
              <a:t> </a:t>
            </a:r>
            <a:r>
              <a:rPr lang="en-US" sz="1200" dirty="0" err="1">
                <a:solidFill>
                  <a:srgbClr val="0000FF"/>
                </a:solidFill>
              </a:rPr>
              <a:t>häufig</a:t>
            </a:r>
            <a:r>
              <a:rPr lang="en-US" sz="1200" dirty="0">
                <a:solidFill>
                  <a:srgbClr val="0000FF"/>
                </a:solidFill>
              </a:rPr>
              <a:t>. </a:t>
            </a:r>
            <a:r>
              <a:rPr lang="en-US" sz="1200" dirty="0" err="1">
                <a:solidFill>
                  <a:srgbClr val="0000FF"/>
                </a:solidFill>
              </a:rPr>
              <a:t>Nahezu</a:t>
            </a:r>
            <a:r>
              <a:rPr lang="en-US" sz="1200" dirty="0">
                <a:solidFill>
                  <a:srgbClr val="0000FF"/>
                </a:solidFill>
              </a:rPr>
              <a:t> 2 % der US-</a:t>
            </a:r>
            <a:r>
              <a:rPr lang="en-US" sz="1200" dirty="0" err="1">
                <a:solidFill>
                  <a:srgbClr val="0000FF"/>
                </a:solidFill>
              </a:rPr>
              <a:t>amerikanischen</a:t>
            </a:r>
            <a:r>
              <a:rPr lang="en-US" sz="1200" dirty="0">
                <a:solidFill>
                  <a:srgbClr val="0000FF"/>
                </a:solidFill>
              </a:rPr>
              <a:t> </a:t>
            </a:r>
            <a:r>
              <a:rPr lang="en-US" sz="1200" dirty="0" err="1">
                <a:solidFill>
                  <a:srgbClr val="0000FF"/>
                </a:solidFill>
              </a:rPr>
              <a:t>Bevölkerung</a:t>
            </a:r>
            <a:r>
              <a:rPr lang="en-US" sz="1200" dirty="0">
                <a:solidFill>
                  <a:srgbClr val="0000FF"/>
                </a:solidFill>
              </a:rPr>
              <a:t> </a:t>
            </a:r>
            <a:r>
              <a:rPr lang="en-US" sz="1200" dirty="0" err="1">
                <a:solidFill>
                  <a:srgbClr val="0000FF"/>
                </a:solidFill>
              </a:rPr>
              <a:t>über</a:t>
            </a:r>
            <a:r>
              <a:rPr lang="en-US" sz="1200" dirty="0">
                <a:solidFill>
                  <a:srgbClr val="0000FF"/>
                </a:solidFill>
              </a:rPr>
              <a:t> 40 Jahre </a:t>
            </a:r>
            <a:r>
              <a:rPr lang="en-US" sz="1200" dirty="0" err="1">
                <a:solidFill>
                  <a:srgbClr val="0000FF"/>
                </a:solidFill>
              </a:rPr>
              <a:t>sind</a:t>
            </a:r>
            <a:r>
              <a:rPr lang="en-US" sz="1200" dirty="0">
                <a:solidFill>
                  <a:srgbClr val="0000FF"/>
                </a:solidFill>
              </a:rPr>
              <a:t> </a:t>
            </a:r>
            <a:r>
              <a:rPr lang="en-US" sz="1200" dirty="0" err="1">
                <a:solidFill>
                  <a:srgbClr val="0000FF"/>
                </a:solidFill>
              </a:rPr>
              <a:t>betroffen</a:t>
            </a:r>
            <a:r>
              <a:rPr lang="en-US" sz="1200" dirty="0">
                <a:solidFill>
                  <a:srgbClr val="0000FF"/>
                </a:solidFill>
              </a:rPr>
              <a:t> – das </a:t>
            </a:r>
            <a:r>
              <a:rPr lang="en-US" sz="1200" dirty="0" err="1">
                <a:solidFill>
                  <a:srgbClr val="0000FF"/>
                </a:solidFill>
              </a:rPr>
              <a:t>entspricht</a:t>
            </a:r>
            <a:r>
              <a:rPr lang="en-US" sz="1200" dirty="0">
                <a:solidFill>
                  <a:srgbClr val="0000FF"/>
                </a:solidFill>
              </a:rPr>
              <a:t> </a:t>
            </a:r>
            <a:r>
              <a:rPr lang="en-US" sz="1200" dirty="0" err="1">
                <a:solidFill>
                  <a:srgbClr val="0000FF"/>
                </a:solidFill>
              </a:rPr>
              <a:t>mehr</a:t>
            </a:r>
            <a:r>
              <a:rPr lang="en-US" sz="1200" dirty="0">
                <a:solidFill>
                  <a:srgbClr val="0000FF"/>
                </a:solidFill>
              </a:rPr>
              <a:t> </a:t>
            </a:r>
            <a:r>
              <a:rPr lang="en-US" sz="1200" dirty="0" err="1">
                <a:solidFill>
                  <a:srgbClr val="0000FF"/>
                </a:solidFill>
              </a:rPr>
              <a:t>als</a:t>
            </a:r>
            <a:r>
              <a:rPr lang="en-US" sz="1200" dirty="0">
                <a:solidFill>
                  <a:srgbClr val="0000FF"/>
                </a:solidFill>
              </a:rPr>
              <a:t> 3 </a:t>
            </a:r>
            <a:r>
              <a:rPr lang="en-US" sz="1200" dirty="0" err="1">
                <a:solidFill>
                  <a:srgbClr val="0000FF"/>
                </a:solidFill>
              </a:rPr>
              <a:t>Millionen</a:t>
            </a:r>
            <a:r>
              <a:rPr lang="en-US" sz="1200" dirty="0">
                <a:solidFill>
                  <a:srgbClr val="0000FF"/>
                </a:solidFill>
              </a:rPr>
              <a:t> Menschen.</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200"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Das POWG </a:t>
            </a:r>
            <a:r>
              <a:rPr lang="en-US" sz="1200" i="1" dirty="0" err="1">
                <a:solidFill>
                  <a:srgbClr val="0000FF"/>
                </a:solidFill>
              </a:rPr>
              <a:t>wird</a:t>
            </a:r>
            <a:r>
              <a:rPr lang="en-US" sz="1200" i="1" dirty="0">
                <a:solidFill>
                  <a:srgbClr val="0000FF"/>
                </a:solidFill>
              </a:rPr>
              <a:t> </a:t>
            </a:r>
            <a:r>
              <a:rPr lang="en-US" sz="1200" i="1" dirty="0" err="1">
                <a:solidFill>
                  <a:srgbClr val="0000FF"/>
                </a:solidFill>
              </a:rPr>
              <a:t>als</a:t>
            </a:r>
            <a:r>
              <a:rPr lang="en-US" sz="1200" i="1" dirty="0">
                <a:solidFill>
                  <a:srgbClr val="0000FF"/>
                </a:solidFill>
              </a:rPr>
              <a:t> der ‚</a:t>
            </a:r>
            <a:r>
              <a:rPr lang="en-US" sz="1200" i="1" dirty="0" err="1">
                <a:solidFill>
                  <a:srgbClr val="0000FF"/>
                </a:solidFill>
              </a:rPr>
              <a:t>stille</a:t>
            </a:r>
            <a:r>
              <a:rPr lang="en-US" sz="1200" i="1" dirty="0">
                <a:solidFill>
                  <a:srgbClr val="0000FF"/>
                </a:solidFill>
              </a:rPr>
              <a:t> </a:t>
            </a:r>
            <a:r>
              <a:rPr lang="en-US" sz="1200" i="1" dirty="0" err="1">
                <a:solidFill>
                  <a:srgbClr val="0000FF"/>
                </a:solidFill>
              </a:rPr>
              <a:t>Dieb</a:t>
            </a:r>
            <a:r>
              <a:rPr lang="en-US" sz="1200" i="1" dirty="0">
                <a:solidFill>
                  <a:srgbClr val="0000FF"/>
                </a:solidFill>
              </a:rPr>
              <a:t> des </a:t>
            </a:r>
            <a:r>
              <a:rPr lang="en-US" sz="1200" i="1" dirty="0" err="1">
                <a:solidFill>
                  <a:srgbClr val="0000FF"/>
                </a:solidFill>
              </a:rPr>
              <a:t>Sehens</a:t>
            </a:r>
            <a:r>
              <a:rPr lang="en-US" sz="1200" i="1" dirty="0">
                <a:solidFill>
                  <a:srgbClr val="0000FF"/>
                </a:solidFill>
              </a:rPr>
              <a:t>‘ </a:t>
            </a:r>
            <a:r>
              <a:rPr lang="en-US" sz="1200" i="1" dirty="0" err="1">
                <a:solidFill>
                  <a:srgbClr val="0000FF"/>
                </a:solidFill>
              </a:rPr>
              <a:t>bezeichnet</a:t>
            </a:r>
            <a:r>
              <a:rPr lang="en-US" sz="1200" i="1" dirty="0">
                <a:solidFill>
                  <a:srgbClr val="0000FF"/>
                </a:solidFill>
              </a:rPr>
              <a:t>. </a:t>
            </a:r>
            <a:r>
              <a:rPr lang="en-US" sz="1200" i="1" dirty="0" err="1">
                <a:solidFill>
                  <a:srgbClr val="0000FF"/>
                </a:solidFill>
              </a:rPr>
              <a:t>Warum</a:t>
            </a:r>
            <a:r>
              <a:rPr lang="en-US" sz="1200" i="1" dirty="0">
                <a:solidFill>
                  <a:srgbClr val="0000FF"/>
                </a:solidFill>
              </a:rPr>
              <a:t>?</a:t>
            </a: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err="1">
                <a:solidFill>
                  <a:srgbClr val="0000FF"/>
                </a:solidFill>
              </a:rPr>
              <a:t>Aufgrund</a:t>
            </a:r>
            <a:r>
              <a:rPr lang="en-US" sz="1200" dirty="0">
                <a:solidFill>
                  <a:srgbClr val="0000FF"/>
                </a:solidFill>
              </a:rPr>
              <a:t> seines </a:t>
            </a:r>
            <a:r>
              <a:rPr lang="en-US" sz="1200" dirty="0" err="1">
                <a:solidFill>
                  <a:srgbClr val="0000FF"/>
                </a:solidFill>
              </a:rPr>
              <a:t>heimtückischen</a:t>
            </a:r>
            <a:r>
              <a:rPr lang="en-US" sz="1200" dirty="0">
                <a:solidFill>
                  <a:srgbClr val="0000FF"/>
                </a:solidFill>
              </a:rPr>
              <a:t> </a:t>
            </a:r>
            <a:r>
              <a:rPr lang="en-US" sz="1200" dirty="0" err="1">
                <a:solidFill>
                  <a:srgbClr val="0000FF"/>
                </a:solidFill>
              </a:rPr>
              <a:t>Verlaufs</a:t>
            </a:r>
            <a:r>
              <a:rPr lang="en-US" sz="1200" dirty="0">
                <a:solidFill>
                  <a:srgbClr val="0000FF"/>
                </a:solidFill>
              </a:rPr>
              <a:t>. Es </a:t>
            </a:r>
            <a:r>
              <a:rPr lang="en-US" sz="1200" dirty="0" err="1">
                <a:solidFill>
                  <a:srgbClr val="0000FF"/>
                </a:solidFill>
              </a:rPr>
              <a:t>beginnt</a:t>
            </a:r>
            <a:r>
              <a:rPr lang="en-US" sz="1200" dirty="0">
                <a:solidFill>
                  <a:srgbClr val="0000FF"/>
                </a:solidFill>
              </a:rPr>
              <a:t> </a:t>
            </a:r>
            <a:r>
              <a:rPr lang="en-US" sz="1200" dirty="0" err="1">
                <a:solidFill>
                  <a:srgbClr val="0000FF"/>
                </a:solidFill>
              </a:rPr>
              <a:t>schleichend</a:t>
            </a:r>
            <a:r>
              <a:rPr lang="en-US" sz="1200" dirty="0">
                <a:solidFill>
                  <a:srgbClr val="0000FF"/>
                </a:solidFill>
              </a:rPr>
              <a:t> und </a:t>
            </a:r>
            <a:r>
              <a:rPr lang="en-US" sz="1200" dirty="0" err="1">
                <a:solidFill>
                  <a:srgbClr val="0000FF"/>
                </a:solidFill>
              </a:rPr>
              <a:t>schreitet</a:t>
            </a:r>
            <a:r>
              <a:rPr lang="en-US" sz="1200" dirty="0">
                <a:solidFill>
                  <a:srgbClr val="0000FF"/>
                </a:solidFill>
              </a:rPr>
              <a:t> </a:t>
            </a:r>
            <a:r>
              <a:rPr lang="en-US" sz="1200" dirty="0" err="1">
                <a:solidFill>
                  <a:srgbClr val="0000FF"/>
                </a:solidFill>
              </a:rPr>
              <a:t>sehr</a:t>
            </a:r>
            <a:r>
              <a:rPr lang="en-US" sz="1200" dirty="0">
                <a:solidFill>
                  <a:srgbClr val="0000FF"/>
                </a:solidFill>
              </a:rPr>
              <a:t> </a:t>
            </a:r>
            <a:r>
              <a:rPr lang="en-US" sz="1200" dirty="0" err="1">
                <a:solidFill>
                  <a:srgbClr val="0000FF"/>
                </a:solidFill>
              </a:rPr>
              <a:t>langsam</a:t>
            </a:r>
            <a:r>
              <a:rPr lang="en-US" sz="1200" dirty="0">
                <a:solidFill>
                  <a:srgbClr val="0000FF"/>
                </a:solidFill>
              </a:rPr>
              <a:t> fort. </a:t>
            </a:r>
            <a:r>
              <a:rPr lang="en-US" sz="1200" dirty="0" err="1">
                <a:solidFill>
                  <a:srgbClr val="0000FF"/>
                </a:solidFill>
              </a:rPr>
              <a:t>Zudem</a:t>
            </a:r>
            <a:r>
              <a:rPr lang="en-US" sz="1200" dirty="0">
                <a:solidFill>
                  <a:srgbClr val="0000FF"/>
                </a:solidFill>
              </a:rPr>
              <a:t> </a:t>
            </a:r>
            <a:r>
              <a:rPr lang="en-US" sz="1200" dirty="0" err="1">
                <a:solidFill>
                  <a:srgbClr val="0000FF"/>
                </a:solidFill>
              </a:rPr>
              <a:t>verursacht</a:t>
            </a:r>
            <a:r>
              <a:rPr lang="en-US" sz="1200" dirty="0">
                <a:solidFill>
                  <a:srgbClr val="0000FF"/>
                </a:solidFill>
              </a:rPr>
              <a:t> es </a:t>
            </a:r>
            <a:r>
              <a:rPr lang="en-US" sz="1200" dirty="0" err="1">
                <a:solidFill>
                  <a:srgbClr val="0000FF"/>
                </a:solidFill>
              </a:rPr>
              <a:t>keine</a:t>
            </a:r>
            <a:r>
              <a:rPr lang="en-US" sz="1200" dirty="0">
                <a:solidFill>
                  <a:srgbClr val="0000FF"/>
                </a:solidFill>
              </a:rPr>
              <a:t> </a:t>
            </a:r>
            <a:r>
              <a:rPr lang="en-US" sz="1200" dirty="0" err="1">
                <a:solidFill>
                  <a:srgbClr val="0000FF"/>
                </a:solidFill>
              </a:rPr>
              <a:t>Beschwerden</a:t>
            </a:r>
            <a:r>
              <a:rPr lang="en-US" sz="1200" dirty="0">
                <a:solidFill>
                  <a:srgbClr val="0000FF"/>
                </a:solidFill>
              </a:rPr>
              <a:t>. </a:t>
            </a:r>
            <a:r>
              <a:rPr lang="en-US" sz="1200" dirty="0" err="1">
                <a:solidFill>
                  <a:srgbClr val="0000FF"/>
                </a:solidFill>
              </a:rPr>
              <a:t>Darüber</a:t>
            </a:r>
            <a:r>
              <a:rPr lang="en-US" sz="1200" dirty="0">
                <a:solidFill>
                  <a:srgbClr val="0000FF"/>
                </a:solidFill>
              </a:rPr>
              <a:t> </a:t>
            </a:r>
            <a:r>
              <a:rPr lang="en-US" sz="1200" dirty="0" err="1">
                <a:solidFill>
                  <a:srgbClr val="0000FF"/>
                </a:solidFill>
              </a:rPr>
              <a:t>hinaus</a:t>
            </a:r>
            <a:r>
              <a:rPr lang="en-US" sz="1200" dirty="0">
                <a:solidFill>
                  <a:srgbClr val="0000FF"/>
                </a:solidFill>
              </a:rPr>
              <a:t> </a:t>
            </a:r>
            <a:r>
              <a:rPr lang="en-US" sz="1200" dirty="0" err="1">
                <a:solidFill>
                  <a:srgbClr val="0000FF"/>
                </a:solidFill>
              </a:rPr>
              <a:t>bleibt</a:t>
            </a:r>
            <a:r>
              <a:rPr lang="en-US" sz="1200" dirty="0">
                <a:solidFill>
                  <a:srgbClr val="0000FF"/>
                </a:solidFill>
              </a:rPr>
              <a:t> die </a:t>
            </a:r>
            <a:r>
              <a:rPr lang="en-US" sz="1200" dirty="0" err="1">
                <a:solidFill>
                  <a:srgbClr val="0000FF"/>
                </a:solidFill>
              </a:rPr>
              <a:t>Sehschärfe</a:t>
            </a:r>
            <a:r>
              <a:rPr lang="en-US" sz="1200" dirty="0">
                <a:solidFill>
                  <a:srgbClr val="0000FF"/>
                </a:solidFill>
              </a:rPr>
              <a:t> bis </a:t>
            </a:r>
            <a:r>
              <a:rPr lang="en-US" sz="1200" dirty="0" err="1">
                <a:solidFill>
                  <a:srgbClr val="0000FF"/>
                </a:solidFill>
              </a:rPr>
              <a:t>zu</a:t>
            </a:r>
            <a:r>
              <a:rPr lang="en-US" sz="1200" dirty="0">
                <a:solidFill>
                  <a:srgbClr val="0000FF"/>
                </a:solidFill>
              </a:rPr>
              <a:t> </a:t>
            </a:r>
            <a:r>
              <a:rPr lang="en-US" sz="1200" dirty="0" err="1">
                <a:solidFill>
                  <a:srgbClr val="0000FF"/>
                </a:solidFill>
              </a:rPr>
              <a:t>einem</a:t>
            </a:r>
            <a:r>
              <a:rPr lang="en-US" sz="1200" dirty="0">
                <a:solidFill>
                  <a:srgbClr val="0000FF"/>
                </a:solidFill>
              </a:rPr>
              <a:t> </a:t>
            </a:r>
            <a:r>
              <a:rPr lang="en-US" sz="1200" dirty="0" err="1">
                <a:solidFill>
                  <a:srgbClr val="0000FF"/>
                </a:solidFill>
              </a:rPr>
              <a:t>späten</a:t>
            </a:r>
            <a:r>
              <a:rPr lang="en-US" sz="1200" dirty="0">
                <a:solidFill>
                  <a:srgbClr val="0000FF"/>
                </a:solidFill>
              </a:rPr>
              <a:t> Stadium des </a:t>
            </a:r>
            <a:r>
              <a:rPr lang="en-US" sz="1200" dirty="0" err="1">
                <a:solidFill>
                  <a:srgbClr val="0000FF"/>
                </a:solidFill>
              </a:rPr>
              <a:t>Krankheitsverlaufs</a:t>
            </a:r>
            <a:r>
              <a:rPr lang="en-US" sz="1200" dirty="0">
                <a:solidFill>
                  <a:srgbClr val="0000FF"/>
                </a:solidFill>
              </a:rPr>
              <a:t> </a:t>
            </a:r>
            <a:r>
              <a:rPr lang="en-US" sz="1200" dirty="0" err="1">
                <a:solidFill>
                  <a:srgbClr val="0000FF"/>
                </a:solidFill>
              </a:rPr>
              <a:t>erhalten</a:t>
            </a:r>
            <a:r>
              <a:rPr lang="en-US" sz="1200" dirty="0">
                <a:solidFill>
                  <a:srgbClr val="0000FF"/>
                </a:solidFill>
              </a:rPr>
              <a:t> – oft bis </a:t>
            </a:r>
            <a:r>
              <a:rPr lang="en-US" sz="1200" dirty="0" err="1">
                <a:solidFill>
                  <a:srgbClr val="0000FF"/>
                </a:solidFill>
              </a:rPr>
              <a:t>zu</a:t>
            </a:r>
            <a:r>
              <a:rPr lang="en-US" sz="1200" dirty="0">
                <a:solidFill>
                  <a:srgbClr val="0000FF"/>
                </a:solidFill>
              </a:rPr>
              <a:t> </a:t>
            </a:r>
            <a:r>
              <a:rPr lang="en-US" sz="1200" dirty="0" err="1">
                <a:solidFill>
                  <a:srgbClr val="0000FF"/>
                </a:solidFill>
              </a:rPr>
              <a:t>einem</a:t>
            </a:r>
            <a:r>
              <a:rPr lang="en-US" sz="1200" dirty="0">
                <a:solidFill>
                  <a:srgbClr val="0000FF"/>
                </a:solidFill>
              </a:rPr>
              <a:t> </a:t>
            </a:r>
            <a:r>
              <a:rPr lang="en-US" sz="1200" dirty="0" err="1">
                <a:solidFill>
                  <a:srgbClr val="0000FF"/>
                </a:solidFill>
              </a:rPr>
              <a:t>Zeitpunkt</a:t>
            </a:r>
            <a:r>
              <a:rPr lang="en-US" sz="1200" dirty="0">
                <a:solidFill>
                  <a:srgbClr val="0000FF"/>
                </a:solidFill>
              </a:rPr>
              <a:t>, an dem der Patient </a:t>
            </a:r>
            <a:r>
              <a:rPr lang="en-US" sz="1200" dirty="0" err="1">
                <a:solidFill>
                  <a:srgbClr val="0000FF"/>
                </a:solidFill>
              </a:rPr>
              <a:t>aufgrund</a:t>
            </a:r>
            <a:r>
              <a:rPr lang="en-US" sz="1200" dirty="0">
                <a:solidFill>
                  <a:srgbClr val="0000FF"/>
                </a:solidFill>
              </a:rPr>
              <a:t> des </a:t>
            </a:r>
            <a:r>
              <a:rPr lang="en-US" sz="1200" dirty="0" err="1">
                <a:solidFill>
                  <a:srgbClr val="0000FF"/>
                </a:solidFill>
              </a:rPr>
              <a:t>Gesichtsfeldverlusts</a:t>
            </a:r>
            <a:r>
              <a:rPr lang="en-US" sz="1200" dirty="0">
                <a:solidFill>
                  <a:srgbClr val="0000FF"/>
                </a:solidFill>
              </a:rPr>
              <a:t> </a:t>
            </a:r>
            <a:r>
              <a:rPr lang="en-US" sz="1200" dirty="0" err="1">
                <a:solidFill>
                  <a:srgbClr val="0000FF"/>
                </a:solidFill>
              </a:rPr>
              <a:t>bereits</a:t>
            </a:r>
            <a:r>
              <a:rPr lang="en-US" sz="1200" dirty="0">
                <a:solidFill>
                  <a:srgbClr val="0000FF"/>
                </a:solidFill>
              </a:rPr>
              <a:t> </a:t>
            </a:r>
            <a:r>
              <a:rPr lang="en-US" sz="1200" dirty="0" err="1">
                <a:solidFill>
                  <a:srgbClr val="0000FF"/>
                </a:solidFill>
              </a:rPr>
              <a:t>funktionell</a:t>
            </a:r>
            <a:r>
              <a:rPr lang="en-US" sz="1200" dirty="0">
                <a:solidFill>
                  <a:srgbClr val="0000FF"/>
                </a:solidFill>
              </a:rPr>
              <a:t> blind </a:t>
            </a:r>
            <a:r>
              <a:rPr lang="en-US" sz="1200" dirty="0" err="1">
                <a:solidFill>
                  <a:srgbClr val="0000FF"/>
                </a:solidFill>
              </a:rPr>
              <a:t>ist</a:t>
            </a:r>
            <a:r>
              <a:rPr lang="en-US" sz="1200" dirty="0">
                <a:solidFill>
                  <a:srgbClr val="0000FF"/>
                </a:solidFill>
              </a:rPr>
              <a:t>. </a:t>
            </a:r>
            <a:r>
              <a:rPr lang="en-US" sz="1200" dirty="0">
                <a:solidFill>
                  <a:schemeClr val="dk1"/>
                </a:solidFill>
              </a:rPr>
              <a:t>In </a:t>
            </a:r>
            <a:r>
              <a:rPr lang="en-US" sz="1200" dirty="0" err="1">
                <a:solidFill>
                  <a:schemeClr val="dk1"/>
                </a:solidFill>
              </a:rPr>
              <a:t>diesem</a:t>
            </a:r>
            <a:r>
              <a:rPr lang="en-US" sz="1200" dirty="0">
                <a:solidFill>
                  <a:schemeClr val="dk1"/>
                </a:solidFill>
              </a:rPr>
              <a:t> Moment (</a:t>
            </a:r>
            <a:r>
              <a:rPr lang="en-US" sz="1200" dirty="0" err="1">
                <a:solidFill>
                  <a:schemeClr val="dk1"/>
                </a:solidFill>
              </a:rPr>
              <a:t>jetzt</a:t>
            </a:r>
            <a:r>
              <a:rPr lang="en-US" sz="1200" dirty="0">
                <a:solidFill>
                  <a:schemeClr val="dk1"/>
                </a:solidFill>
              </a:rPr>
              <a:t> </a:t>
            </a:r>
            <a:r>
              <a:rPr lang="en-US" sz="1200" dirty="0" err="1">
                <a:solidFill>
                  <a:schemeClr val="dk1"/>
                </a:solidFill>
              </a:rPr>
              <a:t>gerade</a:t>
            </a:r>
            <a:r>
              <a:rPr lang="en-US" sz="1200" dirty="0">
                <a:solidFill>
                  <a:schemeClr val="dk1"/>
                </a:solidFill>
              </a:rPr>
              <a:t>) </a:t>
            </a:r>
            <a:r>
              <a:rPr lang="en-US" sz="1200" dirty="0" err="1">
                <a:solidFill>
                  <a:schemeClr val="dk1"/>
                </a:solidFill>
              </a:rPr>
              <a:t>verlieren</a:t>
            </a:r>
            <a:r>
              <a:rPr lang="en-US" sz="1200" dirty="0">
                <a:solidFill>
                  <a:schemeClr val="dk1"/>
                </a:solidFill>
              </a:rPr>
              <a:t> </a:t>
            </a:r>
            <a:r>
              <a:rPr lang="en-US" sz="1200" dirty="0" err="1">
                <a:solidFill>
                  <a:schemeClr val="dk1"/>
                </a:solidFill>
              </a:rPr>
              <a:t>weltweit</a:t>
            </a:r>
            <a:r>
              <a:rPr lang="en-US" sz="1200" dirty="0">
                <a:solidFill>
                  <a:schemeClr val="dk1"/>
                </a:solidFill>
              </a:rPr>
              <a:t> </a:t>
            </a:r>
            <a:r>
              <a:rPr lang="en-US" sz="1200" dirty="0" err="1">
                <a:solidFill>
                  <a:schemeClr val="dk1"/>
                </a:solidFill>
              </a:rPr>
              <a:t>unzählige</a:t>
            </a:r>
            <a:r>
              <a:rPr lang="en-US" sz="1200" dirty="0">
                <a:solidFill>
                  <a:schemeClr val="dk1"/>
                </a:solidFill>
              </a:rPr>
              <a:t> Menschen </a:t>
            </a:r>
            <a:r>
              <a:rPr lang="en-US" sz="1200" dirty="0" err="1">
                <a:solidFill>
                  <a:schemeClr val="dk1"/>
                </a:solidFill>
              </a:rPr>
              <a:t>durch</a:t>
            </a:r>
            <a:r>
              <a:rPr lang="en-US" sz="1200" dirty="0">
                <a:solidFill>
                  <a:schemeClr val="dk1"/>
                </a:solidFill>
              </a:rPr>
              <a:t> </a:t>
            </a:r>
            <a:r>
              <a:rPr lang="en-US" sz="1200" dirty="0" err="1">
                <a:solidFill>
                  <a:schemeClr val="dk1"/>
                </a:solidFill>
              </a:rPr>
              <a:t>ein</a:t>
            </a:r>
            <a:r>
              <a:rPr lang="en-US" sz="1200" dirty="0">
                <a:solidFill>
                  <a:schemeClr val="dk1"/>
                </a:solidFill>
              </a:rPr>
              <a:t> POWG </a:t>
            </a:r>
            <a:r>
              <a:rPr lang="en-US" sz="1200" dirty="0" err="1">
                <a:solidFill>
                  <a:schemeClr val="dk1"/>
                </a:solidFill>
              </a:rPr>
              <a:t>ihr</a:t>
            </a:r>
            <a:r>
              <a:rPr lang="en-US" sz="1200" dirty="0">
                <a:solidFill>
                  <a:schemeClr val="dk1"/>
                </a:solidFill>
              </a:rPr>
              <a:t> </a:t>
            </a:r>
            <a:r>
              <a:rPr lang="en-US" sz="1200" dirty="0" err="1">
                <a:solidFill>
                  <a:schemeClr val="dk1"/>
                </a:solidFill>
              </a:rPr>
              <a:t>Sehvermögen</a:t>
            </a:r>
            <a:r>
              <a:rPr lang="en-US" sz="1200" dirty="0">
                <a:solidFill>
                  <a:schemeClr val="dk1"/>
                </a:solidFill>
              </a:rPr>
              <a:t>, </a:t>
            </a:r>
            <a:r>
              <a:rPr lang="en-US" sz="1200" dirty="0" err="1">
                <a:solidFill>
                  <a:schemeClr val="dk1"/>
                </a:solidFill>
              </a:rPr>
              <a:t>ohne</a:t>
            </a:r>
            <a:r>
              <a:rPr lang="en-US" sz="1200" dirty="0">
                <a:solidFill>
                  <a:schemeClr val="dk1"/>
                </a:solidFill>
              </a:rPr>
              <a:t> </a:t>
            </a:r>
            <a:r>
              <a:rPr lang="en-US" sz="1200" dirty="0" err="1">
                <a:solidFill>
                  <a:schemeClr val="dk1"/>
                </a:solidFill>
              </a:rPr>
              <a:t>sich</a:t>
            </a:r>
            <a:r>
              <a:rPr lang="en-US" sz="1200" dirty="0">
                <a:solidFill>
                  <a:schemeClr val="dk1"/>
                </a:solidFill>
              </a:rPr>
              <a:t> </a:t>
            </a:r>
            <a:r>
              <a:rPr lang="en-US" sz="1200" dirty="0" err="1">
                <a:solidFill>
                  <a:schemeClr val="dk1"/>
                </a:solidFill>
              </a:rPr>
              <a:t>dessen</a:t>
            </a:r>
            <a:r>
              <a:rPr lang="en-US" sz="1200" dirty="0">
                <a:solidFill>
                  <a:schemeClr val="dk1"/>
                </a:solidFill>
              </a:rPr>
              <a:t> </a:t>
            </a:r>
            <a:r>
              <a:rPr lang="en-US" sz="1200" dirty="0" err="1">
                <a:solidFill>
                  <a:schemeClr val="dk1"/>
                </a:solidFill>
              </a:rPr>
              <a:t>bewusst</a:t>
            </a:r>
            <a:r>
              <a:rPr lang="en-US" sz="1200" dirty="0">
                <a:solidFill>
                  <a:schemeClr val="dk1"/>
                </a:solidFill>
              </a:rPr>
              <a:t> </a:t>
            </a:r>
            <a:r>
              <a:rPr lang="en-US" sz="1200" dirty="0" err="1">
                <a:solidFill>
                  <a:schemeClr val="dk1"/>
                </a:solidFill>
              </a:rPr>
              <a:t>zu</a:t>
            </a:r>
            <a:r>
              <a:rPr lang="en-US" sz="1200" dirty="0">
                <a:solidFill>
                  <a:schemeClr val="dk1"/>
                </a:solidFill>
              </a:rPr>
              <a:t> sein.</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200"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Wie </a:t>
            </a:r>
            <a:r>
              <a:rPr lang="en-US" sz="1200" i="1" dirty="0" err="1">
                <a:solidFill>
                  <a:srgbClr val="0000FF"/>
                </a:solidFill>
              </a:rPr>
              <a:t>ist</a:t>
            </a:r>
            <a:r>
              <a:rPr lang="en-US" sz="1200" i="1" dirty="0">
                <a:solidFill>
                  <a:srgbClr val="0000FF"/>
                </a:solidFill>
              </a:rPr>
              <a:t> </a:t>
            </a:r>
            <a:r>
              <a:rPr lang="en-US" sz="1200" i="1" dirty="0" err="1">
                <a:solidFill>
                  <a:srgbClr val="0000FF"/>
                </a:solidFill>
              </a:rPr>
              <a:t>allgemein</a:t>
            </a:r>
            <a:r>
              <a:rPr lang="en-US" sz="1200" i="1" dirty="0">
                <a:solidFill>
                  <a:srgbClr val="0000FF"/>
                </a:solidFill>
              </a:rPr>
              <a:t> die </a:t>
            </a:r>
            <a:r>
              <a:rPr lang="en-US" sz="1200" i="1" dirty="0" err="1">
                <a:solidFill>
                  <a:srgbClr val="0000FF"/>
                </a:solidFill>
              </a:rPr>
              <a:t>visuelle</a:t>
            </a:r>
            <a:r>
              <a:rPr lang="en-US" sz="1200" i="1" dirty="0">
                <a:solidFill>
                  <a:srgbClr val="0000FF"/>
                </a:solidFill>
              </a:rPr>
              <a:t> Prognose </a:t>
            </a:r>
            <a:r>
              <a:rPr lang="en-US" sz="1200" i="1" dirty="0" err="1">
                <a:solidFill>
                  <a:srgbClr val="0000FF"/>
                </a:solidFill>
              </a:rPr>
              <a:t>beim</a:t>
            </a:r>
            <a:r>
              <a:rPr lang="en-US" sz="1200" i="1" dirty="0">
                <a:solidFill>
                  <a:srgbClr val="0000FF"/>
                </a:solidFill>
              </a:rPr>
              <a:t> POWG?</a:t>
            </a:r>
            <a:endParaRPr sz="1200" i="1" dirty="0">
              <a:solidFill>
                <a:srgbClr val="0000FF"/>
              </a:solidFill>
            </a:endParaRPr>
          </a:p>
          <a:p>
            <a:pPr marL="0" marR="0" lvl="0" indent="0" algn="l" rtl="0">
              <a:spcBef>
                <a:spcPts val="0"/>
              </a:spcBef>
              <a:spcAft>
                <a:spcPts val="0"/>
              </a:spcAft>
              <a:buClr>
                <a:srgbClr val="0000FF"/>
              </a:buClr>
              <a:buSzPts val="1200"/>
              <a:buFont typeface="Noto Sans Symbols"/>
              <a:buNone/>
            </a:pPr>
            <a:r>
              <a:rPr lang="en-US" sz="1200" dirty="0" err="1">
                <a:solidFill>
                  <a:srgbClr val="0000FF"/>
                </a:solidFill>
              </a:rPr>
              <a:t>Insgesamt</a:t>
            </a:r>
            <a:r>
              <a:rPr lang="en-US" sz="1200" dirty="0">
                <a:solidFill>
                  <a:srgbClr val="0000FF"/>
                </a:solidFill>
              </a:rPr>
              <a:t> </a:t>
            </a:r>
            <a:r>
              <a:rPr lang="en-US" sz="1200" dirty="0" err="1">
                <a:solidFill>
                  <a:srgbClr val="0000FF"/>
                </a:solidFill>
              </a:rPr>
              <a:t>relativ</a:t>
            </a:r>
            <a:r>
              <a:rPr lang="en-US" sz="1200" dirty="0">
                <a:solidFill>
                  <a:srgbClr val="0000FF"/>
                </a:solidFill>
              </a:rPr>
              <a:t> </a:t>
            </a:r>
            <a:r>
              <a:rPr lang="en-US" sz="1200" dirty="0" err="1">
                <a:solidFill>
                  <a:srgbClr val="0000FF"/>
                </a:solidFill>
              </a:rPr>
              <a:t>günstig</a:t>
            </a:r>
            <a:r>
              <a:rPr lang="en-US" sz="1200" dirty="0">
                <a:solidFill>
                  <a:srgbClr val="0000FF"/>
                </a:solidFill>
              </a:rPr>
              <a:t>: Die </a:t>
            </a:r>
            <a:r>
              <a:rPr lang="en-US" sz="1200" dirty="0" err="1">
                <a:solidFill>
                  <a:srgbClr val="0000FF"/>
                </a:solidFill>
              </a:rPr>
              <a:t>meisten</a:t>
            </a:r>
            <a:r>
              <a:rPr lang="en-US" sz="1200" dirty="0">
                <a:solidFill>
                  <a:srgbClr val="0000FF"/>
                </a:solidFill>
              </a:rPr>
              <a:t> </a:t>
            </a:r>
            <a:r>
              <a:rPr lang="en-US" sz="1200" dirty="0" err="1">
                <a:solidFill>
                  <a:srgbClr val="0000FF"/>
                </a:solidFill>
              </a:rPr>
              <a:t>Patienten</a:t>
            </a:r>
            <a:r>
              <a:rPr lang="en-US" sz="1200" dirty="0">
                <a:solidFill>
                  <a:srgbClr val="0000FF"/>
                </a:solidFill>
              </a:rPr>
              <a:t> </a:t>
            </a:r>
            <a:r>
              <a:rPr lang="en-US" sz="1200" dirty="0" err="1">
                <a:solidFill>
                  <a:srgbClr val="0000FF"/>
                </a:solidFill>
              </a:rPr>
              <a:t>behalten</a:t>
            </a:r>
            <a:r>
              <a:rPr lang="en-US" sz="1200" dirty="0">
                <a:solidFill>
                  <a:srgbClr val="0000FF"/>
                </a:solidFill>
              </a:rPr>
              <a:t> </a:t>
            </a:r>
            <a:r>
              <a:rPr lang="en-US" sz="1200" dirty="0" err="1">
                <a:solidFill>
                  <a:srgbClr val="0000FF"/>
                </a:solidFill>
              </a:rPr>
              <a:t>über</a:t>
            </a:r>
            <a:r>
              <a:rPr lang="en-US" sz="1200" dirty="0">
                <a:solidFill>
                  <a:srgbClr val="0000FF"/>
                </a:solidFill>
              </a:rPr>
              <a:t> </a:t>
            </a:r>
            <a:r>
              <a:rPr lang="en-US" sz="1200" dirty="0" err="1">
                <a:solidFill>
                  <a:srgbClr val="0000FF"/>
                </a:solidFill>
              </a:rPr>
              <a:t>ihr</a:t>
            </a:r>
            <a:r>
              <a:rPr lang="en-US" sz="1200" dirty="0">
                <a:solidFill>
                  <a:srgbClr val="0000FF"/>
                </a:solidFill>
              </a:rPr>
              <a:t> </a:t>
            </a:r>
            <a:r>
              <a:rPr lang="en-US" sz="1200" dirty="0" err="1">
                <a:solidFill>
                  <a:srgbClr val="0000FF"/>
                </a:solidFill>
              </a:rPr>
              <a:t>gesamtes</a:t>
            </a:r>
            <a:r>
              <a:rPr lang="en-US" sz="1200" dirty="0">
                <a:solidFill>
                  <a:srgbClr val="0000FF"/>
                </a:solidFill>
              </a:rPr>
              <a:t> Leben </a:t>
            </a:r>
            <a:r>
              <a:rPr lang="en-US" sz="1200" dirty="0" err="1">
                <a:solidFill>
                  <a:srgbClr val="0000FF"/>
                </a:solidFill>
              </a:rPr>
              <a:t>hinweg</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funktionell</a:t>
            </a:r>
            <a:r>
              <a:rPr lang="en-US" sz="1200" dirty="0">
                <a:solidFill>
                  <a:srgbClr val="0000FF"/>
                </a:solidFill>
              </a:rPr>
              <a:t> </a:t>
            </a:r>
            <a:r>
              <a:rPr lang="en-US" sz="1200" dirty="0" err="1">
                <a:solidFill>
                  <a:srgbClr val="0000FF"/>
                </a:solidFill>
              </a:rPr>
              <a:t>ausreichende</a:t>
            </a:r>
            <a:r>
              <a:rPr lang="en-US" sz="1200" dirty="0">
                <a:solidFill>
                  <a:srgbClr val="0000FF"/>
                </a:solidFill>
              </a:rPr>
              <a:t> </a:t>
            </a:r>
            <a:r>
              <a:rPr lang="en-US" sz="1200" dirty="0" err="1">
                <a:solidFill>
                  <a:srgbClr val="0000FF"/>
                </a:solidFill>
              </a:rPr>
              <a:t>Sehfähigkeit</a:t>
            </a:r>
            <a:r>
              <a:rPr lang="en-US" sz="1200" dirty="0">
                <a:solidFill>
                  <a:srgbClr val="0000FF"/>
                </a:solidFill>
              </a:rPr>
              <a:t>.</a:t>
            </a:r>
            <a:endParaRPr dirty="0"/>
          </a:p>
        </p:txBody>
      </p:sp>
      <p:sp>
        <p:nvSpPr>
          <p:cNvPr id="1524" name="Google Shape;1524;p106"/>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525" name="Google Shape;1525;p106"/>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1529"/>
        <p:cNvGrpSpPr/>
        <p:nvPr/>
      </p:nvGrpSpPr>
      <p:grpSpPr>
        <a:xfrm>
          <a:off x="0" y="0"/>
          <a:ext cx="0" cy="0"/>
          <a:chOff x="0" y="0"/>
          <a:chExt cx="0" cy="0"/>
        </a:xfrm>
      </p:grpSpPr>
      <p:sp>
        <p:nvSpPr>
          <p:cNvPr id="1533" name="Google Shape;1533;p107"/>
          <p:cNvSpPr txBox="1"/>
          <p:nvPr/>
        </p:nvSpPr>
        <p:spPr>
          <a:xfrm>
            <a:off x="457200" y="1143000"/>
            <a:ext cx="8001000" cy="35352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dirty="0" err="1">
                <a:solidFill>
                  <a:srgbClr val="0000FF"/>
                </a:solidFill>
              </a:rPr>
              <a:t>Welchen</a:t>
            </a:r>
            <a:r>
              <a:rPr lang="en-US" sz="1200" i="1" dirty="0">
                <a:solidFill>
                  <a:srgbClr val="0000FF"/>
                </a:solidFill>
              </a:rPr>
              <a:t> Rang </a:t>
            </a:r>
            <a:r>
              <a:rPr lang="en-US" sz="1200" i="1" dirty="0" err="1">
                <a:solidFill>
                  <a:srgbClr val="0000FF"/>
                </a:solidFill>
              </a:rPr>
              <a:t>nimmt</a:t>
            </a:r>
            <a:r>
              <a:rPr lang="en-US" sz="1200" i="1" dirty="0">
                <a:solidFill>
                  <a:srgbClr val="0000FF"/>
                </a:solidFill>
              </a:rPr>
              <a:t> das POWG </a:t>
            </a:r>
            <a:r>
              <a:rPr lang="en-US" sz="1200" i="1" dirty="0" err="1">
                <a:solidFill>
                  <a:srgbClr val="0000FF"/>
                </a:solidFill>
              </a:rPr>
              <a:t>weltweit</a:t>
            </a:r>
            <a:r>
              <a:rPr lang="en-US" sz="1200" i="1" dirty="0">
                <a:solidFill>
                  <a:srgbClr val="0000FF"/>
                </a:solidFill>
              </a:rPr>
              <a:t> </a:t>
            </a:r>
            <a:r>
              <a:rPr lang="en-US" sz="1200" i="1" dirty="0" err="1">
                <a:solidFill>
                  <a:srgbClr val="0000FF"/>
                </a:solidFill>
              </a:rPr>
              <a:t>als</a:t>
            </a:r>
            <a:r>
              <a:rPr lang="en-US" sz="1200" i="1" dirty="0">
                <a:solidFill>
                  <a:srgbClr val="0000FF"/>
                </a:solidFill>
              </a:rPr>
              <a:t> Ursache für </a:t>
            </a:r>
            <a:r>
              <a:rPr lang="en-US" sz="1200" i="1" dirty="0" err="1">
                <a:solidFill>
                  <a:srgbClr val="0000FF"/>
                </a:solidFill>
              </a:rPr>
              <a:t>Blindheit</a:t>
            </a:r>
            <a:r>
              <a:rPr lang="en-US" sz="1200" i="1" dirty="0">
                <a:solidFill>
                  <a:srgbClr val="0000FF"/>
                </a:solidFill>
              </a:rPr>
              <a:t> </a:t>
            </a:r>
            <a:r>
              <a:rPr lang="en-US" sz="1200" i="1" dirty="0" err="1">
                <a:solidFill>
                  <a:srgbClr val="0000FF"/>
                </a:solidFill>
              </a:rPr>
              <a:t>ein</a:t>
            </a:r>
            <a:r>
              <a:rPr lang="en-US" sz="1200" i="1" dirty="0">
                <a:solidFill>
                  <a:srgbClr val="0000FF"/>
                </a:solidFill>
              </a:rPr>
              <a:t>?</a:t>
            </a:r>
            <a:endParaRPr sz="1200"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nach</a:t>
            </a:r>
            <a:r>
              <a:rPr lang="en-US" sz="1200" dirty="0">
                <a:solidFill>
                  <a:srgbClr val="0000FF"/>
                </a:solidFill>
              </a:rPr>
              <a:t> der </a:t>
            </a:r>
            <a:r>
              <a:rPr lang="en-US" sz="1200" dirty="0" err="1">
                <a:solidFill>
                  <a:srgbClr val="0000FF"/>
                </a:solidFill>
              </a:rPr>
              <a:t>Katarakt</a:t>
            </a:r>
            <a:r>
              <a:rPr lang="en-US" sz="1200" dirty="0">
                <a:solidFill>
                  <a:srgbClr val="0000FF"/>
                </a:solidFill>
              </a:rPr>
              <a:t> die </a:t>
            </a:r>
            <a:r>
              <a:rPr lang="en-US" sz="1200" dirty="0" err="1">
                <a:solidFill>
                  <a:srgbClr val="0000FF"/>
                </a:solidFill>
              </a:rPr>
              <a:t>zweithäufigste</a:t>
            </a:r>
            <a:r>
              <a:rPr lang="en-US" sz="1200" dirty="0">
                <a:solidFill>
                  <a:srgbClr val="0000FF"/>
                </a:solidFill>
              </a:rPr>
              <a:t> Ursache.</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Wie </a:t>
            </a:r>
            <a:r>
              <a:rPr lang="en-US" sz="1200" i="1" dirty="0" err="1">
                <a:solidFill>
                  <a:srgbClr val="0000FF"/>
                </a:solidFill>
              </a:rPr>
              <a:t>verbreitet</a:t>
            </a:r>
            <a:r>
              <a:rPr lang="en-US" sz="1200" i="1" dirty="0">
                <a:solidFill>
                  <a:srgbClr val="0000FF"/>
                </a:solidFill>
              </a:rPr>
              <a:t> </a:t>
            </a:r>
            <a:r>
              <a:rPr lang="en-US" sz="1200" i="1" dirty="0" err="1">
                <a:solidFill>
                  <a:srgbClr val="0000FF"/>
                </a:solidFill>
              </a:rPr>
              <a:t>ist</a:t>
            </a:r>
            <a:r>
              <a:rPr lang="en-US" sz="1200" i="1" dirty="0">
                <a:solidFill>
                  <a:srgbClr val="0000FF"/>
                </a:solidFill>
              </a:rPr>
              <a:t> das POWG in den USA?</a:t>
            </a: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sehr</a:t>
            </a:r>
            <a:r>
              <a:rPr lang="en-US" sz="1200" dirty="0">
                <a:solidFill>
                  <a:srgbClr val="0000FF"/>
                </a:solidFill>
              </a:rPr>
              <a:t> </a:t>
            </a:r>
            <a:r>
              <a:rPr lang="en-US" sz="1200" dirty="0" err="1">
                <a:solidFill>
                  <a:srgbClr val="0000FF"/>
                </a:solidFill>
              </a:rPr>
              <a:t>häufig</a:t>
            </a:r>
            <a:r>
              <a:rPr lang="en-US" sz="1200" dirty="0">
                <a:solidFill>
                  <a:srgbClr val="0000FF"/>
                </a:solidFill>
              </a:rPr>
              <a:t>. </a:t>
            </a:r>
            <a:r>
              <a:rPr lang="en-US" sz="1200" dirty="0" err="1">
                <a:solidFill>
                  <a:srgbClr val="0000FF"/>
                </a:solidFill>
              </a:rPr>
              <a:t>Nahezu</a:t>
            </a:r>
            <a:r>
              <a:rPr lang="en-US" sz="1200" dirty="0">
                <a:solidFill>
                  <a:srgbClr val="0000FF"/>
                </a:solidFill>
              </a:rPr>
              <a:t> 2 % der US-</a:t>
            </a:r>
            <a:r>
              <a:rPr lang="en-US" sz="1200" dirty="0" err="1">
                <a:solidFill>
                  <a:srgbClr val="0000FF"/>
                </a:solidFill>
              </a:rPr>
              <a:t>amerikanischen</a:t>
            </a:r>
            <a:r>
              <a:rPr lang="en-US" sz="1200" dirty="0">
                <a:solidFill>
                  <a:srgbClr val="0000FF"/>
                </a:solidFill>
              </a:rPr>
              <a:t> </a:t>
            </a:r>
            <a:r>
              <a:rPr lang="en-US" sz="1200" dirty="0" err="1">
                <a:solidFill>
                  <a:srgbClr val="0000FF"/>
                </a:solidFill>
              </a:rPr>
              <a:t>Bevölkerung</a:t>
            </a:r>
            <a:r>
              <a:rPr lang="en-US" sz="1200" dirty="0">
                <a:solidFill>
                  <a:srgbClr val="0000FF"/>
                </a:solidFill>
              </a:rPr>
              <a:t> </a:t>
            </a:r>
            <a:r>
              <a:rPr lang="en-US" sz="1200" dirty="0" err="1">
                <a:solidFill>
                  <a:srgbClr val="0000FF"/>
                </a:solidFill>
              </a:rPr>
              <a:t>über</a:t>
            </a:r>
            <a:r>
              <a:rPr lang="en-US" sz="1200" dirty="0">
                <a:solidFill>
                  <a:srgbClr val="0000FF"/>
                </a:solidFill>
              </a:rPr>
              <a:t> 40 Jahre </a:t>
            </a:r>
            <a:r>
              <a:rPr lang="en-US" sz="1200" dirty="0" err="1">
                <a:solidFill>
                  <a:srgbClr val="0000FF"/>
                </a:solidFill>
              </a:rPr>
              <a:t>sind</a:t>
            </a:r>
            <a:r>
              <a:rPr lang="en-US" sz="1200" dirty="0">
                <a:solidFill>
                  <a:srgbClr val="0000FF"/>
                </a:solidFill>
              </a:rPr>
              <a:t> </a:t>
            </a:r>
            <a:r>
              <a:rPr lang="en-US" sz="1200" dirty="0" err="1">
                <a:solidFill>
                  <a:srgbClr val="0000FF"/>
                </a:solidFill>
              </a:rPr>
              <a:t>betroffen</a:t>
            </a:r>
            <a:r>
              <a:rPr lang="en-US" sz="1200" dirty="0">
                <a:solidFill>
                  <a:srgbClr val="0000FF"/>
                </a:solidFill>
              </a:rPr>
              <a:t> – das </a:t>
            </a:r>
            <a:r>
              <a:rPr lang="en-US" sz="1200" dirty="0" err="1">
                <a:solidFill>
                  <a:srgbClr val="0000FF"/>
                </a:solidFill>
              </a:rPr>
              <a:t>entspricht</a:t>
            </a:r>
            <a:r>
              <a:rPr lang="en-US" sz="1200" dirty="0">
                <a:solidFill>
                  <a:srgbClr val="0000FF"/>
                </a:solidFill>
              </a:rPr>
              <a:t> </a:t>
            </a:r>
            <a:r>
              <a:rPr lang="en-US" sz="1200" dirty="0" err="1">
                <a:solidFill>
                  <a:srgbClr val="0000FF"/>
                </a:solidFill>
              </a:rPr>
              <a:t>mehr</a:t>
            </a:r>
            <a:r>
              <a:rPr lang="en-US" sz="1200" dirty="0">
                <a:solidFill>
                  <a:srgbClr val="0000FF"/>
                </a:solidFill>
              </a:rPr>
              <a:t> </a:t>
            </a:r>
            <a:r>
              <a:rPr lang="en-US" sz="1200" dirty="0" err="1">
                <a:solidFill>
                  <a:srgbClr val="0000FF"/>
                </a:solidFill>
              </a:rPr>
              <a:t>als</a:t>
            </a:r>
            <a:r>
              <a:rPr lang="en-US" sz="1200" dirty="0">
                <a:solidFill>
                  <a:srgbClr val="0000FF"/>
                </a:solidFill>
              </a:rPr>
              <a:t> 3 </a:t>
            </a:r>
            <a:r>
              <a:rPr lang="en-US" sz="1200" dirty="0" err="1">
                <a:solidFill>
                  <a:srgbClr val="0000FF"/>
                </a:solidFill>
              </a:rPr>
              <a:t>Millionen</a:t>
            </a:r>
            <a:r>
              <a:rPr lang="en-US" sz="1200" dirty="0">
                <a:solidFill>
                  <a:srgbClr val="0000FF"/>
                </a:solidFill>
              </a:rPr>
              <a:t> Menschen.</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200"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Das POWG </a:t>
            </a:r>
            <a:r>
              <a:rPr lang="en-US" sz="1200" i="1" dirty="0" err="1">
                <a:solidFill>
                  <a:srgbClr val="0000FF"/>
                </a:solidFill>
              </a:rPr>
              <a:t>wird</a:t>
            </a:r>
            <a:r>
              <a:rPr lang="en-US" sz="1200" i="1" dirty="0">
                <a:solidFill>
                  <a:srgbClr val="0000FF"/>
                </a:solidFill>
              </a:rPr>
              <a:t> </a:t>
            </a:r>
            <a:r>
              <a:rPr lang="en-US" sz="1200" i="1" dirty="0" err="1">
                <a:solidFill>
                  <a:srgbClr val="0000FF"/>
                </a:solidFill>
              </a:rPr>
              <a:t>als</a:t>
            </a:r>
            <a:r>
              <a:rPr lang="en-US" sz="1200" i="1" dirty="0">
                <a:solidFill>
                  <a:srgbClr val="0000FF"/>
                </a:solidFill>
              </a:rPr>
              <a:t> der ‚</a:t>
            </a:r>
            <a:r>
              <a:rPr lang="en-US" sz="1200" i="1" dirty="0" err="1">
                <a:solidFill>
                  <a:srgbClr val="0000FF"/>
                </a:solidFill>
              </a:rPr>
              <a:t>stille</a:t>
            </a:r>
            <a:r>
              <a:rPr lang="en-US" sz="1200" i="1" dirty="0">
                <a:solidFill>
                  <a:srgbClr val="0000FF"/>
                </a:solidFill>
              </a:rPr>
              <a:t> </a:t>
            </a:r>
            <a:r>
              <a:rPr lang="en-US" sz="1200" i="1" dirty="0" err="1">
                <a:solidFill>
                  <a:srgbClr val="0000FF"/>
                </a:solidFill>
              </a:rPr>
              <a:t>Dieb</a:t>
            </a:r>
            <a:r>
              <a:rPr lang="en-US" sz="1200" i="1" dirty="0">
                <a:solidFill>
                  <a:srgbClr val="0000FF"/>
                </a:solidFill>
              </a:rPr>
              <a:t> des </a:t>
            </a:r>
            <a:r>
              <a:rPr lang="en-US" sz="1200" i="1" dirty="0" err="1">
                <a:solidFill>
                  <a:srgbClr val="0000FF"/>
                </a:solidFill>
              </a:rPr>
              <a:t>Sehens</a:t>
            </a:r>
            <a:r>
              <a:rPr lang="en-US" sz="1200" i="1" dirty="0">
                <a:solidFill>
                  <a:srgbClr val="0000FF"/>
                </a:solidFill>
              </a:rPr>
              <a:t>‘ </a:t>
            </a:r>
            <a:r>
              <a:rPr lang="en-US" sz="1200" i="1" dirty="0" err="1">
                <a:solidFill>
                  <a:srgbClr val="0000FF"/>
                </a:solidFill>
              </a:rPr>
              <a:t>bezeichnet</a:t>
            </a:r>
            <a:r>
              <a:rPr lang="en-US" sz="1200" i="1" dirty="0">
                <a:solidFill>
                  <a:srgbClr val="0000FF"/>
                </a:solidFill>
              </a:rPr>
              <a:t>. </a:t>
            </a:r>
            <a:r>
              <a:rPr lang="en-US" sz="1200" i="1" dirty="0" err="1">
                <a:solidFill>
                  <a:srgbClr val="0000FF"/>
                </a:solidFill>
              </a:rPr>
              <a:t>Warum</a:t>
            </a:r>
            <a:r>
              <a:rPr lang="en-US" sz="1200" i="1" dirty="0">
                <a:solidFill>
                  <a:srgbClr val="0000FF"/>
                </a:solidFill>
              </a:rPr>
              <a:t>?</a:t>
            </a: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err="1">
                <a:solidFill>
                  <a:srgbClr val="0000FF"/>
                </a:solidFill>
              </a:rPr>
              <a:t>Aufgrund</a:t>
            </a:r>
            <a:r>
              <a:rPr lang="en-US" sz="1200" dirty="0">
                <a:solidFill>
                  <a:srgbClr val="0000FF"/>
                </a:solidFill>
              </a:rPr>
              <a:t> seines </a:t>
            </a:r>
            <a:r>
              <a:rPr lang="en-US" sz="1200" dirty="0" err="1">
                <a:solidFill>
                  <a:srgbClr val="0000FF"/>
                </a:solidFill>
              </a:rPr>
              <a:t>heimtückischen</a:t>
            </a:r>
            <a:r>
              <a:rPr lang="en-US" sz="1200" dirty="0">
                <a:solidFill>
                  <a:srgbClr val="0000FF"/>
                </a:solidFill>
              </a:rPr>
              <a:t> </a:t>
            </a:r>
            <a:r>
              <a:rPr lang="en-US" sz="1200" dirty="0" err="1">
                <a:solidFill>
                  <a:srgbClr val="0000FF"/>
                </a:solidFill>
              </a:rPr>
              <a:t>Verlaufs</a:t>
            </a:r>
            <a:r>
              <a:rPr lang="en-US" sz="1200" dirty="0">
                <a:solidFill>
                  <a:srgbClr val="0000FF"/>
                </a:solidFill>
              </a:rPr>
              <a:t>. Es </a:t>
            </a:r>
            <a:r>
              <a:rPr lang="en-US" sz="1200" dirty="0" err="1">
                <a:solidFill>
                  <a:srgbClr val="0000FF"/>
                </a:solidFill>
              </a:rPr>
              <a:t>beginnt</a:t>
            </a:r>
            <a:r>
              <a:rPr lang="en-US" sz="1200" dirty="0">
                <a:solidFill>
                  <a:srgbClr val="0000FF"/>
                </a:solidFill>
              </a:rPr>
              <a:t> </a:t>
            </a:r>
            <a:r>
              <a:rPr lang="en-US" sz="1200" dirty="0" err="1">
                <a:solidFill>
                  <a:srgbClr val="0000FF"/>
                </a:solidFill>
              </a:rPr>
              <a:t>schleichend</a:t>
            </a:r>
            <a:r>
              <a:rPr lang="en-US" sz="1200" dirty="0">
                <a:solidFill>
                  <a:srgbClr val="0000FF"/>
                </a:solidFill>
              </a:rPr>
              <a:t> und </a:t>
            </a:r>
            <a:r>
              <a:rPr lang="en-US" sz="1200" dirty="0" err="1">
                <a:solidFill>
                  <a:srgbClr val="0000FF"/>
                </a:solidFill>
              </a:rPr>
              <a:t>schreitet</a:t>
            </a:r>
            <a:r>
              <a:rPr lang="en-US" sz="1200" dirty="0">
                <a:solidFill>
                  <a:srgbClr val="0000FF"/>
                </a:solidFill>
              </a:rPr>
              <a:t> </a:t>
            </a:r>
            <a:r>
              <a:rPr lang="en-US" sz="1200" dirty="0" err="1">
                <a:solidFill>
                  <a:srgbClr val="0000FF"/>
                </a:solidFill>
              </a:rPr>
              <a:t>sehr</a:t>
            </a:r>
            <a:r>
              <a:rPr lang="en-US" sz="1200" dirty="0">
                <a:solidFill>
                  <a:srgbClr val="0000FF"/>
                </a:solidFill>
              </a:rPr>
              <a:t> </a:t>
            </a:r>
            <a:r>
              <a:rPr lang="en-US" sz="1200" dirty="0" err="1">
                <a:solidFill>
                  <a:srgbClr val="0000FF"/>
                </a:solidFill>
              </a:rPr>
              <a:t>langsam</a:t>
            </a:r>
            <a:r>
              <a:rPr lang="en-US" sz="1200" dirty="0">
                <a:solidFill>
                  <a:srgbClr val="0000FF"/>
                </a:solidFill>
              </a:rPr>
              <a:t> fort. </a:t>
            </a:r>
            <a:r>
              <a:rPr lang="en-US" sz="1200" dirty="0" err="1">
                <a:solidFill>
                  <a:srgbClr val="0000FF"/>
                </a:solidFill>
              </a:rPr>
              <a:t>Zudem</a:t>
            </a:r>
            <a:r>
              <a:rPr lang="en-US" sz="1200" dirty="0">
                <a:solidFill>
                  <a:srgbClr val="0000FF"/>
                </a:solidFill>
              </a:rPr>
              <a:t> </a:t>
            </a:r>
            <a:r>
              <a:rPr lang="en-US" sz="1200" dirty="0" err="1">
                <a:solidFill>
                  <a:srgbClr val="0000FF"/>
                </a:solidFill>
              </a:rPr>
              <a:t>verursacht</a:t>
            </a:r>
            <a:r>
              <a:rPr lang="en-US" sz="1200" dirty="0">
                <a:solidFill>
                  <a:srgbClr val="0000FF"/>
                </a:solidFill>
              </a:rPr>
              <a:t> es </a:t>
            </a:r>
            <a:r>
              <a:rPr lang="en-US" sz="1200" dirty="0" err="1">
                <a:solidFill>
                  <a:srgbClr val="0000FF"/>
                </a:solidFill>
              </a:rPr>
              <a:t>keine</a:t>
            </a:r>
            <a:r>
              <a:rPr lang="en-US" sz="1200" dirty="0">
                <a:solidFill>
                  <a:srgbClr val="0000FF"/>
                </a:solidFill>
              </a:rPr>
              <a:t> </a:t>
            </a:r>
            <a:r>
              <a:rPr lang="en-US" sz="1200" dirty="0" err="1">
                <a:solidFill>
                  <a:srgbClr val="0000FF"/>
                </a:solidFill>
              </a:rPr>
              <a:t>Beschwerden</a:t>
            </a:r>
            <a:r>
              <a:rPr lang="en-US" sz="1200" dirty="0">
                <a:solidFill>
                  <a:srgbClr val="0000FF"/>
                </a:solidFill>
              </a:rPr>
              <a:t>. </a:t>
            </a:r>
            <a:r>
              <a:rPr lang="en-US" sz="1200" dirty="0" err="1">
                <a:solidFill>
                  <a:srgbClr val="0000FF"/>
                </a:solidFill>
              </a:rPr>
              <a:t>Darüber</a:t>
            </a:r>
            <a:r>
              <a:rPr lang="en-US" sz="1200" dirty="0">
                <a:solidFill>
                  <a:srgbClr val="0000FF"/>
                </a:solidFill>
              </a:rPr>
              <a:t> </a:t>
            </a:r>
            <a:r>
              <a:rPr lang="en-US" sz="1200" dirty="0" err="1">
                <a:solidFill>
                  <a:srgbClr val="0000FF"/>
                </a:solidFill>
              </a:rPr>
              <a:t>hinaus</a:t>
            </a:r>
            <a:r>
              <a:rPr lang="en-US" sz="1200" dirty="0">
                <a:solidFill>
                  <a:srgbClr val="0000FF"/>
                </a:solidFill>
              </a:rPr>
              <a:t> </a:t>
            </a:r>
            <a:r>
              <a:rPr lang="en-US" sz="1200" dirty="0" err="1">
                <a:solidFill>
                  <a:srgbClr val="0000FF"/>
                </a:solidFill>
              </a:rPr>
              <a:t>bleibt</a:t>
            </a:r>
            <a:r>
              <a:rPr lang="en-US" sz="1200" dirty="0">
                <a:solidFill>
                  <a:srgbClr val="0000FF"/>
                </a:solidFill>
              </a:rPr>
              <a:t> die </a:t>
            </a:r>
            <a:r>
              <a:rPr lang="en-US" sz="1200" dirty="0" err="1">
                <a:solidFill>
                  <a:srgbClr val="0000FF"/>
                </a:solidFill>
              </a:rPr>
              <a:t>Sehschärfe</a:t>
            </a:r>
            <a:r>
              <a:rPr lang="en-US" sz="1200" dirty="0">
                <a:solidFill>
                  <a:srgbClr val="0000FF"/>
                </a:solidFill>
              </a:rPr>
              <a:t> bis </a:t>
            </a:r>
            <a:r>
              <a:rPr lang="en-US" sz="1200" dirty="0" err="1">
                <a:solidFill>
                  <a:srgbClr val="0000FF"/>
                </a:solidFill>
              </a:rPr>
              <a:t>zu</a:t>
            </a:r>
            <a:r>
              <a:rPr lang="en-US" sz="1200" dirty="0">
                <a:solidFill>
                  <a:srgbClr val="0000FF"/>
                </a:solidFill>
              </a:rPr>
              <a:t> </a:t>
            </a:r>
            <a:r>
              <a:rPr lang="en-US" sz="1200" dirty="0" err="1">
                <a:solidFill>
                  <a:srgbClr val="0000FF"/>
                </a:solidFill>
              </a:rPr>
              <a:t>einem</a:t>
            </a:r>
            <a:r>
              <a:rPr lang="en-US" sz="1200" dirty="0">
                <a:solidFill>
                  <a:srgbClr val="0000FF"/>
                </a:solidFill>
              </a:rPr>
              <a:t> </a:t>
            </a:r>
            <a:r>
              <a:rPr lang="en-US" sz="1200" dirty="0" err="1">
                <a:solidFill>
                  <a:srgbClr val="0000FF"/>
                </a:solidFill>
              </a:rPr>
              <a:t>späten</a:t>
            </a:r>
            <a:r>
              <a:rPr lang="en-US" sz="1200" dirty="0">
                <a:solidFill>
                  <a:srgbClr val="0000FF"/>
                </a:solidFill>
              </a:rPr>
              <a:t> Stadium des </a:t>
            </a:r>
            <a:r>
              <a:rPr lang="en-US" sz="1200" dirty="0" err="1">
                <a:solidFill>
                  <a:srgbClr val="0000FF"/>
                </a:solidFill>
              </a:rPr>
              <a:t>Krankheitsverlaufs</a:t>
            </a:r>
            <a:r>
              <a:rPr lang="en-US" sz="1200" dirty="0">
                <a:solidFill>
                  <a:srgbClr val="0000FF"/>
                </a:solidFill>
              </a:rPr>
              <a:t> </a:t>
            </a:r>
            <a:r>
              <a:rPr lang="en-US" sz="1200" dirty="0" err="1">
                <a:solidFill>
                  <a:srgbClr val="0000FF"/>
                </a:solidFill>
              </a:rPr>
              <a:t>erhalten</a:t>
            </a:r>
            <a:r>
              <a:rPr lang="en-US" sz="1200" dirty="0">
                <a:solidFill>
                  <a:srgbClr val="0000FF"/>
                </a:solidFill>
              </a:rPr>
              <a:t> – oft bis </a:t>
            </a:r>
            <a:r>
              <a:rPr lang="en-US" sz="1200" dirty="0" err="1">
                <a:solidFill>
                  <a:srgbClr val="0000FF"/>
                </a:solidFill>
              </a:rPr>
              <a:t>zu</a:t>
            </a:r>
            <a:r>
              <a:rPr lang="en-US" sz="1200" dirty="0">
                <a:solidFill>
                  <a:srgbClr val="0000FF"/>
                </a:solidFill>
              </a:rPr>
              <a:t> </a:t>
            </a:r>
            <a:r>
              <a:rPr lang="en-US" sz="1200" dirty="0" err="1">
                <a:solidFill>
                  <a:srgbClr val="0000FF"/>
                </a:solidFill>
              </a:rPr>
              <a:t>einem</a:t>
            </a:r>
            <a:r>
              <a:rPr lang="en-US" sz="1200" dirty="0">
                <a:solidFill>
                  <a:srgbClr val="0000FF"/>
                </a:solidFill>
              </a:rPr>
              <a:t> </a:t>
            </a:r>
            <a:r>
              <a:rPr lang="en-US" sz="1200" dirty="0" err="1">
                <a:solidFill>
                  <a:srgbClr val="0000FF"/>
                </a:solidFill>
              </a:rPr>
              <a:t>Zeitpunkt</a:t>
            </a:r>
            <a:r>
              <a:rPr lang="en-US" sz="1200" dirty="0">
                <a:solidFill>
                  <a:srgbClr val="0000FF"/>
                </a:solidFill>
              </a:rPr>
              <a:t>, an dem der Patient </a:t>
            </a:r>
            <a:r>
              <a:rPr lang="en-US" sz="1200" dirty="0" err="1">
                <a:solidFill>
                  <a:srgbClr val="0000FF"/>
                </a:solidFill>
              </a:rPr>
              <a:t>aufgrund</a:t>
            </a:r>
            <a:r>
              <a:rPr lang="en-US" sz="1200" dirty="0">
                <a:solidFill>
                  <a:srgbClr val="0000FF"/>
                </a:solidFill>
              </a:rPr>
              <a:t> des </a:t>
            </a:r>
            <a:r>
              <a:rPr lang="en-US" sz="1200" dirty="0" err="1">
                <a:solidFill>
                  <a:srgbClr val="0000FF"/>
                </a:solidFill>
              </a:rPr>
              <a:t>Gesichtsfeldverlusts</a:t>
            </a:r>
            <a:r>
              <a:rPr lang="en-US" sz="1200" dirty="0">
                <a:solidFill>
                  <a:srgbClr val="0000FF"/>
                </a:solidFill>
              </a:rPr>
              <a:t> </a:t>
            </a:r>
            <a:r>
              <a:rPr lang="en-US" sz="1200" dirty="0" err="1">
                <a:solidFill>
                  <a:srgbClr val="0000FF"/>
                </a:solidFill>
              </a:rPr>
              <a:t>bereits</a:t>
            </a:r>
            <a:r>
              <a:rPr lang="en-US" sz="1200" dirty="0">
                <a:solidFill>
                  <a:srgbClr val="0000FF"/>
                </a:solidFill>
              </a:rPr>
              <a:t> </a:t>
            </a:r>
            <a:r>
              <a:rPr lang="en-US" sz="1200" dirty="0" err="1">
                <a:solidFill>
                  <a:srgbClr val="0000FF"/>
                </a:solidFill>
              </a:rPr>
              <a:t>funktionell</a:t>
            </a:r>
            <a:r>
              <a:rPr lang="en-US" sz="1200" dirty="0">
                <a:solidFill>
                  <a:srgbClr val="0000FF"/>
                </a:solidFill>
              </a:rPr>
              <a:t> blind </a:t>
            </a:r>
            <a:r>
              <a:rPr lang="en-US" sz="1200" dirty="0" err="1">
                <a:solidFill>
                  <a:srgbClr val="0000FF"/>
                </a:solidFill>
              </a:rPr>
              <a:t>ist</a:t>
            </a:r>
            <a:r>
              <a:rPr lang="en-US" sz="1200" dirty="0">
                <a:solidFill>
                  <a:srgbClr val="0000FF"/>
                </a:solidFill>
              </a:rPr>
              <a:t>. </a:t>
            </a:r>
            <a:r>
              <a:rPr lang="en-US" sz="1200" dirty="0">
                <a:solidFill>
                  <a:schemeClr val="dk1"/>
                </a:solidFill>
              </a:rPr>
              <a:t>In </a:t>
            </a:r>
            <a:r>
              <a:rPr lang="en-US" sz="1200" dirty="0" err="1">
                <a:solidFill>
                  <a:schemeClr val="dk1"/>
                </a:solidFill>
              </a:rPr>
              <a:t>diesem</a:t>
            </a:r>
            <a:r>
              <a:rPr lang="en-US" sz="1200" dirty="0">
                <a:solidFill>
                  <a:schemeClr val="dk1"/>
                </a:solidFill>
              </a:rPr>
              <a:t> Moment (</a:t>
            </a:r>
            <a:r>
              <a:rPr lang="en-US" sz="1200" dirty="0" err="1">
                <a:solidFill>
                  <a:schemeClr val="dk1"/>
                </a:solidFill>
              </a:rPr>
              <a:t>jetzt</a:t>
            </a:r>
            <a:r>
              <a:rPr lang="en-US" sz="1200" dirty="0">
                <a:solidFill>
                  <a:schemeClr val="dk1"/>
                </a:solidFill>
              </a:rPr>
              <a:t> </a:t>
            </a:r>
            <a:r>
              <a:rPr lang="en-US" sz="1200" dirty="0" err="1">
                <a:solidFill>
                  <a:schemeClr val="dk1"/>
                </a:solidFill>
              </a:rPr>
              <a:t>gerade</a:t>
            </a:r>
            <a:r>
              <a:rPr lang="en-US" sz="1200" dirty="0">
                <a:solidFill>
                  <a:schemeClr val="dk1"/>
                </a:solidFill>
              </a:rPr>
              <a:t>) </a:t>
            </a:r>
            <a:r>
              <a:rPr lang="en-US" sz="1200" dirty="0" err="1">
                <a:solidFill>
                  <a:schemeClr val="dk1"/>
                </a:solidFill>
              </a:rPr>
              <a:t>verlieren</a:t>
            </a:r>
            <a:r>
              <a:rPr lang="en-US" sz="1200" dirty="0">
                <a:solidFill>
                  <a:schemeClr val="dk1"/>
                </a:solidFill>
              </a:rPr>
              <a:t> </a:t>
            </a:r>
            <a:r>
              <a:rPr lang="en-US" sz="1200" dirty="0" err="1">
                <a:solidFill>
                  <a:schemeClr val="dk1"/>
                </a:solidFill>
              </a:rPr>
              <a:t>weltweit</a:t>
            </a:r>
            <a:r>
              <a:rPr lang="en-US" sz="1200" dirty="0">
                <a:solidFill>
                  <a:schemeClr val="dk1"/>
                </a:solidFill>
              </a:rPr>
              <a:t> </a:t>
            </a:r>
            <a:r>
              <a:rPr lang="en-US" sz="1200" dirty="0" err="1">
                <a:solidFill>
                  <a:schemeClr val="dk1"/>
                </a:solidFill>
              </a:rPr>
              <a:t>unzählige</a:t>
            </a:r>
            <a:r>
              <a:rPr lang="en-US" sz="1200" dirty="0">
                <a:solidFill>
                  <a:schemeClr val="dk1"/>
                </a:solidFill>
              </a:rPr>
              <a:t> Menschen </a:t>
            </a:r>
            <a:r>
              <a:rPr lang="en-US" sz="1200" dirty="0" err="1">
                <a:solidFill>
                  <a:schemeClr val="dk1"/>
                </a:solidFill>
              </a:rPr>
              <a:t>durch</a:t>
            </a:r>
            <a:r>
              <a:rPr lang="en-US" sz="1200" dirty="0">
                <a:solidFill>
                  <a:schemeClr val="dk1"/>
                </a:solidFill>
              </a:rPr>
              <a:t> </a:t>
            </a:r>
            <a:r>
              <a:rPr lang="en-US" sz="1200" dirty="0" err="1">
                <a:solidFill>
                  <a:schemeClr val="dk1"/>
                </a:solidFill>
              </a:rPr>
              <a:t>ein</a:t>
            </a:r>
            <a:r>
              <a:rPr lang="en-US" sz="1200" dirty="0">
                <a:solidFill>
                  <a:schemeClr val="dk1"/>
                </a:solidFill>
              </a:rPr>
              <a:t> POWG </a:t>
            </a:r>
            <a:r>
              <a:rPr lang="en-US" sz="1200" dirty="0" err="1">
                <a:solidFill>
                  <a:schemeClr val="dk1"/>
                </a:solidFill>
              </a:rPr>
              <a:t>ihr</a:t>
            </a:r>
            <a:r>
              <a:rPr lang="en-US" sz="1200" dirty="0">
                <a:solidFill>
                  <a:schemeClr val="dk1"/>
                </a:solidFill>
              </a:rPr>
              <a:t> </a:t>
            </a:r>
            <a:r>
              <a:rPr lang="en-US" sz="1200" dirty="0" err="1">
                <a:solidFill>
                  <a:schemeClr val="dk1"/>
                </a:solidFill>
              </a:rPr>
              <a:t>Sehvermögen</a:t>
            </a:r>
            <a:r>
              <a:rPr lang="en-US" sz="1200" dirty="0">
                <a:solidFill>
                  <a:schemeClr val="dk1"/>
                </a:solidFill>
              </a:rPr>
              <a:t>, </a:t>
            </a:r>
            <a:r>
              <a:rPr lang="en-US" sz="1200" dirty="0" err="1">
                <a:solidFill>
                  <a:schemeClr val="dk1"/>
                </a:solidFill>
              </a:rPr>
              <a:t>ohne</a:t>
            </a:r>
            <a:r>
              <a:rPr lang="en-US" sz="1200" dirty="0">
                <a:solidFill>
                  <a:schemeClr val="dk1"/>
                </a:solidFill>
              </a:rPr>
              <a:t> </a:t>
            </a:r>
            <a:r>
              <a:rPr lang="en-US" sz="1200" dirty="0" err="1">
                <a:solidFill>
                  <a:schemeClr val="dk1"/>
                </a:solidFill>
              </a:rPr>
              <a:t>sich</a:t>
            </a:r>
            <a:r>
              <a:rPr lang="en-US" sz="1200" dirty="0">
                <a:solidFill>
                  <a:schemeClr val="dk1"/>
                </a:solidFill>
              </a:rPr>
              <a:t> </a:t>
            </a:r>
            <a:r>
              <a:rPr lang="en-US" sz="1200" dirty="0" err="1">
                <a:solidFill>
                  <a:schemeClr val="dk1"/>
                </a:solidFill>
              </a:rPr>
              <a:t>dessen</a:t>
            </a:r>
            <a:r>
              <a:rPr lang="en-US" sz="1200" dirty="0">
                <a:solidFill>
                  <a:schemeClr val="dk1"/>
                </a:solidFill>
              </a:rPr>
              <a:t> </a:t>
            </a:r>
            <a:r>
              <a:rPr lang="en-US" sz="1200" dirty="0" err="1">
                <a:solidFill>
                  <a:schemeClr val="dk1"/>
                </a:solidFill>
              </a:rPr>
              <a:t>bewusst</a:t>
            </a:r>
            <a:r>
              <a:rPr lang="en-US" sz="1200" dirty="0">
                <a:solidFill>
                  <a:schemeClr val="dk1"/>
                </a:solidFill>
              </a:rPr>
              <a:t> </a:t>
            </a:r>
            <a:r>
              <a:rPr lang="en-US" sz="1200" dirty="0" err="1">
                <a:solidFill>
                  <a:schemeClr val="dk1"/>
                </a:solidFill>
              </a:rPr>
              <a:t>zu</a:t>
            </a:r>
            <a:r>
              <a:rPr lang="en-US" sz="1200" dirty="0">
                <a:solidFill>
                  <a:schemeClr val="dk1"/>
                </a:solidFill>
              </a:rPr>
              <a:t> sein.</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200"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Wie </a:t>
            </a:r>
            <a:r>
              <a:rPr lang="en-US" sz="1200" i="1" dirty="0" err="1">
                <a:solidFill>
                  <a:srgbClr val="0000FF"/>
                </a:solidFill>
              </a:rPr>
              <a:t>ist</a:t>
            </a:r>
            <a:r>
              <a:rPr lang="en-US" sz="1200" i="1" dirty="0">
                <a:solidFill>
                  <a:srgbClr val="0000FF"/>
                </a:solidFill>
              </a:rPr>
              <a:t> </a:t>
            </a:r>
            <a:r>
              <a:rPr lang="en-US" sz="1200" i="1" dirty="0" err="1">
                <a:solidFill>
                  <a:srgbClr val="0000FF"/>
                </a:solidFill>
              </a:rPr>
              <a:t>allgemein</a:t>
            </a:r>
            <a:r>
              <a:rPr lang="en-US" sz="1200" i="1" dirty="0">
                <a:solidFill>
                  <a:srgbClr val="0000FF"/>
                </a:solidFill>
              </a:rPr>
              <a:t> die </a:t>
            </a:r>
            <a:r>
              <a:rPr lang="en-US" sz="1200" i="1" dirty="0" err="1">
                <a:solidFill>
                  <a:srgbClr val="0000FF"/>
                </a:solidFill>
              </a:rPr>
              <a:t>visuelle</a:t>
            </a:r>
            <a:r>
              <a:rPr lang="en-US" sz="1200" i="1" dirty="0">
                <a:solidFill>
                  <a:srgbClr val="0000FF"/>
                </a:solidFill>
              </a:rPr>
              <a:t> Prognose </a:t>
            </a:r>
            <a:r>
              <a:rPr lang="en-US" sz="1200" i="1" dirty="0" err="1">
                <a:solidFill>
                  <a:srgbClr val="0000FF"/>
                </a:solidFill>
              </a:rPr>
              <a:t>beim</a:t>
            </a:r>
            <a:r>
              <a:rPr lang="en-US" sz="1200" i="1" dirty="0">
                <a:solidFill>
                  <a:srgbClr val="0000FF"/>
                </a:solidFill>
              </a:rPr>
              <a:t> POWG?</a:t>
            </a: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err="1">
                <a:solidFill>
                  <a:srgbClr val="0000FF"/>
                </a:solidFill>
              </a:rPr>
              <a:t>Insgesamt</a:t>
            </a:r>
            <a:r>
              <a:rPr lang="en-US" sz="1200" dirty="0">
                <a:solidFill>
                  <a:srgbClr val="0000FF"/>
                </a:solidFill>
              </a:rPr>
              <a:t> </a:t>
            </a:r>
            <a:r>
              <a:rPr lang="en-US" sz="1200" dirty="0" err="1">
                <a:solidFill>
                  <a:srgbClr val="0000FF"/>
                </a:solidFill>
              </a:rPr>
              <a:t>relativ</a:t>
            </a:r>
            <a:r>
              <a:rPr lang="en-US" sz="1200" dirty="0">
                <a:solidFill>
                  <a:srgbClr val="0000FF"/>
                </a:solidFill>
              </a:rPr>
              <a:t> </a:t>
            </a:r>
            <a:r>
              <a:rPr lang="en-US" sz="1200" dirty="0" err="1">
                <a:solidFill>
                  <a:srgbClr val="0000FF"/>
                </a:solidFill>
              </a:rPr>
              <a:t>günstig</a:t>
            </a:r>
            <a:r>
              <a:rPr lang="en-US" sz="1200" dirty="0">
                <a:solidFill>
                  <a:srgbClr val="0000FF"/>
                </a:solidFill>
              </a:rPr>
              <a:t>: Die </a:t>
            </a:r>
            <a:r>
              <a:rPr lang="en-US" sz="1200" dirty="0" err="1">
                <a:solidFill>
                  <a:srgbClr val="0000FF"/>
                </a:solidFill>
              </a:rPr>
              <a:t>meisten</a:t>
            </a:r>
            <a:r>
              <a:rPr lang="en-US" sz="1200" dirty="0">
                <a:solidFill>
                  <a:srgbClr val="0000FF"/>
                </a:solidFill>
              </a:rPr>
              <a:t> </a:t>
            </a:r>
            <a:r>
              <a:rPr lang="en-US" sz="1200" dirty="0" err="1">
                <a:solidFill>
                  <a:srgbClr val="0000FF"/>
                </a:solidFill>
              </a:rPr>
              <a:t>Patienten</a:t>
            </a:r>
            <a:r>
              <a:rPr lang="en-US" sz="1200" dirty="0">
                <a:solidFill>
                  <a:srgbClr val="0000FF"/>
                </a:solidFill>
              </a:rPr>
              <a:t> </a:t>
            </a:r>
            <a:r>
              <a:rPr lang="en-US" sz="1200" dirty="0" err="1">
                <a:solidFill>
                  <a:srgbClr val="0000FF"/>
                </a:solidFill>
              </a:rPr>
              <a:t>behalten</a:t>
            </a:r>
            <a:r>
              <a:rPr lang="en-US" sz="1200" dirty="0">
                <a:solidFill>
                  <a:srgbClr val="0000FF"/>
                </a:solidFill>
              </a:rPr>
              <a:t> </a:t>
            </a:r>
            <a:r>
              <a:rPr lang="en-US" sz="1200" dirty="0" err="1">
                <a:solidFill>
                  <a:srgbClr val="0000FF"/>
                </a:solidFill>
              </a:rPr>
              <a:t>über</a:t>
            </a:r>
            <a:r>
              <a:rPr lang="en-US" sz="1200" dirty="0">
                <a:solidFill>
                  <a:srgbClr val="0000FF"/>
                </a:solidFill>
              </a:rPr>
              <a:t> </a:t>
            </a:r>
            <a:r>
              <a:rPr lang="en-US" sz="1200" dirty="0" err="1">
                <a:solidFill>
                  <a:srgbClr val="0000FF"/>
                </a:solidFill>
              </a:rPr>
              <a:t>ihr</a:t>
            </a:r>
            <a:r>
              <a:rPr lang="en-US" sz="1200" dirty="0">
                <a:solidFill>
                  <a:srgbClr val="0000FF"/>
                </a:solidFill>
              </a:rPr>
              <a:t> </a:t>
            </a:r>
            <a:r>
              <a:rPr lang="en-US" sz="1200" dirty="0" err="1">
                <a:solidFill>
                  <a:srgbClr val="0000FF"/>
                </a:solidFill>
              </a:rPr>
              <a:t>gesamtes</a:t>
            </a:r>
            <a:r>
              <a:rPr lang="en-US" sz="1200" dirty="0">
                <a:solidFill>
                  <a:srgbClr val="0000FF"/>
                </a:solidFill>
              </a:rPr>
              <a:t> Leben </a:t>
            </a:r>
            <a:r>
              <a:rPr lang="en-US" sz="1200" dirty="0" err="1">
                <a:solidFill>
                  <a:srgbClr val="0000FF"/>
                </a:solidFill>
              </a:rPr>
              <a:t>hinweg</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funktionell</a:t>
            </a:r>
            <a:r>
              <a:rPr lang="en-US" sz="1200" dirty="0">
                <a:solidFill>
                  <a:srgbClr val="0000FF"/>
                </a:solidFill>
              </a:rPr>
              <a:t> </a:t>
            </a:r>
            <a:r>
              <a:rPr lang="en-US" sz="1200" dirty="0" err="1">
                <a:solidFill>
                  <a:srgbClr val="0000FF"/>
                </a:solidFill>
              </a:rPr>
              <a:t>ausreichende</a:t>
            </a:r>
            <a:r>
              <a:rPr lang="en-US" sz="1200" dirty="0">
                <a:solidFill>
                  <a:srgbClr val="0000FF"/>
                </a:solidFill>
              </a:rPr>
              <a:t> </a:t>
            </a:r>
            <a:r>
              <a:rPr lang="en-US" sz="1200" dirty="0" err="1">
                <a:solidFill>
                  <a:srgbClr val="0000FF"/>
                </a:solidFill>
              </a:rPr>
              <a:t>Sehfähigkeit</a:t>
            </a:r>
            <a:r>
              <a:rPr lang="en-US" sz="1200" dirty="0">
                <a:solidFill>
                  <a:srgbClr val="0000FF"/>
                </a:solidFill>
              </a:rPr>
              <a:t>.</a:t>
            </a:r>
            <a:endParaRPr sz="1200" i="1" dirty="0">
              <a:solidFill>
                <a:srgbClr val="0000FF"/>
              </a:solidFill>
            </a:endParaRPr>
          </a:p>
          <a:p>
            <a:pPr marL="0" marR="0" lvl="0" indent="0" algn="l" rtl="0">
              <a:spcBef>
                <a:spcPts val="0"/>
              </a:spcBef>
              <a:spcAft>
                <a:spcPts val="0"/>
              </a:spcAft>
              <a:buClr>
                <a:schemeClr val="dk1"/>
              </a:buClr>
              <a:buSzPts val="1600"/>
              <a:buFont typeface="Noto Sans Symbols"/>
              <a:buNone/>
            </a:pPr>
            <a:endParaRPr sz="12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i="1" dirty="0">
                <a:solidFill>
                  <a:srgbClr val="0000FF"/>
                </a:solidFill>
              </a:rPr>
              <a:t>Wie </a:t>
            </a:r>
            <a:r>
              <a:rPr lang="en-US" sz="1200" i="1" dirty="0" err="1">
                <a:solidFill>
                  <a:srgbClr val="0000FF"/>
                </a:solidFill>
              </a:rPr>
              <a:t>viele</a:t>
            </a:r>
            <a:r>
              <a:rPr lang="en-US" sz="1200" i="1" dirty="0">
                <a:solidFill>
                  <a:srgbClr val="0000FF"/>
                </a:solidFill>
              </a:rPr>
              <a:t> </a:t>
            </a:r>
            <a:r>
              <a:rPr lang="en-US" sz="1200" i="1" dirty="0" err="1">
                <a:solidFill>
                  <a:srgbClr val="0000FF"/>
                </a:solidFill>
              </a:rPr>
              <a:t>Patienten</a:t>
            </a:r>
            <a:r>
              <a:rPr lang="en-US" sz="1200" i="1" dirty="0">
                <a:solidFill>
                  <a:srgbClr val="0000FF"/>
                </a:solidFill>
              </a:rPr>
              <a:t> nicht? Das </a:t>
            </a:r>
            <a:r>
              <a:rPr lang="en-US" sz="1200" i="1" dirty="0" err="1">
                <a:solidFill>
                  <a:srgbClr val="0000FF"/>
                </a:solidFill>
              </a:rPr>
              <a:t>heißt</a:t>
            </a:r>
            <a:r>
              <a:rPr lang="en-US" sz="1200" i="1" dirty="0">
                <a:solidFill>
                  <a:srgbClr val="0000FF"/>
                </a:solidFill>
              </a:rPr>
              <a:t>: Welcher </a:t>
            </a:r>
            <a:r>
              <a:rPr lang="en-US" sz="1200" i="1" dirty="0" err="1">
                <a:solidFill>
                  <a:srgbClr val="0000FF"/>
                </a:solidFill>
              </a:rPr>
              <a:t>Anteil</a:t>
            </a:r>
            <a:r>
              <a:rPr lang="en-US" sz="1200" i="1" dirty="0">
                <a:solidFill>
                  <a:srgbClr val="0000FF"/>
                </a:solidFill>
              </a:rPr>
              <a:t> </a:t>
            </a:r>
            <a:r>
              <a:rPr lang="en-US" sz="1200" i="1" dirty="0" err="1">
                <a:solidFill>
                  <a:srgbClr val="0000FF"/>
                </a:solidFill>
              </a:rPr>
              <a:t>endet</a:t>
            </a:r>
            <a:r>
              <a:rPr lang="en-US" sz="1200" i="1" dirty="0">
                <a:solidFill>
                  <a:srgbClr val="0000FF"/>
                </a:solidFill>
              </a:rPr>
              <a:t> </a:t>
            </a:r>
            <a:r>
              <a:rPr lang="en-US" sz="1200" i="1" dirty="0" err="1">
                <a:solidFill>
                  <a:srgbClr val="0000FF"/>
                </a:solidFill>
              </a:rPr>
              <a:t>mit</a:t>
            </a:r>
            <a:r>
              <a:rPr lang="en-US" sz="1200" i="1" dirty="0">
                <a:solidFill>
                  <a:srgbClr val="0000FF"/>
                </a:solidFill>
              </a:rPr>
              <a:t> </a:t>
            </a:r>
            <a:r>
              <a:rPr lang="en-US" sz="1200" i="1" dirty="0" err="1">
                <a:solidFill>
                  <a:srgbClr val="0000FF"/>
                </a:solidFill>
              </a:rPr>
              <a:t>beidseitiger</a:t>
            </a:r>
            <a:r>
              <a:rPr lang="en-US" sz="1200" i="1" dirty="0">
                <a:solidFill>
                  <a:srgbClr val="0000FF"/>
                </a:solidFill>
              </a:rPr>
              <a:t> </a:t>
            </a:r>
            <a:r>
              <a:rPr lang="en-US" sz="1200" i="1" dirty="0" err="1">
                <a:solidFill>
                  <a:srgbClr val="0000FF"/>
                </a:solidFill>
              </a:rPr>
              <a:t>Erblindung</a:t>
            </a:r>
            <a:r>
              <a:rPr lang="en-US" sz="1200" i="1" dirty="0">
                <a:solidFill>
                  <a:srgbClr val="0000FF"/>
                </a:solidFill>
              </a:rPr>
              <a:t>?</a:t>
            </a:r>
            <a:endParaRPr sz="1200" dirty="0">
              <a:solidFill>
                <a:srgbClr val="0000FF"/>
              </a:solidFill>
              <a:latin typeface="Arial"/>
              <a:ea typeface="Arial"/>
              <a:cs typeface="Arial"/>
              <a:sym typeface="Arial"/>
            </a:endParaRPr>
          </a:p>
        </p:txBody>
      </p:sp>
      <p:sp>
        <p:nvSpPr>
          <p:cNvPr id="1534" name="Google Shape;1534;p107"/>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535" name="Google Shape;1535;p107"/>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1539"/>
        <p:cNvGrpSpPr/>
        <p:nvPr/>
      </p:nvGrpSpPr>
      <p:grpSpPr>
        <a:xfrm>
          <a:off x="0" y="0"/>
          <a:ext cx="0" cy="0"/>
          <a:chOff x="0" y="0"/>
          <a:chExt cx="0" cy="0"/>
        </a:xfrm>
      </p:grpSpPr>
      <p:sp>
        <p:nvSpPr>
          <p:cNvPr id="1543" name="Google Shape;1543;p108"/>
          <p:cNvSpPr txBox="1"/>
          <p:nvPr/>
        </p:nvSpPr>
        <p:spPr>
          <a:xfrm>
            <a:off x="457200" y="1143000"/>
            <a:ext cx="8001000" cy="37197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dirty="0" err="1">
                <a:solidFill>
                  <a:srgbClr val="0000FF"/>
                </a:solidFill>
              </a:rPr>
              <a:t>Welchen</a:t>
            </a:r>
            <a:r>
              <a:rPr lang="en-US" sz="1200" i="1" dirty="0">
                <a:solidFill>
                  <a:srgbClr val="0000FF"/>
                </a:solidFill>
              </a:rPr>
              <a:t> Rang </a:t>
            </a:r>
            <a:r>
              <a:rPr lang="en-US" sz="1200" i="1" dirty="0" err="1">
                <a:solidFill>
                  <a:srgbClr val="0000FF"/>
                </a:solidFill>
              </a:rPr>
              <a:t>nimmt</a:t>
            </a:r>
            <a:r>
              <a:rPr lang="en-US" sz="1200" i="1" dirty="0">
                <a:solidFill>
                  <a:srgbClr val="0000FF"/>
                </a:solidFill>
              </a:rPr>
              <a:t> das POWG </a:t>
            </a:r>
            <a:r>
              <a:rPr lang="en-US" sz="1200" i="1" dirty="0" err="1">
                <a:solidFill>
                  <a:srgbClr val="0000FF"/>
                </a:solidFill>
              </a:rPr>
              <a:t>weltweit</a:t>
            </a:r>
            <a:r>
              <a:rPr lang="en-US" sz="1200" i="1" dirty="0">
                <a:solidFill>
                  <a:srgbClr val="0000FF"/>
                </a:solidFill>
              </a:rPr>
              <a:t> </a:t>
            </a:r>
            <a:r>
              <a:rPr lang="en-US" sz="1200" i="1" dirty="0" err="1">
                <a:solidFill>
                  <a:srgbClr val="0000FF"/>
                </a:solidFill>
              </a:rPr>
              <a:t>als</a:t>
            </a:r>
            <a:r>
              <a:rPr lang="en-US" sz="1200" i="1" dirty="0">
                <a:solidFill>
                  <a:srgbClr val="0000FF"/>
                </a:solidFill>
              </a:rPr>
              <a:t> Ursache für </a:t>
            </a:r>
            <a:r>
              <a:rPr lang="en-US" sz="1200" i="1" dirty="0" err="1">
                <a:solidFill>
                  <a:srgbClr val="0000FF"/>
                </a:solidFill>
              </a:rPr>
              <a:t>Blindheit</a:t>
            </a:r>
            <a:r>
              <a:rPr lang="en-US" sz="1200" i="1" dirty="0">
                <a:solidFill>
                  <a:srgbClr val="0000FF"/>
                </a:solidFill>
              </a:rPr>
              <a:t> </a:t>
            </a:r>
            <a:r>
              <a:rPr lang="en-US" sz="1200" i="1" dirty="0" err="1">
                <a:solidFill>
                  <a:srgbClr val="0000FF"/>
                </a:solidFill>
              </a:rPr>
              <a:t>ein</a:t>
            </a:r>
            <a:r>
              <a:rPr lang="en-US" sz="1200" i="1" dirty="0">
                <a:solidFill>
                  <a:srgbClr val="0000FF"/>
                </a:solidFill>
              </a:rPr>
              <a:t>?</a:t>
            </a:r>
            <a:endParaRPr sz="1200"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nach</a:t>
            </a:r>
            <a:r>
              <a:rPr lang="en-US" sz="1200" dirty="0">
                <a:solidFill>
                  <a:srgbClr val="0000FF"/>
                </a:solidFill>
              </a:rPr>
              <a:t> der </a:t>
            </a:r>
            <a:r>
              <a:rPr lang="en-US" sz="1200" dirty="0" err="1">
                <a:solidFill>
                  <a:srgbClr val="0000FF"/>
                </a:solidFill>
              </a:rPr>
              <a:t>Katarakt</a:t>
            </a:r>
            <a:r>
              <a:rPr lang="en-US" sz="1200" dirty="0">
                <a:solidFill>
                  <a:srgbClr val="0000FF"/>
                </a:solidFill>
              </a:rPr>
              <a:t> die </a:t>
            </a:r>
            <a:r>
              <a:rPr lang="en-US" sz="1200" dirty="0" err="1">
                <a:solidFill>
                  <a:srgbClr val="0000FF"/>
                </a:solidFill>
              </a:rPr>
              <a:t>zweithäufigste</a:t>
            </a:r>
            <a:r>
              <a:rPr lang="en-US" sz="1200" dirty="0">
                <a:solidFill>
                  <a:srgbClr val="0000FF"/>
                </a:solidFill>
              </a:rPr>
              <a:t> Ursache.</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Wie </a:t>
            </a:r>
            <a:r>
              <a:rPr lang="en-US" sz="1200" i="1" dirty="0" err="1">
                <a:solidFill>
                  <a:srgbClr val="0000FF"/>
                </a:solidFill>
              </a:rPr>
              <a:t>verbreitet</a:t>
            </a:r>
            <a:r>
              <a:rPr lang="en-US" sz="1200" i="1" dirty="0">
                <a:solidFill>
                  <a:srgbClr val="0000FF"/>
                </a:solidFill>
              </a:rPr>
              <a:t> </a:t>
            </a:r>
            <a:r>
              <a:rPr lang="en-US" sz="1200" i="1" dirty="0" err="1">
                <a:solidFill>
                  <a:srgbClr val="0000FF"/>
                </a:solidFill>
              </a:rPr>
              <a:t>ist</a:t>
            </a:r>
            <a:r>
              <a:rPr lang="en-US" sz="1200" i="1" dirty="0">
                <a:solidFill>
                  <a:srgbClr val="0000FF"/>
                </a:solidFill>
              </a:rPr>
              <a:t> das POWG in den USA?</a:t>
            </a: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sehr</a:t>
            </a:r>
            <a:r>
              <a:rPr lang="en-US" sz="1200" dirty="0">
                <a:solidFill>
                  <a:srgbClr val="0000FF"/>
                </a:solidFill>
              </a:rPr>
              <a:t> </a:t>
            </a:r>
            <a:r>
              <a:rPr lang="en-US" sz="1200" dirty="0" err="1">
                <a:solidFill>
                  <a:srgbClr val="0000FF"/>
                </a:solidFill>
              </a:rPr>
              <a:t>häufig</a:t>
            </a:r>
            <a:r>
              <a:rPr lang="en-US" sz="1200" dirty="0">
                <a:solidFill>
                  <a:srgbClr val="0000FF"/>
                </a:solidFill>
              </a:rPr>
              <a:t>. </a:t>
            </a:r>
            <a:r>
              <a:rPr lang="en-US" sz="1200" dirty="0" err="1">
                <a:solidFill>
                  <a:srgbClr val="0000FF"/>
                </a:solidFill>
              </a:rPr>
              <a:t>Nahezu</a:t>
            </a:r>
            <a:r>
              <a:rPr lang="en-US" sz="1200" dirty="0">
                <a:solidFill>
                  <a:srgbClr val="0000FF"/>
                </a:solidFill>
              </a:rPr>
              <a:t> 2 % der US-</a:t>
            </a:r>
            <a:r>
              <a:rPr lang="en-US" sz="1200" dirty="0" err="1">
                <a:solidFill>
                  <a:srgbClr val="0000FF"/>
                </a:solidFill>
              </a:rPr>
              <a:t>amerikanischen</a:t>
            </a:r>
            <a:r>
              <a:rPr lang="en-US" sz="1200" dirty="0">
                <a:solidFill>
                  <a:srgbClr val="0000FF"/>
                </a:solidFill>
              </a:rPr>
              <a:t> </a:t>
            </a:r>
            <a:r>
              <a:rPr lang="en-US" sz="1200" dirty="0" err="1">
                <a:solidFill>
                  <a:srgbClr val="0000FF"/>
                </a:solidFill>
              </a:rPr>
              <a:t>Bevölkerung</a:t>
            </a:r>
            <a:r>
              <a:rPr lang="en-US" sz="1200" dirty="0">
                <a:solidFill>
                  <a:srgbClr val="0000FF"/>
                </a:solidFill>
              </a:rPr>
              <a:t> </a:t>
            </a:r>
            <a:r>
              <a:rPr lang="en-US" sz="1200" dirty="0" err="1">
                <a:solidFill>
                  <a:srgbClr val="0000FF"/>
                </a:solidFill>
              </a:rPr>
              <a:t>über</a:t>
            </a:r>
            <a:r>
              <a:rPr lang="en-US" sz="1200" dirty="0">
                <a:solidFill>
                  <a:srgbClr val="0000FF"/>
                </a:solidFill>
              </a:rPr>
              <a:t> 40 Jahre </a:t>
            </a:r>
            <a:r>
              <a:rPr lang="en-US" sz="1200" dirty="0" err="1">
                <a:solidFill>
                  <a:srgbClr val="0000FF"/>
                </a:solidFill>
              </a:rPr>
              <a:t>sind</a:t>
            </a:r>
            <a:r>
              <a:rPr lang="en-US" sz="1200" dirty="0">
                <a:solidFill>
                  <a:srgbClr val="0000FF"/>
                </a:solidFill>
              </a:rPr>
              <a:t> </a:t>
            </a:r>
            <a:r>
              <a:rPr lang="en-US" sz="1200" dirty="0" err="1">
                <a:solidFill>
                  <a:srgbClr val="0000FF"/>
                </a:solidFill>
              </a:rPr>
              <a:t>betroffen</a:t>
            </a:r>
            <a:r>
              <a:rPr lang="en-US" sz="1200" dirty="0">
                <a:solidFill>
                  <a:srgbClr val="0000FF"/>
                </a:solidFill>
              </a:rPr>
              <a:t> – das </a:t>
            </a:r>
            <a:r>
              <a:rPr lang="en-US" sz="1200" dirty="0" err="1">
                <a:solidFill>
                  <a:srgbClr val="0000FF"/>
                </a:solidFill>
              </a:rPr>
              <a:t>entspricht</a:t>
            </a:r>
            <a:r>
              <a:rPr lang="en-US" sz="1200" dirty="0">
                <a:solidFill>
                  <a:srgbClr val="0000FF"/>
                </a:solidFill>
              </a:rPr>
              <a:t> </a:t>
            </a:r>
            <a:r>
              <a:rPr lang="en-US" sz="1200" dirty="0" err="1">
                <a:solidFill>
                  <a:srgbClr val="0000FF"/>
                </a:solidFill>
              </a:rPr>
              <a:t>mehr</a:t>
            </a:r>
            <a:r>
              <a:rPr lang="en-US" sz="1200" dirty="0">
                <a:solidFill>
                  <a:srgbClr val="0000FF"/>
                </a:solidFill>
              </a:rPr>
              <a:t> </a:t>
            </a:r>
            <a:r>
              <a:rPr lang="en-US" sz="1200" dirty="0" err="1">
                <a:solidFill>
                  <a:srgbClr val="0000FF"/>
                </a:solidFill>
              </a:rPr>
              <a:t>als</a:t>
            </a:r>
            <a:r>
              <a:rPr lang="en-US" sz="1200" dirty="0">
                <a:solidFill>
                  <a:srgbClr val="0000FF"/>
                </a:solidFill>
              </a:rPr>
              <a:t> 3 </a:t>
            </a:r>
            <a:r>
              <a:rPr lang="en-US" sz="1200" dirty="0" err="1">
                <a:solidFill>
                  <a:srgbClr val="0000FF"/>
                </a:solidFill>
              </a:rPr>
              <a:t>Millionen</a:t>
            </a:r>
            <a:r>
              <a:rPr lang="en-US" sz="1200" dirty="0">
                <a:solidFill>
                  <a:srgbClr val="0000FF"/>
                </a:solidFill>
              </a:rPr>
              <a:t> Menschen.</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200"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Das POWG </a:t>
            </a:r>
            <a:r>
              <a:rPr lang="en-US" sz="1200" i="1" dirty="0" err="1">
                <a:solidFill>
                  <a:srgbClr val="0000FF"/>
                </a:solidFill>
              </a:rPr>
              <a:t>wird</a:t>
            </a:r>
            <a:r>
              <a:rPr lang="en-US" sz="1200" i="1" dirty="0">
                <a:solidFill>
                  <a:srgbClr val="0000FF"/>
                </a:solidFill>
              </a:rPr>
              <a:t> </a:t>
            </a:r>
            <a:r>
              <a:rPr lang="en-US" sz="1200" i="1" dirty="0" err="1">
                <a:solidFill>
                  <a:srgbClr val="0000FF"/>
                </a:solidFill>
              </a:rPr>
              <a:t>als</a:t>
            </a:r>
            <a:r>
              <a:rPr lang="en-US" sz="1200" i="1" dirty="0">
                <a:solidFill>
                  <a:srgbClr val="0000FF"/>
                </a:solidFill>
              </a:rPr>
              <a:t> der ‚</a:t>
            </a:r>
            <a:r>
              <a:rPr lang="en-US" sz="1200" i="1" dirty="0" err="1">
                <a:solidFill>
                  <a:srgbClr val="0000FF"/>
                </a:solidFill>
              </a:rPr>
              <a:t>stille</a:t>
            </a:r>
            <a:r>
              <a:rPr lang="en-US" sz="1200" i="1" dirty="0">
                <a:solidFill>
                  <a:srgbClr val="0000FF"/>
                </a:solidFill>
              </a:rPr>
              <a:t> </a:t>
            </a:r>
            <a:r>
              <a:rPr lang="en-US" sz="1200" i="1" dirty="0" err="1">
                <a:solidFill>
                  <a:srgbClr val="0000FF"/>
                </a:solidFill>
              </a:rPr>
              <a:t>Dieb</a:t>
            </a:r>
            <a:r>
              <a:rPr lang="en-US" sz="1200" i="1" dirty="0">
                <a:solidFill>
                  <a:srgbClr val="0000FF"/>
                </a:solidFill>
              </a:rPr>
              <a:t> des </a:t>
            </a:r>
            <a:r>
              <a:rPr lang="en-US" sz="1200" i="1" dirty="0" err="1">
                <a:solidFill>
                  <a:srgbClr val="0000FF"/>
                </a:solidFill>
              </a:rPr>
              <a:t>Sehens</a:t>
            </a:r>
            <a:r>
              <a:rPr lang="en-US" sz="1200" i="1" dirty="0">
                <a:solidFill>
                  <a:srgbClr val="0000FF"/>
                </a:solidFill>
              </a:rPr>
              <a:t>‘ </a:t>
            </a:r>
            <a:r>
              <a:rPr lang="en-US" sz="1200" i="1" dirty="0" err="1">
                <a:solidFill>
                  <a:srgbClr val="0000FF"/>
                </a:solidFill>
              </a:rPr>
              <a:t>bezeichnet</a:t>
            </a:r>
            <a:r>
              <a:rPr lang="en-US" sz="1200" i="1" dirty="0">
                <a:solidFill>
                  <a:srgbClr val="0000FF"/>
                </a:solidFill>
              </a:rPr>
              <a:t>. </a:t>
            </a:r>
            <a:r>
              <a:rPr lang="en-US" sz="1200" i="1" dirty="0" err="1">
                <a:solidFill>
                  <a:srgbClr val="0000FF"/>
                </a:solidFill>
              </a:rPr>
              <a:t>Warum</a:t>
            </a:r>
            <a:r>
              <a:rPr lang="en-US" sz="1200" i="1" dirty="0">
                <a:solidFill>
                  <a:srgbClr val="0000FF"/>
                </a:solidFill>
              </a:rPr>
              <a:t>?</a:t>
            </a: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err="1">
                <a:solidFill>
                  <a:srgbClr val="0000FF"/>
                </a:solidFill>
              </a:rPr>
              <a:t>Aufgrund</a:t>
            </a:r>
            <a:r>
              <a:rPr lang="en-US" sz="1200" dirty="0">
                <a:solidFill>
                  <a:srgbClr val="0000FF"/>
                </a:solidFill>
              </a:rPr>
              <a:t> seines </a:t>
            </a:r>
            <a:r>
              <a:rPr lang="en-US" sz="1200" dirty="0" err="1">
                <a:solidFill>
                  <a:srgbClr val="0000FF"/>
                </a:solidFill>
              </a:rPr>
              <a:t>heimtückischen</a:t>
            </a:r>
            <a:r>
              <a:rPr lang="en-US" sz="1200" dirty="0">
                <a:solidFill>
                  <a:srgbClr val="0000FF"/>
                </a:solidFill>
              </a:rPr>
              <a:t> </a:t>
            </a:r>
            <a:r>
              <a:rPr lang="en-US" sz="1200" dirty="0" err="1">
                <a:solidFill>
                  <a:srgbClr val="0000FF"/>
                </a:solidFill>
              </a:rPr>
              <a:t>Verlaufs</a:t>
            </a:r>
            <a:r>
              <a:rPr lang="en-US" sz="1200" dirty="0">
                <a:solidFill>
                  <a:srgbClr val="0000FF"/>
                </a:solidFill>
              </a:rPr>
              <a:t>. Es </a:t>
            </a:r>
            <a:r>
              <a:rPr lang="en-US" sz="1200" dirty="0" err="1">
                <a:solidFill>
                  <a:srgbClr val="0000FF"/>
                </a:solidFill>
              </a:rPr>
              <a:t>beginnt</a:t>
            </a:r>
            <a:r>
              <a:rPr lang="en-US" sz="1200" dirty="0">
                <a:solidFill>
                  <a:srgbClr val="0000FF"/>
                </a:solidFill>
              </a:rPr>
              <a:t> </a:t>
            </a:r>
            <a:r>
              <a:rPr lang="en-US" sz="1200" dirty="0" err="1">
                <a:solidFill>
                  <a:srgbClr val="0000FF"/>
                </a:solidFill>
              </a:rPr>
              <a:t>schleichend</a:t>
            </a:r>
            <a:r>
              <a:rPr lang="en-US" sz="1200" dirty="0">
                <a:solidFill>
                  <a:srgbClr val="0000FF"/>
                </a:solidFill>
              </a:rPr>
              <a:t> und </a:t>
            </a:r>
            <a:r>
              <a:rPr lang="en-US" sz="1200" dirty="0" err="1">
                <a:solidFill>
                  <a:srgbClr val="0000FF"/>
                </a:solidFill>
              </a:rPr>
              <a:t>schreitet</a:t>
            </a:r>
            <a:r>
              <a:rPr lang="en-US" sz="1200" dirty="0">
                <a:solidFill>
                  <a:srgbClr val="0000FF"/>
                </a:solidFill>
              </a:rPr>
              <a:t> </a:t>
            </a:r>
            <a:r>
              <a:rPr lang="en-US" sz="1200" dirty="0" err="1">
                <a:solidFill>
                  <a:srgbClr val="0000FF"/>
                </a:solidFill>
              </a:rPr>
              <a:t>sehr</a:t>
            </a:r>
            <a:r>
              <a:rPr lang="en-US" sz="1200" dirty="0">
                <a:solidFill>
                  <a:srgbClr val="0000FF"/>
                </a:solidFill>
              </a:rPr>
              <a:t> </a:t>
            </a:r>
            <a:r>
              <a:rPr lang="en-US" sz="1200" dirty="0" err="1">
                <a:solidFill>
                  <a:srgbClr val="0000FF"/>
                </a:solidFill>
              </a:rPr>
              <a:t>langsam</a:t>
            </a:r>
            <a:r>
              <a:rPr lang="en-US" sz="1200" dirty="0">
                <a:solidFill>
                  <a:srgbClr val="0000FF"/>
                </a:solidFill>
              </a:rPr>
              <a:t> fort. </a:t>
            </a:r>
            <a:r>
              <a:rPr lang="en-US" sz="1200" dirty="0" err="1">
                <a:solidFill>
                  <a:srgbClr val="0000FF"/>
                </a:solidFill>
              </a:rPr>
              <a:t>Zudem</a:t>
            </a:r>
            <a:r>
              <a:rPr lang="en-US" sz="1200" dirty="0">
                <a:solidFill>
                  <a:srgbClr val="0000FF"/>
                </a:solidFill>
              </a:rPr>
              <a:t> </a:t>
            </a:r>
            <a:r>
              <a:rPr lang="en-US" sz="1200" dirty="0" err="1">
                <a:solidFill>
                  <a:srgbClr val="0000FF"/>
                </a:solidFill>
              </a:rPr>
              <a:t>verursacht</a:t>
            </a:r>
            <a:r>
              <a:rPr lang="en-US" sz="1200" dirty="0">
                <a:solidFill>
                  <a:srgbClr val="0000FF"/>
                </a:solidFill>
              </a:rPr>
              <a:t> es </a:t>
            </a:r>
            <a:r>
              <a:rPr lang="en-US" sz="1200" dirty="0" err="1">
                <a:solidFill>
                  <a:srgbClr val="0000FF"/>
                </a:solidFill>
              </a:rPr>
              <a:t>keine</a:t>
            </a:r>
            <a:r>
              <a:rPr lang="en-US" sz="1200" dirty="0">
                <a:solidFill>
                  <a:srgbClr val="0000FF"/>
                </a:solidFill>
              </a:rPr>
              <a:t> </a:t>
            </a:r>
            <a:r>
              <a:rPr lang="en-US" sz="1200" dirty="0" err="1">
                <a:solidFill>
                  <a:srgbClr val="0000FF"/>
                </a:solidFill>
              </a:rPr>
              <a:t>Beschwerden</a:t>
            </a:r>
            <a:r>
              <a:rPr lang="en-US" sz="1200" dirty="0">
                <a:solidFill>
                  <a:srgbClr val="0000FF"/>
                </a:solidFill>
              </a:rPr>
              <a:t>. </a:t>
            </a:r>
            <a:r>
              <a:rPr lang="en-US" sz="1200" dirty="0" err="1">
                <a:solidFill>
                  <a:srgbClr val="0000FF"/>
                </a:solidFill>
              </a:rPr>
              <a:t>Darüber</a:t>
            </a:r>
            <a:r>
              <a:rPr lang="en-US" sz="1200" dirty="0">
                <a:solidFill>
                  <a:srgbClr val="0000FF"/>
                </a:solidFill>
              </a:rPr>
              <a:t> </a:t>
            </a:r>
            <a:r>
              <a:rPr lang="en-US" sz="1200" dirty="0" err="1">
                <a:solidFill>
                  <a:srgbClr val="0000FF"/>
                </a:solidFill>
              </a:rPr>
              <a:t>hinaus</a:t>
            </a:r>
            <a:r>
              <a:rPr lang="en-US" sz="1200" dirty="0">
                <a:solidFill>
                  <a:srgbClr val="0000FF"/>
                </a:solidFill>
              </a:rPr>
              <a:t> </a:t>
            </a:r>
            <a:r>
              <a:rPr lang="en-US" sz="1200" dirty="0" err="1">
                <a:solidFill>
                  <a:srgbClr val="0000FF"/>
                </a:solidFill>
              </a:rPr>
              <a:t>bleibt</a:t>
            </a:r>
            <a:r>
              <a:rPr lang="en-US" sz="1200" dirty="0">
                <a:solidFill>
                  <a:srgbClr val="0000FF"/>
                </a:solidFill>
              </a:rPr>
              <a:t> die </a:t>
            </a:r>
            <a:r>
              <a:rPr lang="en-US" sz="1200" dirty="0" err="1">
                <a:solidFill>
                  <a:srgbClr val="0000FF"/>
                </a:solidFill>
              </a:rPr>
              <a:t>Sehschärfe</a:t>
            </a:r>
            <a:r>
              <a:rPr lang="en-US" sz="1200" dirty="0">
                <a:solidFill>
                  <a:srgbClr val="0000FF"/>
                </a:solidFill>
              </a:rPr>
              <a:t> bis </a:t>
            </a:r>
            <a:r>
              <a:rPr lang="en-US" sz="1200" dirty="0" err="1">
                <a:solidFill>
                  <a:srgbClr val="0000FF"/>
                </a:solidFill>
              </a:rPr>
              <a:t>zu</a:t>
            </a:r>
            <a:r>
              <a:rPr lang="en-US" sz="1200" dirty="0">
                <a:solidFill>
                  <a:srgbClr val="0000FF"/>
                </a:solidFill>
              </a:rPr>
              <a:t> </a:t>
            </a:r>
            <a:r>
              <a:rPr lang="en-US" sz="1200" dirty="0" err="1">
                <a:solidFill>
                  <a:srgbClr val="0000FF"/>
                </a:solidFill>
              </a:rPr>
              <a:t>einem</a:t>
            </a:r>
            <a:r>
              <a:rPr lang="en-US" sz="1200" dirty="0">
                <a:solidFill>
                  <a:srgbClr val="0000FF"/>
                </a:solidFill>
              </a:rPr>
              <a:t> </a:t>
            </a:r>
            <a:r>
              <a:rPr lang="en-US" sz="1200" dirty="0" err="1">
                <a:solidFill>
                  <a:srgbClr val="0000FF"/>
                </a:solidFill>
              </a:rPr>
              <a:t>späten</a:t>
            </a:r>
            <a:r>
              <a:rPr lang="en-US" sz="1200" dirty="0">
                <a:solidFill>
                  <a:srgbClr val="0000FF"/>
                </a:solidFill>
              </a:rPr>
              <a:t> Stadium des </a:t>
            </a:r>
            <a:r>
              <a:rPr lang="en-US" sz="1200" dirty="0" err="1">
                <a:solidFill>
                  <a:srgbClr val="0000FF"/>
                </a:solidFill>
              </a:rPr>
              <a:t>Krankheitsverlaufs</a:t>
            </a:r>
            <a:r>
              <a:rPr lang="en-US" sz="1200" dirty="0">
                <a:solidFill>
                  <a:srgbClr val="0000FF"/>
                </a:solidFill>
              </a:rPr>
              <a:t> </a:t>
            </a:r>
            <a:r>
              <a:rPr lang="en-US" sz="1200" dirty="0" err="1">
                <a:solidFill>
                  <a:srgbClr val="0000FF"/>
                </a:solidFill>
              </a:rPr>
              <a:t>erhalten</a:t>
            </a:r>
            <a:r>
              <a:rPr lang="en-US" sz="1200" dirty="0">
                <a:solidFill>
                  <a:srgbClr val="0000FF"/>
                </a:solidFill>
              </a:rPr>
              <a:t> – oft bis </a:t>
            </a:r>
            <a:r>
              <a:rPr lang="en-US" sz="1200" dirty="0" err="1">
                <a:solidFill>
                  <a:srgbClr val="0000FF"/>
                </a:solidFill>
              </a:rPr>
              <a:t>zu</a:t>
            </a:r>
            <a:r>
              <a:rPr lang="en-US" sz="1200" dirty="0">
                <a:solidFill>
                  <a:srgbClr val="0000FF"/>
                </a:solidFill>
              </a:rPr>
              <a:t> </a:t>
            </a:r>
            <a:r>
              <a:rPr lang="en-US" sz="1200" dirty="0" err="1">
                <a:solidFill>
                  <a:srgbClr val="0000FF"/>
                </a:solidFill>
              </a:rPr>
              <a:t>einem</a:t>
            </a:r>
            <a:r>
              <a:rPr lang="en-US" sz="1200" dirty="0">
                <a:solidFill>
                  <a:srgbClr val="0000FF"/>
                </a:solidFill>
              </a:rPr>
              <a:t> </a:t>
            </a:r>
            <a:r>
              <a:rPr lang="en-US" sz="1200" dirty="0" err="1">
                <a:solidFill>
                  <a:srgbClr val="0000FF"/>
                </a:solidFill>
              </a:rPr>
              <a:t>Zeitpunkt</a:t>
            </a:r>
            <a:r>
              <a:rPr lang="en-US" sz="1200" dirty="0">
                <a:solidFill>
                  <a:srgbClr val="0000FF"/>
                </a:solidFill>
              </a:rPr>
              <a:t>, an dem der Patient </a:t>
            </a:r>
            <a:r>
              <a:rPr lang="en-US" sz="1200" dirty="0" err="1">
                <a:solidFill>
                  <a:srgbClr val="0000FF"/>
                </a:solidFill>
              </a:rPr>
              <a:t>aufgrund</a:t>
            </a:r>
            <a:r>
              <a:rPr lang="en-US" sz="1200" dirty="0">
                <a:solidFill>
                  <a:srgbClr val="0000FF"/>
                </a:solidFill>
              </a:rPr>
              <a:t> des </a:t>
            </a:r>
            <a:r>
              <a:rPr lang="en-US" sz="1200" dirty="0" err="1">
                <a:solidFill>
                  <a:srgbClr val="0000FF"/>
                </a:solidFill>
              </a:rPr>
              <a:t>Gesichtsfeldverlusts</a:t>
            </a:r>
            <a:r>
              <a:rPr lang="en-US" sz="1200" dirty="0">
                <a:solidFill>
                  <a:srgbClr val="0000FF"/>
                </a:solidFill>
              </a:rPr>
              <a:t> </a:t>
            </a:r>
            <a:r>
              <a:rPr lang="en-US" sz="1200" dirty="0" err="1">
                <a:solidFill>
                  <a:srgbClr val="0000FF"/>
                </a:solidFill>
              </a:rPr>
              <a:t>bereits</a:t>
            </a:r>
            <a:r>
              <a:rPr lang="en-US" sz="1200" dirty="0">
                <a:solidFill>
                  <a:srgbClr val="0000FF"/>
                </a:solidFill>
              </a:rPr>
              <a:t> </a:t>
            </a:r>
            <a:r>
              <a:rPr lang="en-US" sz="1200" dirty="0" err="1">
                <a:solidFill>
                  <a:srgbClr val="0000FF"/>
                </a:solidFill>
              </a:rPr>
              <a:t>funktionell</a:t>
            </a:r>
            <a:r>
              <a:rPr lang="en-US" sz="1200" dirty="0">
                <a:solidFill>
                  <a:srgbClr val="0000FF"/>
                </a:solidFill>
              </a:rPr>
              <a:t> blind </a:t>
            </a:r>
            <a:r>
              <a:rPr lang="en-US" sz="1200" dirty="0" err="1">
                <a:solidFill>
                  <a:srgbClr val="0000FF"/>
                </a:solidFill>
              </a:rPr>
              <a:t>ist</a:t>
            </a:r>
            <a:r>
              <a:rPr lang="en-US" sz="1200" dirty="0">
                <a:solidFill>
                  <a:srgbClr val="0000FF"/>
                </a:solidFill>
              </a:rPr>
              <a:t>. </a:t>
            </a:r>
            <a:r>
              <a:rPr lang="en-US" sz="1200" dirty="0">
                <a:solidFill>
                  <a:schemeClr val="dk1"/>
                </a:solidFill>
              </a:rPr>
              <a:t>In </a:t>
            </a:r>
            <a:r>
              <a:rPr lang="en-US" sz="1200" dirty="0" err="1">
                <a:solidFill>
                  <a:schemeClr val="dk1"/>
                </a:solidFill>
              </a:rPr>
              <a:t>diesem</a:t>
            </a:r>
            <a:r>
              <a:rPr lang="en-US" sz="1200" dirty="0">
                <a:solidFill>
                  <a:schemeClr val="dk1"/>
                </a:solidFill>
              </a:rPr>
              <a:t> Moment (</a:t>
            </a:r>
            <a:r>
              <a:rPr lang="en-US" sz="1200" dirty="0" err="1">
                <a:solidFill>
                  <a:schemeClr val="dk1"/>
                </a:solidFill>
              </a:rPr>
              <a:t>jetzt</a:t>
            </a:r>
            <a:r>
              <a:rPr lang="en-US" sz="1200" dirty="0">
                <a:solidFill>
                  <a:schemeClr val="dk1"/>
                </a:solidFill>
              </a:rPr>
              <a:t> </a:t>
            </a:r>
            <a:r>
              <a:rPr lang="en-US" sz="1200" dirty="0" err="1">
                <a:solidFill>
                  <a:schemeClr val="dk1"/>
                </a:solidFill>
              </a:rPr>
              <a:t>gerade</a:t>
            </a:r>
            <a:r>
              <a:rPr lang="en-US" sz="1200" dirty="0">
                <a:solidFill>
                  <a:schemeClr val="dk1"/>
                </a:solidFill>
              </a:rPr>
              <a:t>) </a:t>
            </a:r>
            <a:r>
              <a:rPr lang="en-US" sz="1200" dirty="0" err="1">
                <a:solidFill>
                  <a:schemeClr val="dk1"/>
                </a:solidFill>
              </a:rPr>
              <a:t>verlieren</a:t>
            </a:r>
            <a:r>
              <a:rPr lang="en-US" sz="1200" dirty="0">
                <a:solidFill>
                  <a:schemeClr val="dk1"/>
                </a:solidFill>
              </a:rPr>
              <a:t> </a:t>
            </a:r>
            <a:r>
              <a:rPr lang="en-US" sz="1200" dirty="0" err="1">
                <a:solidFill>
                  <a:schemeClr val="dk1"/>
                </a:solidFill>
              </a:rPr>
              <a:t>weltweit</a:t>
            </a:r>
            <a:r>
              <a:rPr lang="en-US" sz="1200" dirty="0">
                <a:solidFill>
                  <a:schemeClr val="dk1"/>
                </a:solidFill>
              </a:rPr>
              <a:t> </a:t>
            </a:r>
            <a:r>
              <a:rPr lang="en-US" sz="1200" dirty="0" err="1">
                <a:solidFill>
                  <a:schemeClr val="dk1"/>
                </a:solidFill>
              </a:rPr>
              <a:t>unzählige</a:t>
            </a:r>
            <a:r>
              <a:rPr lang="en-US" sz="1200" dirty="0">
                <a:solidFill>
                  <a:schemeClr val="dk1"/>
                </a:solidFill>
              </a:rPr>
              <a:t> Menschen </a:t>
            </a:r>
            <a:r>
              <a:rPr lang="en-US" sz="1200" dirty="0" err="1">
                <a:solidFill>
                  <a:schemeClr val="dk1"/>
                </a:solidFill>
              </a:rPr>
              <a:t>durch</a:t>
            </a:r>
            <a:r>
              <a:rPr lang="en-US" sz="1200" dirty="0">
                <a:solidFill>
                  <a:schemeClr val="dk1"/>
                </a:solidFill>
              </a:rPr>
              <a:t> </a:t>
            </a:r>
            <a:r>
              <a:rPr lang="en-US" sz="1200" dirty="0" err="1">
                <a:solidFill>
                  <a:schemeClr val="dk1"/>
                </a:solidFill>
              </a:rPr>
              <a:t>ein</a:t>
            </a:r>
            <a:r>
              <a:rPr lang="en-US" sz="1200" dirty="0">
                <a:solidFill>
                  <a:schemeClr val="dk1"/>
                </a:solidFill>
              </a:rPr>
              <a:t> POWG </a:t>
            </a:r>
            <a:r>
              <a:rPr lang="en-US" sz="1200" dirty="0" err="1">
                <a:solidFill>
                  <a:schemeClr val="dk1"/>
                </a:solidFill>
              </a:rPr>
              <a:t>ihr</a:t>
            </a:r>
            <a:r>
              <a:rPr lang="en-US" sz="1200" dirty="0">
                <a:solidFill>
                  <a:schemeClr val="dk1"/>
                </a:solidFill>
              </a:rPr>
              <a:t> </a:t>
            </a:r>
            <a:r>
              <a:rPr lang="en-US" sz="1200" dirty="0" err="1">
                <a:solidFill>
                  <a:schemeClr val="dk1"/>
                </a:solidFill>
              </a:rPr>
              <a:t>Sehvermögen</a:t>
            </a:r>
            <a:r>
              <a:rPr lang="en-US" sz="1200" dirty="0">
                <a:solidFill>
                  <a:schemeClr val="dk1"/>
                </a:solidFill>
              </a:rPr>
              <a:t>, </a:t>
            </a:r>
            <a:r>
              <a:rPr lang="en-US" sz="1200" dirty="0" err="1">
                <a:solidFill>
                  <a:schemeClr val="dk1"/>
                </a:solidFill>
              </a:rPr>
              <a:t>ohne</a:t>
            </a:r>
            <a:r>
              <a:rPr lang="en-US" sz="1200" dirty="0">
                <a:solidFill>
                  <a:schemeClr val="dk1"/>
                </a:solidFill>
              </a:rPr>
              <a:t> </a:t>
            </a:r>
            <a:r>
              <a:rPr lang="en-US" sz="1200" dirty="0" err="1">
                <a:solidFill>
                  <a:schemeClr val="dk1"/>
                </a:solidFill>
              </a:rPr>
              <a:t>sich</a:t>
            </a:r>
            <a:r>
              <a:rPr lang="en-US" sz="1200" dirty="0">
                <a:solidFill>
                  <a:schemeClr val="dk1"/>
                </a:solidFill>
              </a:rPr>
              <a:t> </a:t>
            </a:r>
            <a:r>
              <a:rPr lang="en-US" sz="1200" dirty="0" err="1">
                <a:solidFill>
                  <a:schemeClr val="dk1"/>
                </a:solidFill>
              </a:rPr>
              <a:t>dessen</a:t>
            </a:r>
            <a:r>
              <a:rPr lang="en-US" sz="1200" dirty="0">
                <a:solidFill>
                  <a:schemeClr val="dk1"/>
                </a:solidFill>
              </a:rPr>
              <a:t> </a:t>
            </a:r>
            <a:r>
              <a:rPr lang="en-US" sz="1200" dirty="0" err="1">
                <a:solidFill>
                  <a:schemeClr val="dk1"/>
                </a:solidFill>
              </a:rPr>
              <a:t>bewusst</a:t>
            </a:r>
            <a:r>
              <a:rPr lang="en-US" sz="1200" dirty="0">
                <a:solidFill>
                  <a:schemeClr val="dk1"/>
                </a:solidFill>
              </a:rPr>
              <a:t> </a:t>
            </a:r>
            <a:r>
              <a:rPr lang="en-US" sz="1200" dirty="0" err="1">
                <a:solidFill>
                  <a:schemeClr val="dk1"/>
                </a:solidFill>
              </a:rPr>
              <a:t>zu</a:t>
            </a:r>
            <a:r>
              <a:rPr lang="en-US" sz="1200" dirty="0">
                <a:solidFill>
                  <a:schemeClr val="dk1"/>
                </a:solidFill>
              </a:rPr>
              <a:t> sein.</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200"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Wie </a:t>
            </a:r>
            <a:r>
              <a:rPr lang="en-US" sz="1200" i="1" dirty="0" err="1">
                <a:solidFill>
                  <a:srgbClr val="0000FF"/>
                </a:solidFill>
              </a:rPr>
              <a:t>ist</a:t>
            </a:r>
            <a:r>
              <a:rPr lang="en-US" sz="1200" i="1" dirty="0">
                <a:solidFill>
                  <a:srgbClr val="0000FF"/>
                </a:solidFill>
              </a:rPr>
              <a:t> </a:t>
            </a:r>
            <a:r>
              <a:rPr lang="en-US" sz="1200" i="1" dirty="0" err="1">
                <a:solidFill>
                  <a:srgbClr val="0000FF"/>
                </a:solidFill>
              </a:rPr>
              <a:t>allgemein</a:t>
            </a:r>
            <a:r>
              <a:rPr lang="en-US" sz="1200" i="1" dirty="0">
                <a:solidFill>
                  <a:srgbClr val="0000FF"/>
                </a:solidFill>
              </a:rPr>
              <a:t> die </a:t>
            </a:r>
            <a:r>
              <a:rPr lang="en-US" sz="1200" i="1" dirty="0" err="1">
                <a:solidFill>
                  <a:srgbClr val="0000FF"/>
                </a:solidFill>
              </a:rPr>
              <a:t>visuelle</a:t>
            </a:r>
            <a:r>
              <a:rPr lang="en-US" sz="1200" i="1" dirty="0">
                <a:solidFill>
                  <a:srgbClr val="0000FF"/>
                </a:solidFill>
              </a:rPr>
              <a:t> Prognose </a:t>
            </a:r>
            <a:r>
              <a:rPr lang="en-US" sz="1200" i="1" dirty="0" err="1">
                <a:solidFill>
                  <a:srgbClr val="0000FF"/>
                </a:solidFill>
              </a:rPr>
              <a:t>beim</a:t>
            </a:r>
            <a:r>
              <a:rPr lang="en-US" sz="1200" i="1" dirty="0">
                <a:solidFill>
                  <a:srgbClr val="0000FF"/>
                </a:solidFill>
              </a:rPr>
              <a:t> POWG?</a:t>
            </a: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err="1">
                <a:solidFill>
                  <a:srgbClr val="0000FF"/>
                </a:solidFill>
              </a:rPr>
              <a:t>Insgesamt</a:t>
            </a:r>
            <a:r>
              <a:rPr lang="en-US" sz="1200" dirty="0">
                <a:solidFill>
                  <a:srgbClr val="0000FF"/>
                </a:solidFill>
              </a:rPr>
              <a:t> </a:t>
            </a:r>
            <a:r>
              <a:rPr lang="en-US" sz="1200" dirty="0" err="1">
                <a:solidFill>
                  <a:srgbClr val="0000FF"/>
                </a:solidFill>
              </a:rPr>
              <a:t>relativ</a:t>
            </a:r>
            <a:r>
              <a:rPr lang="en-US" sz="1200" dirty="0">
                <a:solidFill>
                  <a:srgbClr val="0000FF"/>
                </a:solidFill>
              </a:rPr>
              <a:t> </a:t>
            </a:r>
            <a:r>
              <a:rPr lang="en-US" sz="1200" dirty="0" err="1">
                <a:solidFill>
                  <a:srgbClr val="0000FF"/>
                </a:solidFill>
              </a:rPr>
              <a:t>günstig</a:t>
            </a:r>
            <a:r>
              <a:rPr lang="en-US" sz="1200" dirty="0">
                <a:solidFill>
                  <a:srgbClr val="0000FF"/>
                </a:solidFill>
              </a:rPr>
              <a:t>: Die </a:t>
            </a:r>
            <a:r>
              <a:rPr lang="en-US" sz="1200" dirty="0" err="1">
                <a:solidFill>
                  <a:srgbClr val="0000FF"/>
                </a:solidFill>
              </a:rPr>
              <a:t>meisten</a:t>
            </a:r>
            <a:r>
              <a:rPr lang="en-US" sz="1200" dirty="0">
                <a:solidFill>
                  <a:srgbClr val="0000FF"/>
                </a:solidFill>
              </a:rPr>
              <a:t> </a:t>
            </a:r>
            <a:r>
              <a:rPr lang="en-US" sz="1200" dirty="0" err="1">
                <a:solidFill>
                  <a:srgbClr val="0000FF"/>
                </a:solidFill>
              </a:rPr>
              <a:t>Patienten</a:t>
            </a:r>
            <a:r>
              <a:rPr lang="en-US" sz="1200" dirty="0">
                <a:solidFill>
                  <a:srgbClr val="0000FF"/>
                </a:solidFill>
              </a:rPr>
              <a:t> </a:t>
            </a:r>
            <a:r>
              <a:rPr lang="en-US" sz="1200" dirty="0" err="1">
                <a:solidFill>
                  <a:srgbClr val="0000FF"/>
                </a:solidFill>
              </a:rPr>
              <a:t>behalten</a:t>
            </a:r>
            <a:r>
              <a:rPr lang="en-US" sz="1200" dirty="0">
                <a:solidFill>
                  <a:srgbClr val="0000FF"/>
                </a:solidFill>
              </a:rPr>
              <a:t> </a:t>
            </a:r>
            <a:r>
              <a:rPr lang="en-US" sz="1200" dirty="0" err="1">
                <a:solidFill>
                  <a:srgbClr val="0000FF"/>
                </a:solidFill>
              </a:rPr>
              <a:t>über</a:t>
            </a:r>
            <a:r>
              <a:rPr lang="en-US" sz="1200" dirty="0">
                <a:solidFill>
                  <a:srgbClr val="0000FF"/>
                </a:solidFill>
              </a:rPr>
              <a:t> </a:t>
            </a:r>
            <a:r>
              <a:rPr lang="en-US" sz="1200" dirty="0" err="1">
                <a:solidFill>
                  <a:srgbClr val="0000FF"/>
                </a:solidFill>
              </a:rPr>
              <a:t>ihr</a:t>
            </a:r>
            <a:r>
              <a:rPr lang="en-US" sz="1200" dirty="0">
                <a:solidFill>
                  <a:srgbClr val="0000FF"/>
                </a:solidFill>
              </a:rPr>
              <a:t> </a:t>
            </a:r>
            <a:r>
              <a:rPr lang="en-US" sz="1200" dirty="0" err="1">
                <a:solidFill>
                  <a:srgbClr val="0000FF"/>
                </a:solidFill>
              </a:rPr>
              <a:t>gesamtes</a:t>
            </a:r>
            <a:r>
              <a:rPr lang="en-US" sz="1200" dirty="0">
                <a:solidFill>
                  <a:srgbClr val="0000FF"/>
                </a:solidFill>
              </a:rPr>
              <a:t> Leben </a:t>
            </a:r>
            <a:r>
              <a:rPr lang="en-US" sz="1200" dirty="0" err="1">
                <a:solidFill>
                  <a:srgbClr val="0000FF"/>
                </a:solidFill>
              </a:rPr>
              <a:t>hinweg</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funktionell</a:t>
            </a:r>
            <a:r>
              <a:rPr lang="en-US" sz="1200" dirty="0">
                <a:solidFill>
                  <a:srgbClr val="0000FF"/>
                </a:solidFill>
              </a:rPr>
              <a:t> </a:t>
            </a:r>
            <a:r>
              <a:rPr lang="en-US" sz="1200" dirty="0" err="1">
                <a:solidFill>
                  <a:srgbClr val="0000FF"/>
                </a:solidFill>
              </a:rPr>
              <a:t>ausreichende</a:t>
            </a:r>
            <a:r>
              <a:rPr lang="en-US" sz="1200" dirty="0">
                <a:solidFill>
                  <a:srgbClr val="0000FF"/>
                </a:solidFill>
              </a:rPr>
              <a:t> </a:t>
            </a:r>
            <a:r>
              <a:rPr lang="en-US" sz="1200" dirty="0" err="1">
                <a:solidFill>
                  <a:srgbClr val="0000FF"/>
                </a:solidFill>
              </a:rPr>
              <a:t>Sehfähigkeit</a:t>
            </a:r>
            <a:r>
              <a:rPr lang="en-US" sz="1200" dirty="0">
                <a:solidFill>
                  <a:srgbClr val="0000FF"/>
                </a:solidFill>
              </a:rPr>
              <a:t>.</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Wie </a:t>
            </a:r>
            <a:r>
              <a:rPr lang="en-US" sz="1200" i="1" dirty="0" err="1">
                <a:solidFill>
                  <a:srgbClr val="0000FF"/>
                </a:solidFill>
              </a:rPr>
              <a:t>viele</a:t>
            </a:r>
            <a:r>
              <a:rPr lang="en-US" sz="1200" i="1" dirty="0">
                <a:solidFill>
                  <a:srgbClr val="0000FF"/>
                </a:solidFill>
              </a:rPr>
              <a:t> </a:t>
            </a:r>
            <a:r>
              <a:rPr lang="en-US" sz="1200" i="1" dirty="0" err="1">
                <a:solidFill>
                  <a:srgbClr val="0000FF"/>
                </a:solidFill>
              </a:rPr>
              <a:t>Patienten</a:t>
            </a:r>
            <a:r>
              <a:rPr lang="en-US" sz="1200" i="1" dirty="0">
                <a:solidFill>
                  <a:srgbClr val="0000FF"/>
                </a:solidFill>
              </a:rPr>
              <a:t> nicht? Das </a:t>
            </a:r>
            <a:r>
              <a:rPr lang="en-US" sz="1200" i="1" dirty="0" err="1">
                <a:solidFill>
                  <a:srgbClr val="0000FF"/>
                </a:solidFill>
              </a:rPr>
              <a:t>heißt</a:t>
            </a:r>
            <a:r>
              <a:rPr lang="en-US" sz="1200" i="1" dirty="0">
                <a:solidFill>
                  <a:srgbClr val="0000FF"/>
                </a:solidFill>
              </a:rPr>
              <a:t>: Welcher </a:t>
            </a:r>
            <a:r>
              <a:rPr lang="en-US" sz="1200" i="1" dirty="0" err="1">
                <a:solidFill>
                  <a:srgbClr val="0000FF"/>
                </a:solidFill>
              </a:rPr>
              <a:t>Anteil</a:t>
            </a:r>
            <a:r>
              <a:rPr lang="en-US" sz="1200" i="1" dirty="0">
                <a:solidFill>
                  <a:srgbClr val="0000FF"/>
                </a:solidFill>
              </a:rPr>
              <a:t> </a:t>
            </a:r>
            <a:r>
              <a:rPr lang="en-US" sz="1200" i="1" dirty="0" err="1">
                <a:solidFill>
                  <a:srgbClr val="0000FF"/>
                </a:solidFill>
              </a:rPr>
              <a:t>endet</a:t>
            </a:r>
            <a:r>
              <a:rPr lang="en-US" sz="1200" i="1" dirty="0">
                <a:solidFill>
                  <a:srgbClr val="0000FF"/>
                </a:solidFill>
              </a:rPr>
              <a:t> </a:t>
            </a:r>
            <a:r>
              <a:rPr lang="en-US" sz="1200" i="1" dirty="0" err="1">
                <a:solidFill>
                  <a:srgbClr val="0000FF"/>
                </a:solidFill>
              </a:rPr>
              <a:t>mit</a:t>
            </a:r>
            <a:r>
              <a:rPr lang="en-US" sz="1200" i="1" dirty="0">
                <a:solidFill>
                  <a:srgbClr val="0000FF"/>
                </a:solidFill>
              </a:rPr>
              <a:t> </a:t>
            </a:r>
            <a:r>
              <a:rPr lang="en-US" sz="1200" i="1" dirty="0" err="1">
                <a:solidFill>
                  <a:srgbClr val="0000FF"/>
                </a:solidFill>
              </a:rPr>
              <a:t>beidseitiger</a:t>
            </a:r>
            <a:r>
              <a:rPr lang="en-US" sz="1200" i="1" dirty="0">
                <a:solidFill>
                  <a:srgbClr val="0000FF"/>
                </a:solidFill>
              </a:rPr>
              <a:t> </a:t>
            </a:r>
            <a:r>
              <a:rPr lang="en-US" sz="1200" i="1" dirty="0" err="1">
                <a:solidFill>
                  <a:srgbClr val="0000FF"/>
                </a:solidFill>
              </a:rPr>
              <a:t>Erblindung</a:t>
            </a:r>
            <a:r>
              <a:rPr lang="en-US" sz="1200" i="1" dirty="0">
                <a:solidFill>
                  <a:srgbClr val="0000FF"/>
                </a:solidFill>
              </a:rPr>
              <a:t>?</a:t>
            </a:r>
            <a:endParaRPr sz="1200" i="1" dirty="0">
              <a:solidFill>
                <a:srgbClr val="0000FF"/>
              </a:solidFill>
            </a:endParaRPr>
          </a:p>
          <a:p>
            <a:pPr marL="0" marR="0" lvl="0" indent="0" algn="l" rtl="0">
              <a:spcBef>
                <a:spcPts val="0"/>
              </a:spcBef>
              <a:spcAft>
                <a:spcPts val="0"/>
              </a:spcAft>
              <a:buClr>
                <a:srgbClr val="0000FF"/>
              </a:buClr>
              <a:buSzPts val="1200"/>
              <a:buFont typeface="Noto Sans Symbols"/>
              <a:buNone/>
            </a:pPr>
            <a:r>
              <a:rPr lang="en-US" sz="1200" dirty="0" err="1">
                <a:solidFill>
                  <a:srgbClr val="0000FF"/>
                </a:solidFill>
                <a:latin typeface="Arial"/>
                <a:ea typeface="Arial"/>
                <a:cs typeface="Arial"/>
                <a:sym typeface="Arial"/>
              </a:rPr>
              <a:t>Etwa</a:t>
            </a:r>
            <a:r>
              <a:rPr lang="en-US" sz="1200" dirty="0">
                <a:solidFill>
                  <a:srgbClr val="0000FF"/>
                </a:solidFill>
                <a:latin typeface="Arial"/>
                <a:ea typeface="Arial"/>
                <a:cs typeface="Arial"/>
                <a:sym typeface="Arial"/>
              </a:rPr>
              <a:t> 4 %</a:t>
            </a:r>
            <a:endParaRPr sz="1600" dirty="0">
              <a:solidFill>
                <a:srgbClr val="0000FF"/>
              </a:solidFill>
              <a:latin typeface="Arial"/>
              <a:ea typeface="Arial"/>
              <a:cs typeface="Arial"/>
              <a:sym typeface="Arial"/>
            </a:endParaRPr>
          </a:p>
        </p:txBody>
      </p:sp>
      <p:sp>
        <p:nvSpPr>
          <p:cNvPr id="1544" name="Google Shape;1544;p108"/>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545" name="Google Shape;1545;p108"/>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1549"/>
        <p:cNvGrpSpPr/>
        <p:nvPr/>
      </p:nvGrpSpPr>
      <p:grpSpPr>
        <a:xfrm>
          <a:off x="0" y="0"/>
          <a:ext cx="0" cy="0"/>
          <a:chOff x="0" y="0"/>
          <a:chExt cx="0" cy="0"/>
        </a:xfrm>
      </p:grpSpPr>
      <p:sp>
        <p:nvSpPr>
          <p:cNvPr id="1553" name="Google Shape;1553;p109"/>
          <p:cNvSpPr txBox="1"/>
          <p:nvPr/>
        </p:nvSpPr>
        <p:spPr>
          <a:xfrm>
            <a:off x="457200" y="1143000"/>
            <a:ext cx="8001000" cy="4274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dirty="0" err="1">
                <a:solidFill>
                  <a:srgbClr val="0000FF"/>
                </a:solidFill>
              </a:rPr>
              <a:t>Welchen</a:t>
            </a:r>
            <a:r>
              <a:rPr lang="en-US" sz="1200" i="1" dirty="0">
                <a:solidFill>
                  <a:srgbClr val="0000FF"/>
                </a:solidFill>
              </a:rPr>
              <a:t> Rang </a:t>
            </a:r>
            <a:r>
              <a:rPr lang="en-US" sz="1200" i="1" dirty="0" err="1">
                <a:solidFill>
                  <a:srgbClr val="0000FF"/>
                </a:solidFill>
              </a:rPr>
              <a:t>nimmt</a:t>
            </a:r>
            <a:r>
              <a:rPr lang="en-US" sz="1200" i="1" dirty="0">
                <a:solidFill>
                  <a:srgbClr val="0000FF"/>
                </a:solidFill>
              </a:rPr>
              <a:t> das POWG </a:t>
            </a:r>
            <a:r>
              <a:rPr lang="en-US" sz="1200" i="1" dirty="0" err="1">
                <a:solidFill>
                  <a:srgbClr val="0000FF"/>
                </a:solidFill>
              </a:rPr>
              <a:t>weltweit</a:t>
            </a:r>
            <a:r>
              <a:rPr lang="en-US" sz="1200" i="1" dirty="0">
                <a:solidFill>
                  <a:srgbClr val="0000FF"/>
                </a:solidFill>
              </a:rPr>
              <a:t> </a:t>
            </a:r>
            <a:r>
              <a:rPr lang="en-US" sz="1200" i="1" dirty="0" err="1">
                <a:solidFill>
                  <a:srgbClr val="0000FF"/>
                </a:solidFill>
              </a:rPr>
              <a:t>als</a:t>
            </a:r>
            <a:r>
              <a:rPr lang="en-US" sz="1200" i="1" dirty="0">
                <a:solidFill>
                  <a:srgbClr val="0000FF"/>
                </a:solidFill>
              </a:rPr>
              <a:t> Ursache für </a:t>
            </a:r>
            <a:r>
              <a:rPr lang="en-US" sz="1200" i="1" dirty="0" err="1">
                <a:solidFill>
                  <a:srgbClr val="0000FF"/>
                </a:solidFill>
              </a:rPr>
              <a:t>Blindheit</a:t>
            </a:r>
            <a:r>
              <a:rPr lang="en-US" sz="1200" i="1" dirty="0">
                <a:solidFill>
                  <a:srgbClr val="0000FF"/>
                </a:solidFill>
              </a:rPr>
              <a:t> </a:t>
            </a:r>
            <a:r>
              <a:rPr lang="en-US" sz="1200" i="1" dirty="0" err="1">
                <a:solidFill>
                  <a:srgbClr val="0000FF"/>
                </a:solidFill>
              </a:rPr>
              <a:t>ein</a:t>
            </a:r>
            <a:r>
              <a:rPr lang="en-US" sz="1200" i="1" dirty="0">
                <a:solidFill>
                  <a:srgbClr val="0000FF"/>
                </a:solidFill>
              </a:rPr>
              <a:t>?</a:t>
            </a:r>
            <a:endParaRPr sz="1200"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nach</a:t>
            </a:r>
            <a:r>
              <a:rPr lang="en-US" sz="1200" dirty="0">
                <a:solidFill>
                  <a:srgbClr val="0000FF"/>
                </a:solidFill>
              </a:rPr>
              <a:t> der </a:t>
            </a:r>
            <a:r>
              <a:rPr lang="en-US" sz="1200" dirty="0" err="1">
                <a:solidFill>
                  <a:srgbClr val="0000FF"/>
                </a:solidFill>
              </a:rPr>
              <a:t>Katarakt</a:t>
            </a:r>
            <a:r>
              <a:rPr lang="en-US" sz="1200" dirty="0">
                <a:solidFill>
                  <a:srgbClr val="0000FF"/>
                </a:solidFill>
              </a:rPr>
              <a:t> die </a:t>
            </a:r>
            <a:r>
              <a:rPr lang="en-US" sz="1200" dirty="0" err="1">
                <a:solidFill>
                  <a:srgbClr val="0000FF"/>
                </a:solidFill>
              </a:rPr>
              <a:t>zweithäufigste</a:t>
            </a:r>
            <a:r>
              <a:rPr lang="en-US" sz="1200" dirty="0">
                <a:solidFill>
                  <a:srgbClr val="0000FF"/>
                </a:solidFill>
              </a:rPr>
              <a:t> Ursache.</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Wie </a:t>
            </a:r>
            <a:r>
              <a:rPr lang="en-US" sz="1200" i="1" dirty="0" err="1">
                <a:solidFill>
                  <a:srgbClr val="0000FF"/>
                </a:solidFill>
              </a:rPr>
              <a:t>verbreitet</a:t>
            </a:r>
            <a:r>
              <a:rPr lang="en-US" sz="1200" i="1" dirty="0">
                <a:solidFill>
                  <a:srgbClr val="0000FF"/>
                </a:solidFill>
              </a:rPr>
              <a:t> </a:t>
            </a:r>
            <a:r>
              <a:rPr lang="en-US" sz="1200" i="1" dirty="0" err="1">
                <a:solidFill>
                  <a:srgbClr val="0000FF"/>
                </a:solidFill>
              </a:rPr>
              <a:t>ist</a:t>
            </a:r>
            <a:r>
              <a:rPr lang="en-US" sz="1200" i="1" dirty="0">
                <a:solidFill>
                  <a:srgbClr val="0000FF"/>
                </a:solidFill>
              </a:rPr>
              <a:t> das POWG in den USA?</a:t>
            </a: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sehr</a:t>
            </a:r>
            <a:r>
              <a:rPr lang="en-US" sz="1200" dirty="0">
                <a:solidFill>
                  <a:srgbClr val="0000FF"/>
                </a:solidFill>
              </a:rPr>
              <a:t> </a:t>
            </a:r>
            <a:r>
              <a:rPr lang="en-US" sz="1200" dirty="0" err="1">
                <a:solidFill>
                  <a:srgbClr val="0000FF"/>
                </a:solidFill>
              </a:rPr>
              <a:t>häufig</a:t>
            </a:r>
            <a:r>
              <a:rPr lang="en-US" sz="1200" dirty="0">
                <a:solidFill>
                  <a:srgbClr val="0000FF"/>
                </a:solidFill>
              </a:rPr>
              <a:t>. </a:t>
            </a:r>
            <a:r>
              <a:rPr lang="en-US" sz="1200" dirty="0" err="1">
                <a:solidFill>
                  <a:srgbClr val="0000FF"/>
                </a:solidFill>
              </a:rPr>
              <a:t>Nahezu</a:t>
            </a:r>
            <a:r>
              <a:rPr lang="en-US" sz="1200" dirty="0">
                <a:solidFill>
                  <a:srgbClr val="0000FF"/>
                </a:solidFill>
              </a:rPr>
              <a:t> 2 % der US-</a:t>
            </a:r>
            <a:r>
              <a:rPr lang="en-US" sz="1200" dirty="0" err="1">
                <a:solidFill>
                  <a:srgbClr val="0000FF"/>
                </a:solidFill>
              </a:rPr>
              <a:t>amerikanischen</a:t>
            </a:r>
            <a:r>
              <a:rPr lang="en-US" sz="1200" dirty="0">
                <a:solidFill>
                  <a:srgbClr val="0000FF"/>
                </a:solidFill>
              </a:rPr>
              <a:t> </a:t>
            </a:r>
            <a:r>
              <a:rPr lang="en-US" sz="1200" dirty="0" err="1">
                <a:solidFill>
                  <a:srgbClr val="0000FF"/>
                </a:solidFill>
              </a:rPr>
              <a:t>Bevölkerung</a:t>
            </a:r>
            <a:r>
              <a:rPr lang="en-US" sz="1200" dirty="0">
                <a:solidFill>
                  <a:srgbClr val="0000FF"/>
                </a:solidFill>
              </a:rPr>
              <a:t> </a:t>
            </a:r>
            <a:r>
              <a:rPr lang="en-US" sz="1200" dirty="0" err="1">
                <a:solidFill>
                  <a:srgbClr val="0000FF"/>
                </a:solidFill>
              </a:rPr>
              <a:t>über</a:t>
            </a:r>
            <a:r>
              <a:rPr lang="en-US" sz="1200" dirty="0">
                <a:solidFill>
                  <a:srgbClr val="0000FF"/>
                </a:solidFill>
              </a:rPr>
              <a:t> 40 Jahre </a:t>
            </a:r>
            <a:r>
              <a:rPr lang="en-US" sz="1200" dirty="0" err="1">
                <a:solidFill>
                  <a:srgbClr val="0000FF"/>
                </a:solidFill>
              </a:rPr>
              <a:t>sind</a:t>
            </a:r>
            <a:r>
              <a:rPr lang="en-US" sz="1200" dirty="0">
                <a:solidFill>
                  <a:srgbClr val="0000FF"/>
                </a:solidFill>
              </a:rPr>
              <a:t> </a:t>
            </a:r>
            <a:r>
              <a:rPr lang="en-US" sz="1200" dirty="0" err="1">
                <a:solidFill>
                  <a:srgbClr val="0000FF"/>
                </a:solidFill>
              </a:rPr>
              <a:t>betroffen</a:t>
            </a:r>
            <a:r>
              <a:rPr lang="en-US" sz="1200" dirty="0">
                <a:solidFill>
                  <a:srgbClr val="0000FF"/>
                </a:solidFill>
              </a:rPr>
              <a:t> – das </a:t>
            </a:r>
            <a:r>
              <a:rPr lang="en-US" sz="1200" dirty="0" err="1">
                <a:solidFill>
                  <a:srgbClr val="0000FF"/>
                </a:solidFill>
              </a:rPr>
              <a:t>entspricht</a:t>
            </a:r>
            <a:r>
              <a:rPr lang="en-US" sz="1200" dirty="0">
                <a:solidFill>
                  <a:srgbClr val="0000FF"/>
                </a:solidFill>
              </a:rPr>
              <a:t> </a:t>
            </a:r>
            <a:r>
              <a:rPr lang="en-US" sz="1200" dirty="0" err="1">
                <a:solidFill>
                  <a:srgbClr val="0000FF"/>
                </a:solidFill>
              </a:rPr>
              <a:t>mehr</a:t>
            </a:r>
            <a:r>
              <a:rPr lang="en-US" sz="1200" dirty="0">
                <a:solidFill>
                  <a:srgbClr val="0000FF"/>
                </a:solidFill>
              </a:rPr>
              <a:t> </a:t>
            </a:r>
            <a:r>
              <a:rPr lang="en-US" sz="1200" dirty="0" err="1">
                <a:solidFill>
                  <a:srgbClr val="0000FF"/>
                </a:solidFill>
              </a:rPr>
              <a:t>als</a:t>
            </a:r>
            <a:r>
              <a:rPr lang="en-US" sz="1200" dirty="0">
                <a:solidFill>
                  <a:srgbClr val="0000FF"/>
                </a:solidFill>
              </a:rPr>
              <a:t> 3 </a:t>
            </a:r>
            <a:r>
              <a:rPr lang="en-US" sz="1200" dirty="0" err="1">
                <a:solidFill>
                  <a:srgbClr val="0000FF"/>
                </a:solidFill>
              </a:rPr>
              <a:t>Millionen</a:t>
            </a:r>
            <a:r>
              <a:rPr lang="en-US" sz="1200" dirty="0">
                <a:solidFill>
                  <a:srgbClr val="0000FF"/>
                </a:solidFill>
              </a:rPr>
              <a:t> Menschen.</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200"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Das POWG </a:t>
            </a:r>
            <a:r>
              <a:rPr lang="en-US" sz="1200" i="1" dirty="0" err="1">
                <a:solidFill>
                  <a:srgbClr val="0000FF"/>
                </a:solidFill>
              </a:rPr>
              <a:t>wird</a:t>
            </a:r>
            <a:r>
              <a:rPr lang="en-US" sz="1200" i="1" dirty="0">
                <a:solidFill>
                  <a:srgbClr val="0000FF"/>
                </a:solidFill>
              </a:rPr>
              <a:t> </a:t>
            </a:r>
            <a:r>
              <a:rPr lang="en-US" sz="1200" i="1" dirty="0" err="1">
                <a:solidFill>
                  <a:srgbClr val="0000FF"/>
                </a:solidFill>
              </a:rPr>
              <a:t>als</a:t>
            </a:r>
            <a:r>
              <a:rPr lang="en-US" sz="1200" i="1" dirty="0">
                <a:solidFill>
                  <a:srgbClr val="0000FF"/>
                </a:solidFill>
              </a:rPr>
              <a:t> der ‚</a:t>
            </a:r>
            <a:r>
              <a:rPr lang="en-US" sz="1200" i="1" dirty="0" err="1">
                <a:solidFill>
                  <a:srgbClr val="0000FF"/>
                </a:solidFill>
              </a:rPr>
              <a:t>stille</a:t>
            </a:r>
            <a:r>
              <a:rPr lang="en-US" sz="1200" i="1" dirty="0">
                <a:solidFill>
                  <a:srgbClr val="0000FF"/>
                </a:solidFill>
              </a:rPr>
              <a:t> </a:t>
            </a:r>
            <a:r>
              <a:rPr lang="en-US" sz="1200" i="1" dirty="0" err="1">
                <a:solidFill>
                  <a:srgbClr val="0000FF"/>
                </a:solidFill>
              </a:rPr>
              <a:t>Dieb</a:t>
            </a:r>
            <a:r>
              <a:rPr lang="en-US" sz="1200" i="1" dirty="0">
                <a:solidFill>
                  <a:srgbClr val="0000FF"/>
                </a:solidFill>
              </a:rPr>
              <a:t> des </a:t>
            </a:r>
            <a:r>
              <a:rPr lang="en-US" sz="1200" i="1" dirty="0" err="1">
                <a:solidFill>
                  <a:srgbClr val="0000FF"/>
                </a:solidFill>
              </a:rPr>
              <a:t>Sehens</a:t>
            </a:r>
            <a:r>
              <a:rPr lang="en-US" sz="1200" i="1" dirty="0">
                <a:solidFill>
                  <a:srgbClr val="0000FF"/>
                </a:solidFill>
              </a:rPr>
              <a:t>‘ </a:t>
            </a:r>
            <a:r>
              <a:rPr lang="en-US" sz="1200" i="1" dirty="0" err="1">
                <a:solidFill>
                  <a:srgbClr val="0000FF"/>
                </a:solidFill>
              </a:rPr>
              <a:t>bezeichnet</a:t>
            </a:r>
            <a:r>
              <a:rPr lang="en-US" sz="1200" i="1" dirty="0">
                <a:solidFill>
                  <a:srgbClr val="0000FF"/>
                </a:solidFill>
              </a:rPr>
              <a:t>. </a:t>
            </a:r>
            <a:r>
              <a:rPr lang="en-US" sz="1200" i="1" dirty="0" err="1">
                <a:solidFill>
                  <a:srgbClr val="0000FF"/>
                </a:solidFill>
              </a:rPr>
              <a:t>Warum</a:t>
            </a:r>
            <a:r>
              <a:rPr lang="en-US" sz="1200" i="1" dirty="0">
                <a:solidFill>
                  <a:srgbClr val="0000FF"/>
                </a:solidFill>
              </a:rPr>
              <a:t>?</a:t>
            </a: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err="1">
                <a:solidFill>
                  <a:srgbClr val="0000FF"/>
                </a:solidFill>
              </a:rPr>
              <a:t>Aufgrund</a:t>
            </a:r>
            <a:r>
              <a:rPr lang="en-US" sz="1200" dirty="0">
                <a:solidFill>
                  <a:srgbClr val="0000FF"/>
                </a:solidFill>
              </a:rPr>
              <a:t> seines </a:t>
            </a:r>
            <a:r>
              <a:rPr lang="en-US" sz="1200" dirty="0" err="1">
                <a:solidFill>
                  <a:srgbClr val="0000FF"/>
                </a:solidFill>
              </a:rPr>
              <a:t>heimtückischen</a:t>
            </a:r>
            <a:r>
              <a:rPr lang="en-US" sz="1200" dirty="0">
                <a:solidFill>
                  <a:srgbClr val="0000FF"/>
                </a:solidFill>
              </a:rPr>
              <a:t> </a:t>
            </a:r>
            <a:r>
              <a:rPr lang="en-US" sz="1200" dirty="0" err="1">
                <a:solidFill>
                  <a:srgbClr val="0000FF"/>
                </a:solidFill>
              </a:rPr>
              <a:t>Verlaufs</a:t>
            </a:r>
            <a:r>
              <a:rPr lang="en-US" sz="1200" dirty="0">
                <a:solidFill>
                  <a:srgbClr val="0000FF"/>
                </a:solidFill>
              </a:rPr>
              <a:t>. Es </a:t>
            </a:r>
            <a:r>
              <a:rPr lang="en-US" sz="1200" dirty="0" err="1">
                <a:solidFill>
                  <a:srgbClr val="0000FF"/>
                </a:solidFill>
              </a:rPr>
              <a:t>beginnt</a:t>
            </a:r>
            <a:r>
              <a:rPr lang="en-US" sz="1200" dirty="0">
                <a:solidFill>
                  <a:srgbClr val="0000FF"/>
                </a:solidFill>
              </a:rPr>
              <a:t> </a:t>
            </a:r>
            <a:r>
              <a:rPr lang="en-US" sz="1200" dirty="0" err="1">
                <a:solidFill>
                  <a:srgbClr val="0000FF"/>
                </a:solidFill>
              </a:rPr>
              <a:t>schleichend</a:t>
            </a:r>
            <a:r>
              <a:rPr lang="en-US" sz="1200" dirty="0">
                <a:solidFill>
                  <a:srgbClr val="0000FF"/>
                </a:solidFill>
              </a:rPr>
              <a:t> und </a:t>
            </a:r>
            <a:r>
              <a:rPr lang="en-US" sz="1200" dirty="0" err="1">
                <a:solidFill>
                  <a:srgbClr val="0000FF"/>
                </a:solidFill>
              </a:rPr>
              <a:t>schreitet</a:t>
            </a:r>
            <a:r>
              <a:rPr lang="en-US" sz="1200" dirty="0">
                <a:solidFill>
                  <a:srgbClr val="0000FF"/>
                </a:solidFill>
              </a:rPr>
              <a:t> </a:t>
            </a:r>
            <a:r>
              <a:rPr lang="en-US" sz="1200" dirty="0" err="1">
                <a:solidFill>
                  <a:srgbClr val="0000FF"/>
                </a:solidFill>
              </a:rPr>
              <a:t>sehr</a:t>
            </a:r>
            <a:r>
              <a:rPr lang="en-US" sz="1200" dirty="0">
                <a:solidFill>
                  <a:srgbClr val="0000FF"/>
                </a:solidFill>
              </a:rPr>
              <a:t> </a:t>
            </a:r>
            <a:r>
              <a:rPr lang="en-US" sz="1200" dirty="0" err="1">
                <a:solidFill>
                  <a:srgbClr val="0000FF"/>
                </a:solidFill>
              </a:rPr>
              <a:t>langsam</a:t>
            </a:r>
            <a:r>
              <a:rPr lang="en-US" sz="1200" dirty="0">
                <a:solidFill>
                  <a:srgbClr val="0000FF"/>
                </a:solidFill>
              </a:rPr>
              <a:t> fort. </a:t>
            </a:r>
            <a:r>
              <a:rPr lang="en-US" sz="1200" dirty="0" err="1">
                <a:solidFill>
                  <a:srgbClr val="0000FF"/>
                </a:solidFill>
              </a:rPr>
              <a:t>Zudem</a:t>
            </a:r>
            <a:r>
              <a:rPr lang="en-US" sz="1200" dirty="0">
                <a:solidFill>
                  <a:srgbClr val="0000FF"/>
                </a:solidFill>
              </a:rPr>
              <a:t> </a:t>
            </a:r>
            <a:r>
              <a:rPr lang="en-US" sz="1200" dirty="0" err="1">
                <a:solidFill>
                  <a:srgbClr val="0000FF"/>
                </a:solidFill>
              </a:rPr>
              <a:t>verursacht</a:t>
            </a:r>
            <a:r>
              <a:rPr lang="en-US" sz="1200" dirty="0">
                <a:solidFill>
                  <a:srgbClr val="0000FF"/>
                </a:solidFill>
              </a:rPr>
              <a:t> es </a:t>
            </a:r>
            <a:r>
              <a:rPr lang="en-US" sz="1200" dirty="0" err="1">
                <a:solidFill>
                  <a:srgbClr val="0000FF"/>
                </a:solidFill>
              </a:rPr>
              <a:t>keine</a:t>
            </a:r>
            <a:r>
              <a:rPr lang="en-US" sz="1200" dirty="0">
                <a:solidFill>
                  <a:srgbClr val="0000FF"/>
                </a:solidFill>
              </a:rPr>
              <a:t> </a:t>
            </a:r>
            <a:r>
              <a:rPr lang="en-US" sz="1200" dirty="0" err="1">
                <a:solidFill>
                  <a:srgbClr val="0000FF"/>
                </a:solidFill>
              </a:rPr>
              <a:t>Beschwerden</a:t>
            </a:r>
            <a:r>
              <a:rPr lang="en-US" sz="1200" dirty="0">
                <a:solidFill>
                  <a:srgbClr val="0000FF"/>
                </a:solidFill>
              </a:rPr>
              <a:t>. </a:t>
            </a:r>
            <a:r>
              <a:rPr lang="en-US" sz="1200" dirty="0" err="1">
                <a:solidFill>
                  <a:srgbClr val="0000FF"/>
                </a:solidFill>
              </a:rPr>
              <a:t>Darüber</a:t>
            </a:r>
            <a:r>
              <a:rPr lang="en-US" sz="1200" dirty="0">
                <a:solidFill>
                  <a:srgbClr val="0000FF"/>
                </a:solidFill>
              </a:rPr>
              <a:t> </a:t>
            </a:r>
            <a:r>
              <a:rPr lang="en-US" sz="1200" dirty="0" err="1">
                <a:solidFill>
                  <a:srgbClr val="0000FF"/>
                </a:solidFill>
              </a:rPr>
              <a:t>hinaus</a:t>
            </a:r>
            <a:r>
              <a:rPr lang="en-US" sz="1200" dirty="0">
                <a:solidFill>
                  <a:srgbClr val="0000FF"/>
                </a:solidFill>
              </a:rPr>
              <a:t> </a:t>
            </a:r>
            <a:r>
              <a:rPr lang="en-US" sz="1200" dirty="0" err="1">
                <a:solidFill>
                  <a:srgbClr val="0000FF"/>
                </a:solidFill>
              </a:rPr>
              <a:t>bleibt</a:t>
            </a:r>
            <a:r>
              <a:rPr lang="en-US" sz="1200" dirty="0">
                <a:solidFill>
                  <a:srgbClr val="0000FF"/>
                </a:solidFill>
              </a:rPr>
              <a:t> die </a:t>
            </a:r>
            <a:r>
              <a:rPr lang="en-US" sz="1200" dirty="0" err="1">
                <a:solidFill>
                  <a:srgbClr val="0000FF"/>
                </a:solidFill>
              </a:rPr>
              <a:t>Sehschärfe</a:t>
            </a:r>
            <a:r>
              <a:rPr lang="en-US" sz="1200" dirty="0">
                <a:solidFill>
                  <a:srgbClr val="0000FF"/>
                </a:solidFill>
              </a:rPr>
              <a:t> bis </a:t>
            </a:r>
            <a:r>
              <a:rPr lang="en-US" sz="1200" dirty="0" err="1">
                <a:solidFill>
                  <a:srgbClr val="0000FF"/>
                </a:solidFill>
              </a:rPr>
              <a:t>zu</a:t>
            </a:r>
            <a:r>
              <a:rPr lang="en-US" sz="1200" dirty="0">
                <a:solidFill>
                  <a:srgbClr val="0000FF"/>
                </a:solidFill>
              </a:rPr>
              <a:t> </a:t>
            </a:r>
            <a:r>
              <a:rPr lang="en-US" sz="1200" dirty="0" err="1">
                <a:solidFill>
                  <a:srgbClr val="0000FF"/>
                </a:solidFill>
              </a:rPr>
              <a:t>einem</a:t>
            </a:r>
            <a:r>
              <a:rPr lang="en-US" sz="1200" dirty="0">
                <a:solidFill>
                  <a:srgbClr val="0000FF"/>
                </a:solidFill>
              </a:rPr>
              <a:t> </a:t>
            </a:r>
            <a:r>
              <a:rPr lang="en-US" sz="1200" dirty="0" err="1">
                <a:solidFill>
                  <a:srgbClr val="0000FF"/>
                </a:solidFill>
              </a:rPr>
              <a:t>späten</a:t>
            </a:r>
            <a:r>
              <a:rPr lang="en-US" sz="1200" dirty="0">
                <a:solidFill>
                  <a:srgbClr val="0000FF"/>
                </a:solidFill>
              </a:rPr>
              <a:t> Stadium des </a:t>
            </a:r>
            <a:r>
              <a:rPr lang="en-US" sz="1200" dirty="0" err="1">
                <a:solidFill>
                  <a:srgbClr val="0000FF"/>
                </a:solidFill>
              </a:rPr>
              <a:t>Krankheitsverlaufs</a:t>
            </a:r>
            <a:r>
              <a:rPr lang="en-US" sz="1200" dirty="0">
                <a:solidFill>
                  <a:srgbClr val="0000FF"/>
                </a:solidFill>
              </a:rPr>
              <a:t> </a:t>
            </a:r>
            <a:r>
              <a:rPr lang="en-US" sz="1200" dirty="0" err="1">
                <a:solidFill>
                  <a:srgbClr val="0000FF"/>
                </a:solidFill>
              </a:rPr>
              <a:t>erhalten</a:t>
            </a:r>
            <a:r>
              <a:rPr lang="en-US" sz="1200" dirty="0">
                <a:solidFill>
                  <a:srgbClr val="0000FF"/>
                </a:solidFill>
              </a:rPr>
              <a:t> – oft bis </a:t>
            </a:r>
            <a:r>
              <a:rPr lang="en-US" sz="1200" dirty="0" err="1">
                <a:solidFill>
                  <a:srgbClr val="0000FF"/>
                </a:solidFill>
              </a:rPr>
              <a:t>zu</a:t>
            </a:r>
            <a:r>
              <a:rPr lang="en-US" sz="1200" dirty="0">
                <a:solidFill>
                  <a:srgbClr val="0000FF"/>
                </a:solidFill>
              </a:rPr>
              <a:t> </a:t>
            </a:r>
            <a:r>
              <a:rPr lang="en-US" sz="1200" dirty="0" err="1">
                <a:solidFill>
                  <a:srgbClr val="0000FF"/>
                </a:solidFill>
              </a:rPr>
              <a:t>einem</a:t>
            </a:r>
            <a:r>
              <a:rPr lang="en-US" sz="1200" dirty="0">
                <a:solidFill>
                  <a:srgbClr val="0000FF"/>
                </a:solidFill>
              </a:rPr>
              <a:t> </a:t>
            </a:r>
            <a:r>
              <a:rPr lang="en-US" sz="1200" dirty="0" err="1">
                <a:solidFill>
                  <a:srgbClr val="0000FF"/>
                </a:solidFill>
              </a:rPr>
              <a:t>Zeitpunkt</a:t>
            </a:r>
            <a:r>
              <a:rPr lang="en-US" sz="1200" dirty="0">
                <a:solidFill>
                  <a:srgbClr val="0000FF"/>
                </a:solidFill>
              </a:rPr>
              <a:t>, an dem der Patient </a:t>
            </a:r>
            <a:r>
              <a:rPr lang="en-US" sz="1200" dirty="0" err="1">
                <a:solidFill>
                  <a:srgbClr val="0000FF"/>
                </a:solidFill>
              </a:rPr>
              <a:t>aufgrund</a:t>
            </a:r>
            <a:r>
              <a:rPr lang="en-US" sz="1200" dirty="0">
                <a:solidFill>
                  <a:srgbClr val="0000FF"/>
                </a:solidFill>
              </a:rPr>
              <a:t> des </a:t>
            </a:r>
            <a:r>
              <a:rPr lang="en-US" sz="1200" dirty="0" err="1">
                <a:solidFill>
                  <a:srgbClr val="0000FF"/>
                </a:solidFill>
              </a:rPr>
              <a:t>Gesichtsfeldverlusts</a:t>
            </a:r>
            <a:r>
              <a:rPr lang="en-US" sz="1200" dirty="0">
                <a:solidFill>
                  <a:srgbClr val="0000FF"/>
                </a:solidFill>
              </a:rPr>
              <a:t> </a:t>
            </a:r>
            <a:r>
              <a:rPr lang="en-US" sz="1200" dirty="0" err="1">
                <a:solidFill>
                  <a:srgbClr val="0000FF"/>
                </a:solidFill>
              </a:rPr>
              <a:t>bereits</a:t>
            </a:r>
            <a:r>
              <a:rPr lang="en-US" sz="1200" dirty="0">
                <a:solidFill>
                  <a:srgbClr val="0000FF"/>
                </a:solidFill>
              </a:rPr>
              <a:t> </a:t>
            </a:r>
            <a:r>
              <a:rPr lang="en-US" sz="1200" dirty="0" err="1">
                <a:solidFill>
                  <a:srgbClr val="0000FF"/>
                </a:solidFill>
              </a:rPr>
              <a:t>funktionell</a:t>
            </a:r>
            <a:r>
              <a:rPr lang="en-US" sz="1200" dirty="0">
                <a:solidFill>
                  <a:srgbClr val="0000FF"/>
                </a:solidFill>
              </a:rPr>
              <a:t> blind </a:t>
            </a:r>
            <a:r>
              <a:rPr lang="en-US" sz="1200" dirty="0" err="1">
                <a:solidFill>
                  <a:srgbClr val="0000FF"/>
                </a:solidFill>
              </a:rPr>
              <a:t>ist</a:t>
            </a:r>
            <a:r>
              <a:rPr lang="en-US" sz="1200" dirty="0">
                <a:solidFill>
                  <a:srgbClr val="0000FF"/>
                </a:solidFill>
              </a:rPr>
              <a:t>. </a:t>
            </a:r>
            <a:r>
              <a:rPr lang="en-US" sz="1200" dirty="0">
                <a:solidFill>
                  <a:schemeClr val="dk1"/>
                </a:solidFill>
              </a:rPr>
              <a:t>In </a:t>
            </a:r>
            <a:r>
              <a:rPr lang="en-US" sz="1200" dirty="0" err="1">
                <a:solidFill>
                  <a:schemeClr val="dk1"/>
                </a:solidFill>
              </a:rPr>
              <a:t>diesem</a:t>
            </a:r>
            <a:r>
              <a:rPr lang="en-US" sz="1200" dirty="0">
                <a:solidFill>
                  <a:schemeClr val="dk1"/>
                </a:solidFill>
              </a:rPr>
              <a:t> Moment (</a:t>
            </a:r>
            <a:r>
              <a:rPr lang="en-US" sz="1200" dirty="0" err="1">
                <a:solidFill>
                  <a:schemeClr val="dk1"/>
                </a:solidFill>
              </a:rPr>
              <a:t>jetzt</a:t>
            </a:r>
            <a:r>
              <a:rPr lang="en-US" sz="1200" dirty="0">
                <a:solidFill>
                  <a:schemeClr val="dk1"/>
                </a:solidFill>
              </a:rPr>
              <a:t> </a:t>
            </a:r>
            <a:r>
              <a:rPr lang="en-US" sz="1200" dirty="0" err="1">
                <a:solidFill>
                  <a:schemeClr val="dk1"/>
                </a:solidFill>
              </a:rPr>
              <a:t>gerade</a:t>
            </a:r>
            <a:r>
              <a:rPr lang="en-US" sz="1200" dirty="0">
                <a:solidFill>
                  <a:schemeClr val="dk1"/>
                </a:solidFill>
              </a:rPr>
              <a:t>) </a:t>
            </a:r>
            <a:r>
              <a:rPr lang="en-US" sz="1200" dirty="0" err="1">
                <a:solidFill>
                  <a:schemeClr val="dk1"/>
                </a:solidFill>
              </a:rPr>
              <a:t>verlieren</a:t>
            </a:r>
            <a:r>
              <a:rPr lang="en-US" sz="1200" dirty="0">
                <a:solidFill>
                  <a:schemeClr val="dk1"/>
                </a:solidFill>
              </a:rPr>
              <a:t> </a:t>
            </a:r>
            <a:r>
              <a:rPr lang="en-US" sz="1200" dirty="0" err="1">
                <a:solidFill>
                  <a:schemeClr val="dk1"/>
                </a:solidFill>
              </a:rPr>
              <a:t>weltweit</a:t>
            </a:r>
            <a:r>
              <a:rPr lang="en-US" sz="1200" dirty="0">
                <a:solidFill>
                  <a:schemeClr val="dk1"/>
                </a:solidFill>
              </a:rPr>
              <a:t> </a:t>
            </a:r>
            <a:r>
              <a:rPr lang="en-US" sz="1200" dirty="0" err="1">
                <a:solidFill>
                  <a:schemeClr val="dk1"/>
                </a:solidFill>
              </a:rPr>
              <a:t>unzählige</a:t>
            </a:r>
            <a:r>
              <a:rPr lang="en-US" sz="1200" dirty="0">
                <a:solidFill>
                  <a:schemeClr val="dk1"/>
                </a:solidFill>
              </a:rPr>
              <a:t> Menschen </a:t>
            </a:r>
            <a:r>
              <a:rPr lang="en-US" sz="1200" dirty="0" err="1">
                <a:solidFill>
                  <a:schemeClr val="dk1"/>
                </a:solidFill>
              </a:rPr>
              <a:t>durch</a:t>
            </a:r>
            <a:r>
              <a:rPr lang="en-US" sz="1200" dirty="0">
                <a:solidFill>
                  <a:schemeClr val="dk1"/>
                </a:solidFill>
              </a:rPr>
              <a:t> </a:t>
            </a:r>
            <a:r>
              <a:rPr lang="en-US" sz="1200" dirty="0" err="1">
                <a:solidFill>
                  <a:schemeClr val="dk1"/>
                </a:solidFill>
              </a:rPr>
              <a:t>ein</a:t>
            </a:r>
            <a:r>
              <a:rPr lang="en-US" sz="1200" dirty="0">
                <a:solidFill>
                  <a:schemeClr val="dk1"/>
                </a:solidFill>
              </a:rPr>
              <a:t> POWG </a:t>
            </a:r>
            <a:r>
              <a:rPr lang="en-US" sz="1200" dirty="0" err="1">
                <a:solidFill>
                  <a:schemeClr val="dk1"/>
                </a:solidFill>
              </a:rPr>
              <a:t>ihr</a:t>
            </a:r>
            <a:r>
              <a:rPr lang="en-US" sz="1200" dirty="0">
                <a:solidFill>
                  <a:schemeClr val="dk1"/>
                </a:solidFill>
              </a:rPr>
              <a:t> </a:t>
            </a:r>
            <a:r>
              <a:rPr lang="en-US" sz="1200" dirty="0" err="1">
                <a:solidFill>
                  <a:schemeClr val="dk1"/>
                </a:solidFill>
              </a:rPr>
              <a:t>Sehvermögen</a:t>
            </a:r>
            <a:r>
              <a:rPr lang="en-US" sz="1200" dirty="0">
                <a:solidFill>
                  <a:schemeClr val="dk1"/>
                </a:solidFill>
              </a:rPr>
              <a:t>, </a:t>
            </a:r>
            <a:r>
              <a:rPr lang="en-US" sz="1200" dirty="0" err="1">
                <a:solidFill>
                  <a:schemeClr val="dk1"/>
                </a:solidFill>
              </a:rPr>
              <a:t>ohne</a:t>
            </a:r>
            <a:r>
              <a:rPr lang="en-US" sz="1200" dirty="0">
                <a:solidFill>
                  <a:schemeClr val="dk1"/>
                </a:solidFill>
              </a:rPr>
              <a:t> </a:t>
            </a:r>
            <a:r>
              <a:rPr lang="en-US" sz="1200" dirty="0" err="1">
                <a:solidFill>
                  <a:schemeClr val="dk1"/>
                </a:solidFill>
              </a:rPr>
              <a:t>sich</a:t>
            </a:r>
            <a:r>
              <a:rPr lang="en-US" sz="1200" dirty="0">
                <a:solidFill>
                  <a:schemeClr val="dk1"/>
                </a:solidFill>
              </a:rPr>
              <a:t> </a:t>
            </a:r>
            <a:r>
              <a:rPr lang="en-US" sz="1200" dirty="0" err="1">
                <a:solidFill>
                  <a:schemeClr val="dk1"/>
                </a:solidFill>
              </a:rPr>
              <a:t>dessen</a:t>
            </a:r>
            <a:r>
              <a:rPr lang="en-US" sz="1200" dirty="0">
                <a:solidFill>
                  <a:schemeClr val="dk1"/>
                </a:solidFill>
              </a:rPr>
              <a:t> </a:t>
            </a:r>
            <a:r>
              <a:rPr lang="en-US" sz="1200" dirty="0" err="1">
                <a:solidFill>
                  <a:schemeClr val="dk1"/>
                </a:solidFill>
              </a:rPr>
              <a:t>bewusst</a:t>
            </a:r>
            <a:r>
              <a:rPr lang="en-US" sz="1200" dirty="0">
                <a:solidFill>
                  <a:schemeClr val="dk1"/>
                </a:solidFill>
              </a:rPr>
              <a:t> </a:t>
            </a:r>
            <a:r>
              <a:rPr lang="en-US" sz="1200" dirty="0" err="1">
                <a:solidFill>
                  <a:schemeClr val="dk1"/>
                </a:solidFill>
              </a:rPr>
              <a:t>zu</a:t>
            </a:r>
            <a:r>
              <a:rPr lang="en-US" sz="1200" dirty="0">
                <a:solidFill>
                  <a:schemeClr val="dk1"/>
                </a:solidFill>
              </a:rPr>
              <a:t> sein.</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200"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Wie </a:t>
            </a:r>
            <a:r>
              <a:rPr lang="en-US" sz="1200" i="1" dirty="0" err="1">
                <a:solidFill>
                  <a:srgbClr val="0000FF"/>
                </a:solidFill>
              </a:rPr>
              <a:t>ist</a:t>
            </a:r>
            <a:r>
              <a:rPr lang="en-US" sz="1200" i="1" dirty="0">
                <a:solidFill>
                  <a:srgbClr val="0000FF"/>
                </a:solidFill>
              </a:rPr>
              <a:t> </a:t>
            </a:r>
            <a:r>
              <a:rPr lang="en-US" sz="1200" i="1" dirty="0" err="1">
                <a:solidFill>
                  <a:srgbClr val="0000FF"/>
                </a:solidFill>
              </a:rPr>
              <a:t>allgemein</a:t>
            </a:r>
            <a:r>
              <a:rPr lang="en-US" sz="1200" i="1" dirty="0">
                <a:solidFill>
                  <a:srgbClr val="0000FF"/>
                </a:solidFill>
              </a:rPr>
              <a:t> die </a:t>
            </a:r>
            <a:r>
              <a:rPr lang="en-US" sz="1200" i="1" dirty="0" err="1">
                <a:solidFill>
                  <a:srgbClr val="0000FF"/>
                </a:solidFill>
              </a:rPr>
              <a:t>visuelle</a:t>
            </a:r>
            <a:r>
              <a:rPr lang="en-US" sz="1200" i="1" dirty="0">
                <a:solidFill>
                  <a:srgbClr val="0000FF"/>
                </a:solidFill>
              </a:rPr>
              <a:t> Prognose </a:t>
            </a:r>
            <a:r>
              <a:rPr lang="en-US" sz="1200" i="1" dirty="0" err="1">
                <a:solidFill>
                  <a:srgbClr val="0000FF"/>
                </a:solidFill>
              </a:rPr>
              <a:t>beim</a:t>
            </a:r>
            <a:r>
              <a:rPr lang="en-US" sz="1200" i="1" dirty="0">
                <a:solidFill>
                  <a:srgbClr val="0000FF"/>
                </a:solidFill>
              </a:rPr>
              <a:t> POWG?</a:t>
            </a: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err="1">
                <a:solidFill>
                  <a:srgbClr val="0000FF"/>
                </a:solidFill>
              </a:rPr>
              <a:t>Insgesamt</a:t>
            </a:r>
            <a:r>
              <a:rPr lang="en-US" sz="1200" dirty="0">
                <a:solidFill>
                  <a:srgbClr val="0000FF"/>
                </a:solidFill>
              </a:rPr>
              <a:t> </a:t>
            </a:r>
            <a:r>
              <a:rPr lang="en-US" sz="1200" dirty="0" err="1">
                <a:solidFill>
                  <a:srgbClr val="0000FF"/>
                </a:solidFill>
              </a:rPr>
              <a:t>relativ</a:t>
            </a:r>
            <a:r>
              <a:rPr lang="en-US" sz="1200" dirty="0">
                <a:solidFill>
                  <a:srgbClr val="0000FF"/>
                </a:solidFill>
              </a:rPr>
              <a:t> </a:t>
            </a:r>
            <a:r>
              <a:rPr lang="en-US" sz="1200" dirty="0" err="1">
                <a:solidFill>
                  <a:srgbClr val="0000FF"/>
                </a:solidFill>
              </a:rPr>
              <a:t>günstig</a:t>
            </a:r>
            <a:r>
              <a:rPr lang="en-US" sz="1200" dirty="0">
                <a:solidFill>
                  <a:srgbClr val="0000FF"/>
                </a:solidFill>
              </a:rPr>
              <a:t>: Die </a:t>
            </a:r>
            <a:r>
              <a:rPr lang="en-US" sz="1200" dirty="0" err="1">
                <a:solidFill>
                  <a:srgbClr val="0000FF"/>
                </a:solidFill>
              </a:rPr>
              <a:t>meisten</a:t>
            </a:r>
            <a:r>
              <a:rPr lang="en-US" sz="1200" dirty="0">
                <a:solidFill>
                  <a:srgbClr val="0000FF"/>
                </a:solidFill>
              </a:rPr>
              <a:t> </a:t>
            </a:r>
            <a:r>
              <a:rPr lang="en-US" sz="1200" dirty="0" err="1">
                <a:solidFill>
                  <a:srgbClr val="0000FF"/>
                </a:solidFill>
              </a:rPr>
              <a:t>Patienten</a:t>
            </a:r>
            <a:r>
              <a:rPr lang="en-US" sz="1200" dirty="0">
                <a:solidFill>
                  <a:srgbClr val="0000FF"/>
                </a:solidFill>
              </a:rPr>
              <a:t> </a:t>
            </a:r>
            <a:r>
              <a:rPr lang="en-US" sz="1200" dirty="0" err="1">
                <a:solidFill>
                  <a:srgbClr val="0000FF"/>
                </a:solidFill>
              </a:rPr>
              <a:t>behalten</a:t>
            </a:r>
            <a:r>
              <a:rPr lang="en-US" sz="1200" dirty="0">
                <a:solidFill>
                  <a:srgbClr val="0000FF"/>
                </a:solidFill>
              </a:rPr>
              <a:t> </a:t>
            </a:r>
            <a:r>
              <a:rPr lang="en-US" sz="1200" dirty="0" err="1">
                <a:solidFill>
                  <a:srgbClr val="0000FF"/>
                </a:solidFill>
              </a:rPr>
              <a:t>über</a:t>
            </a:r>
            <a:r>
              <a:rPr lang="en-US" sz="1200" dirty="0">
                <a:solidFill>
                  <a:srgbClr val="0000FF"/>
                </a:solidFill>
              </a:rPr>
              <a:t> </a:t>
            </a:r>
            <a:r>
              <a:rPr lang="en-US" sz="1200" dirty="0" err="1">
                <a:solidFill>
                  <a:srgbClr val="0000FF"/>
                </a:solidFill>
              </a:rPr>
              <a:t>ihr</a:t>
            </a:r>
            <a:r>
              <a:rPr lang="en-US" sz="1200" dirty="0">
                <a:solidFill>
                  <a:srgbClr val="0000FF"/>
                </a:solidFill>
              </a:rPr>
              <a:t> </a:t>
            </a:r>
            <a:r>
              <a:rPr lang="en-US" sz="1200" dirty="0" err="1">
                <a:solidFill>
                  <a:srgbClr val="0000FF"/>
                </a:solidFill>
              </a:rPr>
              <a:t>gesamtes</a:t>
            </a:r>
            <a:r>
              <a:rPr lang="en-US" sz="1200" dirty="0">
                <a:solidFill>
                  <a:srgbClr val="0000FF"/>
                </a:solidFill>
              </a:rPr>
              <a:t> Leben </a:t>
            </a:r>
            <a:r>
              <a:rPr lang="en-US" sz="1200" dirty="0" err="1">
                <a:solidFill>
                  <a:srgbClr val="0000FF"/>
                </a:solidFill>
              </a:rPr>
              <a:t>hinweg</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funktionell</a:t>
            </a:r>
            <a:r>
              <a:rPr lang="en-US" sz="1200" dirty="0">
                <a:solidFill>
                  <a:srgbClr val="0000FF"/>
                </a:solidFill>
              </a:rPr>
              <a:t> </a:t>
            </a:r>
            <a:r>
              <a:rPr lang="en-US" sz="1200" dirty="0" err="1">
                <a:solidFill>
                  <a:srgbClr val="0000FF"/>
                </a:solidFill>
              </a:rPr>
              <a:t>ausreichende</a:t>
            </a:r>
            <a:r>
              <a:rPr lang="en-US" sz="1200" dirty="0">
                <a:solidFill>
                  <a:srgbClr val="0000FF"/>
                </a:solidFill>
              </a:rPr>
              <a:t> </a:t>
            </a:r>
            <a:r>
              <a:rPr lang="en-US" sz="1200" dirty="0" err="1">
                <a:solidFill>
                  <a:srgbClr val="0000FF"/>
                </a:solidFill>
              </a:rPr>
              <a:t>Sehfähigkeit</a:t>
            </a:r>
            <a:r>
              <a:rPr lang="en-US" sz="1200" dirty="0">
                <a:solidFill>
                  <a:srgbClr val="0000FF"/>
                </a:solidFill>
              </a:rPr>
              <a:t>.</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Wie </a:t>
            </a:r>
            <a:r>
              <a:rPr lang="en-US" sz="1200" i="1" dirty="0" err="1">
                <a:solidFill>
                  <a:srgbClr val="0000FF"/>
                </a:solidFill>
              </a:rPr>
              <a:t>viele</a:t>
            </a:r>
            <a:r>
              <a:rPr lang="en-US" sz="1200" i="1" dirty="0">
                <a:solidFill>
                  <a:srgbClr val="0000FF"/>
                </a:solidFill>
              </a:rPr>
              <a:t> </a:t>
            </a:r>
            <a:r>
              <a:rPr lang="en-US" sz="1200" i="1" dirty="0" err="1">
                <a:solidFill>
                  <a:srgbClr val="0000FF"/>
                </a:solidFill>
              </a:rPr>
              <a:t>Patienten</a:t>
            </a:r>
            <a:r>
              <a:rPr lang="en-US" sz="1200" i="1" dirty="0">
                <a:solidFill>
                  <a:srgbClr val="0000FF"/>
                </a:solidFill>
              </a:rPr>
              <a:t> nicht? Das </a:t>
            </a:r>
            <a:r>
              <a:rPr lang="en-US" sz="1200" i="1" dirty="0" err="1">
                <a:solidFill>
                  <a:srgbClr val="0000FF"/>
                </a:solidFill>
              </a:rPr>
              <a:t>heißt</a:t>
            </a:r>
            <a:r>
              <a:rPr lang="en-US" sz="1200" i="1" dirty="0">
                <a:solidFill>
                  <a:srgbClr val="0000FF"/>
                </a:solidFill>
              </a:rPr>
              <a:t>: Welcher </a:t>
            </a:r>
            <a:r>
              <a:rPr lang="en-US" sz="1200" i="1" dirty="0" err="1">
                <a:solidFill>
                  <a:srgbClr val="0000FF"/>
                </a:solidFill>
              </a:rPr>
              <a:t>Anteil</a:t>
            </a:r>
            <a:r>
              <a:rPr lang="en-US" sz="1200" i="1" dirty="0">
                <a:solidFill>
                  <a:srgbClr val="0000FF"/>
                </a:solidFill>
              </a:rPr>
              <a:t> </a:t>
            </a:r>
            <a:r>
              <a:rPr lang="en-US" sz="1200" i="1" dirty="0" err="1">
                <a:solidFill>
                  <a:srgbClr val="0000FF"/>
                </a:solidFill>
              </a:rPr>
              <a:t>endet</a:t>
            </a:r>
            <a:r>
              <a:rPr lang="en-US" sz="1200" i="1" dirty="0">
                <a:solidFill>
                  <a:srgbClr val="0000FF"/>
                </a:solidFill>
              </a:rPr>
              <a:t> </a:t>
            </a:r>
            <a:r>
              <a:rPr lang="en-US" sz="1200" i="1" dirty="0" err="1">
                <a:solidFill>
                  <a:srgbClr val="0000FF"/>
                </a:solidFill>
              </a:rPr>
              <a:t>mit</a:t>
            </a:r>
            <a:r>
              <a:rPr lang="en-US" sz="1200" i="1" dirty="0">
                <a:solidFill>
                  <a:srgbClr val="0000FF"/>
                </a:solidFill>
              </a:rPr>
              <a:t> </a:t>
            </a:r>
            <a:r>
              <a:rPr lang="en-US" sz="1200" i="1" dirty="0" err="1">
                <a:solidFill>
                  <a:srgbClr val="0000FF"/>
                </a:solidFill>
              </a:rPr>
              <a:t>beidseitiger</a:t>
            </a:r>
            <a:r>
              <a:rPr lang="en-US" sz="1200" i="1" dirty="0">
                <a:solidFill>
                  <a:srgbClr val="0000FF"/>
                </a:solidFill>
              </a:rPr>
              <a:t> </a:t>
            </a:r>
            <a:r>
              <a:rPr lang="en-US" sz="1200" i="1" dirty="0" err="1">
                <a:solidFill>
                  <a:srgbClr val="0000FF"/>
                </a:solidFill>
              </a:rPr>
              <a:t>Erblindung</a:t>
            </a:r>
            <a:r>
              <a:rPr lang="en-US" sz="1200" i="1" dirty="0">
                <a:solidFill>
                  <a:srgbClr val="0000FF"/>
                </a:solidFill>
              </a:rPr>
              <a:t>?</a:t>
            </a: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err="1">
                <a:solidFill>
                  <a:srgbClr val="0000FF"/>
                </a:solidFill>
              </a:rPr>
              <a:t>Etwa</a:t>
            </a:r>
            <a:r>
              <a:rPr lang="en-US" sz="1200" dirty="0">
                <a:solidFill>
                  <a:srgbClr val="0000FF"/>
                </a:solidFill>
              </a:rPr>
              <a:t> 4 %</a:t>
            </a:r>
            <a:endParaRPr sz="1200" i="1" dirty="0">
              <a:solidFill>
                <a:srgbClr val="0000FF"/>
              </a:solidFill>
            </a:endParaRPr>
          </a:p>
          <a:p>
            <a:pPr marL="0" marR="0" lvl="0" indent="0" algn="l" rtl="0">
              <a:spcBef>
                <a:spcPts val="0"/>
              </a:spcBef>
              <a:spcAft>
                <a:spcPts val="0"/>
              </a:spcAft>
              <a:buClr>
                <a:schemeClr val="dk1"/>
              </a:buClr>
              <a:buSzPts val="1600"/>
              <a:buFont typeface="Noto Sans Symbols"/>
              <a:buNone/>
            </a:pPr>
            <a:endParaRPr sz="12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i="1" dirty="0" err="1">
                <a:solidFill>
                  <a:srgbClr val="0000FF"/>
                </a:solidFill>
              </a:rPr>
              <a:t>Welche</a:t>
            </a:r>
            <a:r>
              <a:rPr lang="en-US" sz="1200" i="1" dirty="0">
                <a:solidFill>
                  <a:srgbClr val="0000FF"/>
                </a:solidFill>
              </a:rPr>
              <a:t> </a:t>
            </a:r>
            <a:r>
              <a:rPr lang="en-US" sz="1200" i="1" dirty="0" err="1">
                <a:solidFill>
                  <a:srgbClr val="0000FF"/>
                </a:solidFill>
              </a:rPr>
              <a:t>einzelne</a:t>
            </a:r>
            <a:r>
              <a:rPr lang="en-US" sz="1200" i="1" dirty="0">
                <a:solidFill>
                  <a:srgbClr val="0000FF"/>
                </a:solidFill>
              </a:rPr>
              <a:t> </a:t>
            </a:r>
            <a:r>
              <a:rPr lang="en-US" sz="1200" i="1" dirty="0" err="1">
                <a:solidFill>
                  <a:srgbClr val="0000FF"/>
                </a:solidFill>
              </a:rPr>
              <a:t>Maßnahme</a:t>
            </a:r>
            <a:r>
              <a:rPr lang="en-US" sz="1200" i="1" dirty="0">
                <a:solidFill>
                  <a:srgbClr val="0000FF"/>
                </a:solidFill>
              </a:rPr>
              <a:t> </a:t>
            </a:r>
            <a:r>
              <a:rPr lang="en-US" sz="1200" i="1" dirty="0" err="1">
                <a:solidFill>
                  <a:srgbClr val="0000FF"/>
                </a:solidFill>
              </a:rPr>
              <a:t>konnte</a:t>
            </a:r>
            <a:r>
              <a:rPr lang="en-US" sz="1200" i="1" dirty="0">
                <a:solidFill>
                  <a:srgbClr val="0000FF"/>
                </a:solidFill>
              </a:rPr>
              <a:t> in </a:t>
            </a:r>
            <a:r>
              <a:rPr lang="en-US" sz="1200" i="1" dirty="0" err="1">
                <a:solidFill>
                  <a:srgbClr val="0000FF"/>
                </a:solidFill>
              </a:rPr>
              <a:t>klinischen</a:t>
            </a:r>
            <a:r>
              <a:rPr lang="en-US" sz="1200" i="1" dirty="0">
                <a:solidFill>
                  <a:srgbClr val="0000FF"/>
                </a:solidFill>
              </a:rPr>
              <a:t> </a:t>
            </a:r>
            <a:r>
              <a:rPr lang="en-US" sz="1200" i="1" dirty="0" err="1">
                <a:solidFill>
                  <a:srgbClr val="0000FF"/>
                </a:solidFill>
              </a:rPr>
              <a:t>Studien</a:t>
            </a:r>
            <a:r>
              <a:rPr lang="en-US" sz="1200" i="1" dirty="0">
                <a:solidFill>
                  <a:srgbClr val="0000FF"/>
                </a:solidFill>
              </a:rPr>
              <a:t> </a:t>
            </a:r>
            <a:r>
              <a:rPr lang="en-US" sz="1200" i="1" dirty="0" err="1">
                <a:solidFill>
                  <a:srgbClr val="0000FF"/>
                </a:solidFill>
              </a:rPr>
              <a:t>nachweislich</a:t>
            </a:r>
            <a:r>
              <a:rPr lang="en-US" sz="1200" i="1" dirty="0">
                <a:solidFill>
                  <a:srgbClr val="0000FF"/>
                </a:solidFill>
              </a:rPr>
              <a:t> das Risiko </a:t>
            </a:r>
            <a:r>
              <a:rPr lang="en-US" sz="1200" i="1" dirty="0" err="1">
                <a:solidFill>
                  <a:srgbClr val="0000FF"/>
                </a:solidFill>
              </a:rPr>
              <a:t>einer</a:t>
            </a:r>
            <a:r>
              <a:rPr lang="en-US" sz="1200" i="1" dirty="0">
                <a:solidFill>
                  <a:srgbClr val="0000FF"/>
                </a:solidFill>
              </a:rPr>
              <a:t> </a:t>
            </a:r>
            <a:r>
              <a:rPr lang="en-US" sz="1200" i="1" dirty="0" err="1">
                <a:solidFill>
                  <a:srgbClr val="0000FF"/>
                </a:solidFill>
              </a:rPr>
              <a:t>Glaukomprogression</a:t>
            </a:r>
            <a:r>
              <a:rPr lang="en-US" sz="1200" i="1" dirty="0">
                <a:solidFill>
                  <a:srgbClr val="0000FF"/>
                </a:solidFill>
              </a:rPr>
              <a:t> </a:t>
            </a:r>
            <a:r>
              <a:rPr lang="en-US" sz="1200" i="1" dirty="0" err="1">
                <a:solidFill>
                  <a:srgbClr val="0000FF"/>
                </a:solidFill>
              </a:rPr>
              <a:t>reduzieren</a:t>
            </a:r>
            <a:r>
              <a:rPr lang="en-US" sz="1200" i="1" dirty="0">
                <a:solidFill>
                  <a:srgbClr val="0000FF"/>
                </a:solidFill>
              </a:rPr>
              <a:t>?</a:t>
            </a:r>
            <a:endParaRPr sz="1600" dirty="0">
              <a:solidFill>
                <a:srgbClr val="0000FF"/>
              </a:solidFill>
              <a:latin typeface="Arial"/>
              <a:ea typeface="Arial"/>
              <a:cs typeface="Arial"/>
              <a:sym typeface="Arial"/>
            </a:endParaRPr>
          </a:p>
        </p:txBody>
      </p:sp>
      <p:sp>
        <p:nvSpPr>
          <p:cNvPr id="1554" name="Google Shape;1554;p109"/>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555" name="Google Shape;1555;p109"/>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pic>
        <p:nvPicPr>
          <p:cNvPr id="245" name="Google Shape;245;p11"/>
          <p:cNvPicPr preferRelativeResize="0"/>
          <p:nvPr/>
        </p:nvPicPr>
        <p:blipFill rotWithShape="1">
          <a:blip r:embed="rId3">
            <a:alphaModFix/>
          </a:blip>
          <a:srcRect b="50114"/>
          <a:stretch/>
        </p:blipFill>
        <p:spPr>
          <a:xfrm>
            <a:off x="1066800" y="1077912"/>
            <a:ext cx="7086600" cy="2427288"/>
          </a:xfrm>
          <a:prstGeom prst="rect">
            <a:avLst/>
          </a:prstGeom>
          <a:noFill/>
          <a:ln>
            <a:noFill/>
          </a:ln>
        </p:spPr>
      </p:pic>
      <p:sp>
        <p:nvSpPr>
          <p:cNvPr id="246" name="Google Shape;246;p11"/>
          <p:cNvSpPr txBox="1"/>
          <p:nvPr/>
        </p:nvSpPr>
        <p:spPr>
          <a:xfrm>
            <a:off x="1020868" y="723310"/>
            <a:ext cx="2235000" cy="395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chemeClr val="dk1"/>
                </a:solidFill>
              </a:rPr>
              <a:t>„Früh ausgeprägter nasaler Sprung superior“</a:t>
            </a:r>
            <a:endParaRPr/>
          </a:p>
        </p:txBody>
      </p:sp>
      <p:cxnSp>
        <p:nvCxnSpPr>
          <p:cNvPr id="247" name="Google Shape;247;p11"/>
          <p:cNvCxnSpPr>
            <a:stCxn id="246" idx="2"/>
          </p:cNvCxnSpPr>
          <p:nvPr/>
        </p:nvCxnSpPr>
        <p:spPr>
          <a:xfrm>
            <a:off x="2138368" y="1118410"/>
            <a:ext cx="985800" cy="1102500"/>
          </a:xfrm>
          <a:prstGeom prst="straightConnector1">
            <a:avLst/>
          </a:prstGeom>
          <a:noFill/>
          <a:ln w="25400" cap="flat" cmpd="sng">
            <a:solidFill>
              <a:schemeClr val="dk1"/>
            </a:solidFill>
            <a:prstDash val="solid"/>
            <a:round/>
            <a:headEnd type="none" w="sm" len="sm"/>
            <a:tailEnd type="triangle" w="med" len="med"/>
          </a:ln>
        </p:spPr>
      </p:cxnSp>
      <p:sp>
        <p:nvSpPr>
          <p:cNvPr id="248" name="Google Shape;248;p11"/>
          <p:cNvSpPr/>
          <p:nvPr/>
        </p:nvSpPr>
        <p:spPr>
          <a:xfrm>
            <a:off x="3352800" y="1018747"/>
            <a:ext cx="5410200" cy="2545618"/>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249" name="Google Shape;249;p11"/>
          <p:cNvCxnSpPr/>
          <p:nvPr/>
        </p:nvCxnSpPr>
        <p:spPr>
          <a:xfrm rot="10800000" flipH="1">
            <a:off x="2514600" y="2441378"/>
            <a:ext cx="609600" cy="987622"/>
          </a:xfrm>
          <a:prstGeom prst="straightConnector1">
            <a:avLst/>
          </a:prstGeom>
          <a:noFill/>
          <a:ln w="25400" cap="flat" cmpd="sng">
            <a:solidFill>
              <a:schemeClr val="dk1"/>
            </a:solidFill>
            <a:prstDash val="solid"/>
            <a:round/>
            <a:headEnd type="none" w="sm" len="sm"/>
            <a:tailEnd type="triangle" w="med" len="med"/>
          </a:ln>
        </p:spPr>
      </p:cxnSp>
      <p:sp>
        <p:nvSpPr>
          <p:cNvPr id="250" name="Google Shape;250;p11"/>
          <p:cNvSpPr txBox="1"/>
          <p:nvPr/>
        </p:nvSpPr>
        <p:spPr>
          <a:xfrm>
            <a:off x="762000" y="4419600"/>
            <a:ext cx="7696200" cy="5799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a:solidFill>
                  <a:srgbClr val="BFBFBF"/>
                </a:solidFill>
              </a:rPr>
              <a:t>Frühe glaukomatöse Gesichtsfelddefekte treten typischerweise an der nasalen Begrenzung des 24-2-Gesichtsfeldes auf und liegen auf oder unmittelbar unterhalb der horizontalen Meridiane. Dieses charakteristische Defektmuster wird als </a:t>
            </a:r>
            <a:r>
              <a:rPr lang="en-US" sz="1200" b="1">
                <a:solidFill>
                  <a:srgbClr val="BFBFBF"/>
                </a:solidFill>
              </a:rPr>
              <a:t>nasaler Sprung</a:t>
            </a:r>
            <a:r>
              <a:rPr lang="en-US" sz="1200">
                <a:solidFill>
                  <a:srgbClr val="BFBFBF"/>
                </a:solidFill>
              </a:rPr>
              <a:t> bezeichnet.</a:t>
            </a:r>
            <a:endParaRPr sz="1200">
              <a:solidFill>
                <a:srgbClr val="BFBFBF"/>
              </a:solidFill>
            </a:endParaRPr>
          </a:p>
        </p:txBody>
      </p:sp>
      <p:pic>
        <p:nvPicPr>
          <p:cNvPr id="251" name="Google Shape;251;p11"/>
          <p:cNvPicPr preferRelativeResize="0"/>
          <p:nvPr/>
        </p:nvPicPr>
        <p:blipFill rotWithShape="1">
          <a:blip r:embed="rId4">
            <a:alphaModFix/>
          </a:blip>
          <a:srcRect/>
          <a:stretch/>
        </p:blipFill>
        <p:spPr>
          <a:xfrm flipH="1">
            <a:off x="3928266" y="767144"/>
            <a:ext cx="2659065" cy="2545618"/>
          </a:xfrm>
          <a:prstGeom prst="rect">
            <a:avLst/>
          </a:prstGeom>
          <a:noFill/>
          <a:ln>
            <a:noFill/>
          </a:ln>
        </p:spPr>
      </p:pic>
      <p:sp>
        <p:nvSpPr>
          <p:cNvPr id="252" name="Google Shape;252;p11"/>
          <p:cNvSpPr/>
          <p:nvPr/>
        </p:nvSpPr>
        <p:spPr>
          <a:xfrm>
            <a:off x="5787766" y="2039953"/>
            <a:ext cx="270134" cy="228189"/>
          </a:xfrm>
          <a:prstGeom prst="ellipse">
            <a:avLst/>
          </a:prstGeom>
          <a:no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253" name="Google Shape;253;p11"/>
          <p:cNvCxnSpPr/>
          <p:nvPr/>
        </p:nvCxnSpPr>
        <p:spPr>
          <a:xfrm rot="10800000">
            <a:off x="5922833" y="2268142"/>
            <a:ext cx="655545" cy="1770459"/>
          </a:xfrm>
          <a:prstGeom prst="straightConnector1">
            <a:avLst/>
          </a:prstGeom>
          <a:noFill/>
          <a:ln w="22225" cap="flat" cmpd="sng">
            <a:solidFill>
              <a:schemeClr val="lt1"/>
            </a:solidFill>
            <a:prstDash val="solid"/>
            <a:round/>
            <a:headEnd type="none" w="sm" len="sm"/>
            <a:tailEnd type="triangle" w="med" len="med"/>
          </a:ln>
        </p:spPr>
      </p:cxnSp>
      <p:sp>
        <p:nvSpPr>
          <p:cNvPr id="254" name="Google Shape;254;p11"/>
          <p:cNvSpPr txBox="1"/>
          <p:nvPr/>
        </p:nvSpPr>
        <p:spPr>
          <a:xfrm>
            <a:off x="2057400" y="3352800"/>
            <a:ext cx="5257800" cy="584775"/>
          </a:xfrm>
          <a:prstGeom prst="rect">
            <a:avLst/>
          </a:prstGeom>
          <a:solidFill>
            <a:srgbClr val="00B0F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1">
                <a:solidFill>
                  <a:schemeClr val="lt1"/>
                </a:solidFill>
                <a:latin typeface="Arial"/>
                <a:ea typeface="Arial"/>
                <a:cs typeface="Arial"/>
                <a:sym typeface="Arial"/>
              </a:rPr>
              <a:t>Diese </a:t>
            </a:r>
            <a:r>
              <a:rPr lang="en-US" sz="1200">
                <a:solidFill>
                  <a:schemeClr val="lt1"/>
                </a:solidFill>
                <a:latin typeface="Arial"/>
                <a:ea typeface="Arial"/>
                <a:cs typeface="Arial"/>
                <a:sym typeface="Arial"/>
              </a:rPr>
              <a:t>Stelle im Gesichtsfeld … steht in Zusammenhang mit </a:t>
            </a:r>
            <a:r>
              <a:rPr lang="en-US" sz="1200" b="1">
                <a:solidFill>
                  <a:schemeClr val="lt1"/>
                </a:solidFill>
                <a:latin typeface="Arial"/>
                <a:ea typeface="Arial"/>
                <a:cs typeface="Arial"/>
                <a:sym typeface="Arial"/>
              </a:rPr>
              <a:t>dieser </a:t>
            </a:r>
            <a:r>
              <a:rPr lang="en-US" sz="1200">
                <a:solidFill>
                  <a:schemeClr val="lt1"/>
                </a:solidFill>
                <a:latin typeface="Arial"/>
                <a:ea typeface="Arial"/>
                <a:cs typeface="Arial"/>
                <a:sym typeface="Arial"/>
              </a:rPr>
              <a:t>Stelle auf der Netzhaut … </a:t>
            </a:r>
            <a:r>
              <a:rPr lang="en-US" sz="1200">
                <a:solidFill>
                  <a:srgbClr val="00B0F0"/>
                </a:solidFill>
                <a:latin typeface="Arial"/>
                <a:ea typeface="Arial"/>
                <a:cs typeface="Arial"/>
                <a:sym typeface="Arial"/>
              </a:rPr>
              <a:t>und somit mit dieser Stelle am Sehnervenkopf</a:t>
            </a:r>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1559"/>
        <p:cNvGrpSpPr/>
        <p:nvPr/>
      </p:nvGrpSpPr>
      <p:grpSpPr>
        <a:xfrm>
          <a:off x="0" y="0"/>
          <a:ext cx="0" cy="0"/>
          <a:chOff x="0" y="0"/>
          <a:chExt cx="0" cy="0"/>
        </a:xfrm>
      </p:grpSpPr>
      <p:sp>
        <p:nvSpPr>
          <p:cNvPr id="1563" name="Google Shape;1563;p110"/>
          <p:cNvSpPr txBox="1"/>
          <p:nvPr/>
        </p:nvSpPr>
        <p:spPr>
          <a:xfrm>
            <a:off x="457200" y="1143000"/>
            <a:ext cx="8001000" cy="44586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dirty="0" err="1">
                <a:solidFill>
                  <a:srgbClr val="0000FF"/>
                </a:solidFill>
              </a:rPr>
              <a:t>Welchen</a:t>
            </a:r>
            <a:r>
              <a:rPr lang="en-US" sz="1200" i="1" dirty="0">
                <a:solidFill>
                  <a:srgbClr val="0000FF"/>
                </a:solidFill>
              </a:rPr>
              <a:t> Rang </a:t>
            </a:r>
            <a:r>
              <a:rPr lang="en-US" sz="1200" i="1" dirty="0" err="1">
                <a:solidFill>
                  <a:srgbClr val="0000FF"/>
                </a:solidFill>
              </a:rPr>
              <a:t>nimmt</a:t>
            </a:r>
            <a:r>
              <a:rPr lang="en-US" sz="1200" i="1" dirty="0">
                <a:solidFill>
                  <a:srgbClr val="0000FF"/>
                </a:solidFill>
              </a:rPr>
              <a:t> das POWG </a:t>
            </a:r>
            <a:r>
              <a:rPr lang="en-US" sz="1200" i="1" dirty="0" err="1">
                <a:solidFill>
                  <a:srgbClr val="0000FF"/>
                </a:solidFill>
              </a:rPr>
              <a:t>weltweit</a:t>
            </a:r>
            <a:r>
              <a:rPr lang="en-US" sz="1200" i="1" dirty="0">
                <a:solidFill>
                  <a:srgbClr val="0000FF"/>
                </a:solidFill>
              </a:rPr>
              <a:t> </a:t>
            </a:r>
            <a:r>
              <a:rPr lang="en-US" sz="1200" i="1" dirty="0" err="1">
                <a:solidFill>
                  <a:srgbClr val="0000FF"/>
                </a:solidFill>
              </a:rPr>
              <a:t>als</a:t>
            </a:r>
            <a:r>
              <a:rPr lang="en-US" sz="1200" i="1" dirty="0">
                <a:solidFill>
                  <a:srgbClr val="0000FF"/>
                </a:solidFill>
              </a:rPr>
              <a:t> Ursache für </a:t>
            </a:r>
            <a:r>
              <a:rPr lang="en-US" sz="1200" i="1" dirty="0" err="1">
                <a:solidFill>
                  <a:srgbClr val="0000FF"/>
                </a:solidFill>
              </a:rPr>
              <a:t>Blindheit</a:t>
            </a:r>
            <a:r>
              <a:rPr lang="en-US" sz="1200" i="1" dirty="0">
                <a:solidFill>
                  <a:srgbClr val="0000FF"/>
                </a:solidFill>
              </a:rPr>
              <a:t> </a:t>
            </a:r>
            <a:r>
              <a:rPr lang="en-US" sz="1200" i="1" dirty="0" err="1">
                <a:solidFill>
                  <a:srgbClr val="0000FF"/>
                </a:solidFill>
              </a:rPr>
              <a:t>ein</a:t>
            </a:r>
            <a:r>
              <a:rPr lang="en-US" sz="1200" i="1" dirty="0">
                <a:solidFill>
                  <a:srgbClr val="0000FF"/>
                </a:solidFill>
              </a:rPr>
              <a:t>?</a:t>
            </a:r>
            <a:endParaRPr sz="1200"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nach</a:t>
            </a:r>
            <a:r>
              <a:rPr lang="en-US" sz="1200" dirty="0">
                <a:solidFill>
                  <a:srgbClr val="0000FF"/>
                </a:solidFill>
              </a:rPr>
              <a:t> der </a:t>
            </a:r>
            <a:r>
              <a:rPr lang="en-US" sz="1200" dirty="0" err="1">
                <a:solidFill>
                  <a:srgbClr val="0000FF"/>
                </a:solidFill>
              </a:rPr>
              <a:t>Katarakt</a:t>
            </a:r>
            <a:r>
              <a:rPr lang="en-US" sz="1200" dirty="0">
                <a:solidFill>
                  <a:srgbClr val="0000FF"/>
                </a:solidFill>
              </a:rPr>
              <a:t> die </a:t>
            </a:r>
            <a:r>
              <a:rPr lang="en-US" sz="1200" dirty="0" err="1">
                <a:solidFill>
                  <a:srgbClr val="0000FF"/>
                </a:solidFill>
              </a:rPr>
              <a:t>zweithäufigste</a:t>
            </a:r>
            <a:r>
              <a:rPr lang="en-US" sz="1200" dirty="0">
                <a:solidFill>
                  <a:srgbClr val="0000FF"/>
                </a:solidFill>
              </a:rPr>
              <a:t> Ursache.</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Wie </a:t>
            </a:r>
            <a:r>
              <a:rPr lang="en-US" sz="1200" i="1" dirty="0" err="1">
                <a:solidFill>
                  <a:srgbClr val="0000FF"/>
                </a:solidFill>
              </a:rPr>
              <a:t>verbreitet</a:t>
            </a:r>
            <a:r>
              <a:rPr lang="en-US" sz="1200" i="1" dirty="0">
                <a:solidFill>
                  <a:srgbClr val="0000FF"/>
                </a:solidFill>
              </a:rPr>
              <a:t> </a:t>
            </a:r>
            <a:r>
              <a:rPr lang="en-US" sz="1200" i="1" dirty="0" err="1">
                <a:solidFill>
                  <a:srgbClr val="0000FF"/>
                </a:solidFill>
              </a:rPr>
              <a:t>ist</a:t>
            </a:r>
            <a:r>
              <a:rPr lang="en-US" sz="1200" i="1" dirty="0">
                <a:solidFill>
                  <a:srgbClr val="0000FF"/>
                </a:solidFill>
              </a:rPr>
              <a:t> das POWG in den USA?</a:t>
            </a: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sehr</a:t>
            </a:r>
            <a:r>
              <a:rPr lang="en-US" sz="1200" dirty="0">
                <a:solidFill>
                  <a:srgbClr val="0000FF"/>
                </a:solidFill>
              </a:rPr>
              <a:t> </a:t>
            </a:r>
            <a:r>
              <a:rPr lang="en-US" sz="1200" dirty="0" err="1">
                <a:solidFill>
                  <a:srgbClr val="0000FF"/>
                </a:solidFill>
              </a:rPr>
              <a:t>häufig</a:t>
            </a:r>
            <a:r>
              <a:rPr lang="en-US" sz="1200" dirty="0">
                <a:solidFill>
                  <a:srgbClr val="0000FF"/>
                </a:solidFill>
              </a:rPr>
              <a:t>. </a:t>
            </a:r>
            <a:r>
              <a:rPr lang="en-US" sz="1200" dirty="0" err="1">
                <a:solidFill>
                  <a:srgbClr val="0000FF"/>
                </a:solidFill>
              </a:rPr>
              <a:t>Nahezu</a:t>
            </a:r>
            <a:r>
              <a:rPr lang="en-US" sz="1200" dirty="0">
                <a:solidFill>
                  <a:srgbClr val="0000FF"/>
                </a:solidFill>
              </a:rPr>
              <a:t> 2 % der US-</a:t>
            </a:r>
            <a:r>
              <a:rPr lang="en-US" sz="1200" dirty="0" err="1">
                <a:solidFill>
                  <a:srgbClr val="0000FF"/>
                </a:solidFill>
              </a:rPr>
              <a:t>amerikanischen</a:t>
            </a:r>
            <a:r>
              <a:rPr lang="en-US" sz="1200" dirty="0">
                <a:solidFill>
                  <a:srgbClr val="0000FF"/>
                </a:solidFill>
              </a:rPr>
              <a:t> </a:t>
            </a:r>
            <a:r>
              <a:rPr lang="en-US" sz="1200" dirty="0" err="1">
                <a:solidFill>
                  <a:srgbClr val="0000FF"/>
                </a:solidFill>
              </a:rPr>
              <a:t>Bevölkerung</a:t>
            </a:r>
            <a:r>
              <a:rPr lang="en-US" sz="1200" dirty="0">
                <a:solidFill>
                  <a:srgbClr val="0000FF"/>
                </a:solidFill>
              </a:rPr>
              <a:t> </a:t>
            </a:r>
            <a:r>
              <a:rPr lang="en-US" sz="1200" dirty="0" err="1">
                <a:solidFill>
                  <a:srgbClr val="0000FF"/>
                </a:solidFill>
              </a:rPr>
              <a:t>über</a:t>
            </a:r>
            <a:r>
              <a:rPr lang="en-US" sz="1200" dirty="0">
                <a:solidFill>
                  <a:srgbClr val="0000FF"/>
                </a:solidFill>
              </a:rPr>
              <a:t> 40 Jahre </a:t>
            </a:r>
            <a:r>
              <a:rPr lang="en-US" sz="1200" dirty="0" err="1">
                <a:solidFill>
                  <a:srgbClr val="0000FF"/>
                </a:solidFill>
              </a:rPr>
              <a:t>sind</a:t>
            </a:r>
            <a:r>
              <a:rPr lang="en-US" sz="1200" dirty="0">
                <a:solidFill>
                  <a:srgbClr val="0000FF"/>
                </a:solidFill>
              </a:rPr>
              <a:t> </a:t>
            </a:r>
            <a:r>
              <a:rPr lang="en-US" sz="1200" dirty="0" err="1">
                <a:solidFill>
                  <a:srgbClr val="0000FF"/>
                </a:solidFill>
              </a:rPr>
              <a:t>betroffen</a:t>
            </a:r>
            <a:r>
              <a:rPr lang="en-US" sz="1200" dirty="0">
                <a:solidFill>
                  <a:srgbClr val="0000FF"/>
                </a:solidFill>
              </a:rPr>
              <a:t> – das </a:t>
            </a:r>
            <a:r>
              <a:rPr lang="en-US" sz="1200" dirty="0" err="1">
                <a:solidFill>
                  <a:srgbClr val="0000FF"/>
                </a:solidFill>
              </a:rPr>
              <a:t>entspricht</a:t>
            </a:r>
            <a:r>
              <a:rPr lang="en-US" sz="1200" dirty="0">
                <a:solidFill>
                  <a:srgbClr val="0000FF"/>
                </a:solidFill>
              </a:rPr>
              <a:t> </a:t>
            </a:r>
            <a:r>
              <a:rPr lang="en-US" sz="1200" dirty="0" err="1">
                <a:solidFill>
                  <a:srgbClr val="0000FF"/>
                </a:solidFill>
              </a:rPr>
              <a:t>mehr</a:t>
            </a:r>
            <a:r>
              <a:rPr lang="en-US" sz="1200" dirty="0">
                <a:solidFill>
                  <a:srgbClr val="0000FF"/>
                </a:solidFill>
              </a:rPr>
              <a:t> </a:t>
            </a:r>
            <a:r>
              <a:rPr lang="en-US" sz="1200" dirty="0" err="1">
                <a:solidFill>
                  <a:srgbClr val="0000FF"/>
                </a:solidFill>
              </a:rPr>
              <a:t>als</a:t>
            </a:r>
            <a:r>
              <a:rPr lang="en-US" sz="1200" dirty="0">
                <a:solidFill>
                  <a:srgbClr val="0000FF"/>
                </a:solidFill>
              </a:rPr>
              <a:t> 3 </a:t>
            </a:r>
            <a:r>
              <a:rPr lang="en-US" sz="1200" dirty="0" err="1">
                <a:solidFill>
                  <a:srgbClr val="0000FF"/>
                </a:solidFill>
              </a:rPr>
              <a:t>Millionen</a:t>
            </a:r>
            <a:r>
              <a:rPr lang="en-US" sz="1200" dirty="0">
                <a:solidFill>
                  <a:srgbClr val="0000FF"/>
                </a:solidFill>
              </a:rPr>
              <a:t> Menschen.</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200"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Das POWG </a:t>
            </a:r>
            <a:r>
              <a:rPr lang="en-US" sz="1200" i="1" dirty="0" err="1">
                <a:solidFill>
                  <a:srgbClr val="0000FF"/>
                </a:solidFill>
              </a:rPr>
              <a:t>wird</a:t>
            </a:r>
            <a:r>
              <a:rPr lang="en-US" sz="1200" i="1" dirty="0">
                <a:solidFill>
                  <a:srgbClr val="0000FF"/>
                </a:solidFill>
              </a:rPr>
              <a:t> </a:t>
            </a:r>
            <a:r>
              <a:rPr lang="en-US" sz="1200" i="1" dirty="0" err="1">
                <a:solidFill>
                  <a:srgbClr val="0000FF"/>
                </a:solidFill>
              </a:rPr>
              <a:t>als</a:t>
            </a:r>
            <a:r>
              <a:rPr lang="en-US" sz="1200" i="1" dirty="0">
                <a:solidFill>
                  <a:srgbClr val="0000FF"/>
                </a:solidFill>
              </a:rPr>
              <a:t> der ‚</a:t>
            </a:r>
            <a:r>
              <a:rPr lang="en-US" sz="1200" i="1" dirty="0" err="1">
                <a:solidFill>
                  <a:srgbClr val="0000FF"/>
                </a:solidFill>
              </a:rPr>
              <a:t>stille</a:t>
            </a:r>
            <a:r>
              <a:rPr lang="en-US" sz="1200" i="1" dirty="0">
                <a:solidFill>
                  <a:srgbClr val="0000FF"/>
                </a:solidFill>
              </a:rPr>
              <a:t> </a:t>
            </a:r>
            <a:r>
              <a:rPr lang="en-US" sz="1200" i="1" dirty="0" err="1">
                <a:solidFill>
                  <a:srgbClr val="0000FF"/>
                </a:solidFill>
              </a:rPr>
              <a:t>Dieb</a:t>
            </a:r>
            <a:r>
              <a:rPr lang="en-US" sz="1200" i="1" dirty="0">
                <a:solidFill>
                  <a:srgbClr val="0000FF"/>
                </a:solidFill>
              </a:rPr>
              <a:t> des </a:t>
            </a:r>
            <a:r>
              <a:rPr lang="en-US" sz="1200" i="1" dirty="0" err="1">
                <a:solidFill>
                  <a:srgbClr val="0000FF"/>
                </a:solidFill>
              </a:rPr>
              <a:t>Sehens</a:t>
            </a:r>
            <a:r>
              <a:rPr lang="en-US" sz="1200" i="1" dirty="0">
                <a:solidFill>
                  <a:srgbClr val="0000FF"/>
                </a:solidFill>
              </a:rPr>
              <a:t>‘ </a:t>
            </a:r>
            <a:r>
              <a:rPr lang="en-US" sz="1200" i="1" dirty="0" err="1">
                <a:solidFill>
                  <a:srgbClr val="0000FF"/>
                </a:solidFill>
              </a:rPr>
              <a:t>bezeichnet</a:t>
            </a:r>
            <a:r>
              <a:rPr lang="en-US" sz="1200" i="1" dirty="0">
                <a:solidFill>
                  <a:srgbClr val="0000FF"/>
                </a:solidFill>
              </a:rPr>
              <a:t>. </a:t>
            </a:r>
            <a:r>
              <a:rPr lang="en-US" sz="1200" i="1" dirty="0" err="1">
                <a:solidFill>
                  <a:srgbClr val="0000FF"/>
                </a:solidFill>
              </a:rPr>
              <a:t>Warum</a:t>
            </a:r>
            <a:r>
              <a:rPr lang="en-US" sz="1200" i="1" dirty="0">
                <a:solidFill>
                  <a:srgbClr val="0000FF"/>
                </a:solidFill>
              </a:rPr>
              <a:t>?</a:t>
            </a: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err="1">
                <a:solidFill>
                  <a:srgbClr val="0000FF"/>
                </a:solidFill>
              </a:rPr>
              <a:t>Aufgrund</a:t>
            </a:r>
            <a:r>
              <a:rPr lang="en-US" sz="1200" dirty="0">
                <a:solidFill>
                  <a:srgbClr val="0000FF"/>
                </a:solidFill>
              </a:rPr>
              <a:t> seines </a:t>
            </a:r>
            <a:r>
              <a:rPr lang="en-US" sz="1200" dirty="0" err="1">
                <a:solidFill>
                  <a:srgbClr val="0000FF"/>
                </a:solidFill>
              </a:rPr>
              <a:t>heimtückischen</a:t>
            </a:r>
            <a:r>
              <a:rPr lang="en-US" sz="1200" dirty="0">
                <a:solidFill>
                  <a:srgbClr val="0000FF"/>
                </a:solidFill>
              </a:rPr>
              <a:t> </a:t>
            </a:r>
            <a:r>
              <a:rPr lang="en-US" sz="1200" dirty="0" err="1">
                <a:solidFill>
                  <a:srgbClr val="0000FF"/>
                </a:solidFill>
              </a:rPr>
              <a:t>Verlaufs</a:t>
            </a:r>
            <a:r>
              <a:rPr lang="en-US" sz="1200" dirty="0">
                <a:solidFill>
                  <a:srgbClr val="0000FF"/>
                </a:solidFill>
              </a:rPr>
              <a:t>. Es </a:t>
            </a:r>
            <a:r>
              <a:rPr lang="en-US" sz="1200" dirty="0" err="1">
                <a:solidFill>
                  <a:srgbClr val="0000FF"/>
                </a:solidFill>
              </a:rPr>
              <a:t>beginnt</a:t>
            </a:r>
            <a:r>
              <a:rPr lang="en-US" sz="1200" dirty="0">
                <a:solidFill>
                  <a:srgbClr val="0000FF"/>
                </a:solidFill>
              </a:rPr>
              <a:t> </a:t>
            </a:r>
            <a:r>
              <a:rPr lang="en-US" sz="1200" dirty="0" err="1">
                <a:solidFill>
                  <a:srgbClr val="0000FF"/>
                </a:solidFill>
              </a:rPr>
              <a:t>schleichend</a:t>
            </a:r>
            <a:r>
              <a:rPr lang="en-US" sz="1200" dirty="0">
                <a:solidFill>
                  <a:srgbClr val="0000FF"/>
                </a:solidFill>
              </a:rPr>
              <a:t> und </a:t>
            </a:r>
            <a:r>
              <a:rPr lang="en-US" sz="1200" dirty="0" err="1">
                <a:solidFill>
                  <a:srgbClr val="0000FF"/>
                </a:solidFill>
              </a:rPr>
              <a:t>schreitet</a:t>
            </a:r>
            <a:r>
              <a:rPr lang="en-US" sz="1200" dirty="0">
                <a:solidFill>
                  <a:srgbClr val="0000FF"/>
                </a:solidFill>
              </a:rPr>
              <a:t> </a:t>
            </a:r>
            <a:r>
              <a:rPr lang="en-US" sz="1200" dirty="0" err="1">
                <a:solidFill>
                  <a:srgbClr val="0000FF"/>
                </a:solidFill>
              </a:rPr>
              <a:t>sehr</a:t>
            </a:r>
            <a:r>
              <a:rPr lang="en-US" sz="1200" dirty="0">
                <a:solidFill>
                  <a:srgbClr val="0000FF"/>
                </a:solidFill>
              </a:rPr>
              <a:t> </a:t>
            </a:r>
            <a:r>
              <a:rPr lang="en-US" sz="1200" dirty="0" err="1">
                <a:solidFill>
                  <a:srgbClr val="0000FF"/>
                </a:solidFill>
              </a:rPr>
              <a:t>langsam</a:t>
            </a:r>
            <a:r>
              <a:rPr lang="en-US" sz="1200" dirty="0">
                <a:solidFill>
                  <a:srgbClr val="0000FF"/>
                </a:solidFill>
              </a:rPr>
              <a:t> fort. </a:t>
            </a:r>
            <a:r>
              <a:rPr lang="en-US" sz="1200" dirty="0" err="1">
                <a:solidFill>
                  <a:srgbClr val="0000FF"/>
                </a:solidFill>
              </a:rPr>
              <a:t>Zudem</a:t>
            </a:r>
            <a:r>
              <a:rPr lang="en-US" sz="1200" dirty="0">
                <a:solidFill>
                  <a:srgbClr val="0000FF"/>
                </a:solidFill>
              </a:rPr>
              <a:t> </a:t>
            </a:r>
            <a:r>
              <a:rPr lang="en-US" sz="1200" dirty="0" err="1">
                <a:solidFill>
                  <a:srgbClr val="0000FF"/>
                </a:solidFill>
              </a:rPr>
              <a:t>verursacht</a:t>
            </a:r>
            <a:r>
              <a:rPr lang="en-US" sz="1200" dirty="0">
                <a:solidFill>
                  <a:srgbClr val="0000FF"/>
                </a:solidFill>
              </a:rPr>
              <a:t> es </a:t>
            </a:r>
            <a:r>
              <a:rPr lang="en-US" sz="1200" dirty="0" err="1">
                <a:solidFill>
                  <a:srgbClr val="0000FF"/>
                </a:solidFill>
              </a:rPr>
              <a:t>keine</a:t>
            </a:r>
            <a:r>
              <a:rPr lang="en-US" sz="1200" dirty="0">
                <a:solidFill>
                  <a:srgbClr val="0000FF"/>
                </a:solidFill>
              </a:rPr>
              <a:t> </a:t>
            </a:r>
            <a:r>
              <a:rPr lang="en-US" sz="1200" dirty="0" err="1">
                <a:solidFill>
                  <a:srgbClr val="0000FF"/>
                </a:solidFill>
              </a:rPr>
              <a:t>Beschwerden</a:t>
            </a:r>
            <a:r>
              <a:rPr lang="en-US" sz="1200" dirty="0">
                <a:solidFill>
                  <a:srgbClr val="0000FF"/>
                </a:solidFill>
              </a:rPr>
              <a:t>. </a:t>
            </a:r>
            <a:r>
              <a:rPr lang="en-US" sz="1200" dirty="0" err="1">
                <a:solidFill>
                  <a:srgbClr val="0000FF"/>
                </a:solidFill>
              </a:rPr>
              <a:t>Darüber</a:t>
            </a:r>
            <a:r>
              <a:rPr lang="en-US" sz="1200" dirty="0">
                <a:solidFill>
                  <a:srgbClr val="0000FF"/>
                </a:solidFill>
              </a:rPr>
              <a:t> </a:t>
            </a:r>
            <a:r>
              <a:rPr lang="en-US" sz="1200" dirty="0" err="1">
                <a:solidFill>
                  <a:srgbClr val="0000FF"/>
                </a:solidFill>
              </a:rPr>
              <a:t>hinaus</a:t>
            </a:r>
            <a:r>
              <a:rPr lang="en-US" sz="1200" dirty="0">
                <a:solidFill>
                  <a:srgbClr val="0000FF"/>
                </a:solidFill>
              </a:rPr>
              <a:t> </a:t>
            </a:r>
            <a:r>
              <a:rPr lang="en-US" sz="1200" dirty="0" err="1">
                <a:solidFill>
                  <a:srgbClr val="0000FF"/>
                </a:solidFill>
              </a:rPr>
              <a:t>bleibt</a:t>
            </a:r>
            <a:r>
              <a:rPr lang="en-US" sz="1200" dirty="0">
                <a:solidFill>
                  <a:srgbClr val="0000FF"/>
                </a:solidFill>
              </a:rPr>
              <a:t> die </a:t>
            </a:r>
            <a:r>
              <a:rPr lang="en-US" sz="1200" dirty="0" err="1">
                <a:solidFill>
                  <a:srgbClr val="0000FF"/>
                </a:solidFill>
              </a:rPr>
              <a:t>Sehschärfe</a:t>
            </a:r>
            <a:r>
              <a:rPr lang="en-US" sz="1200" dirty="0">
                <a:solidFill>
                  <a:srgbClr val="0000FF"/>
                </a:solidFill>
              </a:rPr>
              <a:t> bis </a:t>
            </a:r>
            <a:r>
              <a:rPr lang="en-US" sz="1200" dirty="0" err="1">
                <a:solidFill>
                  <a:srgbClr val="0000FF"/>
                </a:solidFill>
              </a:rPr>
              <a:t>zu</a:t>
            </a:r>
            <a:r>
              <a:rPr lang="en-US" sz="1200" dirty="0">
                <a:solidFill>
                  <a:srgbClr val="0000FF"/>
                </a:solidFill>
              </a:rPr>
              <a:t> </a:t>
            </a:r>
            <a:r>
              <a:rPr lang="en-US" sz="1200" dirty="0" err="1">
                <a:solidFill>
                  <a:srgbClr val="0000FF"/>
                </a:solidFill>
              </a:rPr>
              <a:t>einem</a:t>
            </a:r>
            <a:r>
              <a:rPr lang="en-US" sz="1200" dirty="0">
                <a:solidFill>
                  <a:srgbClr val="0000FF"/>
                </a:solidFill>
              </a:rPr>
              <a:t> </a:t>
            </a:r>
            <a:r>
              <a:rPr lang="en-US" sz="1200" dirty="0" err="1">
                <a:solidFill>
                  <a:srgbClr val="0000FF"/>
                </a:solidFill>
              </a:rPr>
              <a:t>späten</a:t>
            </a:r>
            <a:r>
              <a:rPr lang="en-US" sz="1200" dirty="0">
                <a:solidFill>
                  <a:srgbClr val="0000FF"/>
                </a:solidFill>
              </a:rPr>
              <a:t> Stadium des </a:t>
            </a:r>
            <a:r>
              <a:rPr lang="en-US" sz="1200" dirty="0" err="1">
                <a:solidFill>
                  <a:srgbClr val="0000FF"/>
                </a:solidFill>
              </a:rPr>
              <a:t>Krankheitsverlaufs</a:t>
            </a:r>
            <a:r>
              <a:rPr lang="en-US" sz="1200" dirty="0">
                <a:solidFill>
                  <a:srgbClr val="0000FF"/>
                </a:solidFill>
              </a:rPr>
              <a:t> </a:t>
            </a:r>
            <a:r>
              <a:rPr lang="en-US" sz="1200" dirty="0" err="1">
                <a:solidFill>
                  <a:srgbClr val="0000FF"/>
                </a:solidFill>
              </a:rPr>
              <a:t>erhalten</a:t>
            </a:r>
            <a:r>
              <a:rPr lang="en-US" sz="1200" dirty="0">
                <a:solidFill>
                  <a:srgbClr val="0000FF"/>
                </a:solidFill>
              </a:rPr>
              <a:t> – oft bis </a:t>
            </a:r>
            <a:r>
              <a:rPr lang="en-US" sz="1200" dirty="0" err="1">
                <a:solidFill>
                  <a:srgbClr val="0000FF"/>
                </a:solidFill>
              </a:rPr>
              <a:t>zu</a:t>
            </a:r>
            <a:r>
              <a:rPr lang="en-US" sz="1200" dirty="0">
                <a:solidFill>
                  <a:srgbClr val="0000FF"/>
                </a:solidFill>
              </a:rPr>
              <a:t> </a:t>
            </a:r>
            <a:r>
              <a:rPr lang="en-US" sz="1200" dirty="0" err="1">
                <a:solidFill>
                  <a:srgbClr val="0000FF"/>
                </a:solidFill>
              </a:rPr>
              <a:t>einem</a:t>
            </a:r>
            <a:r>
              <a:rPr lang="en-US" sz="1200" dirty="0">
                <a:solidFill>
                  <a:srgbClr val="0000FF"/>
                </a:solidFill>
              </a:rPr>
              <a:t> </a:t>
            </a:r>
            <a:r>
              <a:rPr lang="en-US" sz="1200" dirty="0" err="1">
                <a:solidFill>
                  <a:srgbClr val="0000FF"/>
                </a:solidFill>
              </a:rPr>
              <a:t>Zeitpunkt</a:t>
            </a:r>
            <a:r>
              <a:rPr lang="en-US" sz="1200" dirty="0">
                <a:solidFill>
                  <a:srgbClr val="0000FF"/>
                </a:solidFill>
              </a:rPr>
              <a:t>, an dem der Patient </a:t>
            </a:r>
            <a:r>
              <a:rPr lang="en-US" sz="1200" dirty="0" err="1">
                <a:solidFill>
                  <a:srgbClr val="0000FF"/>
                </a:solidFill>
              </a:rPr>
              <a:t>aufgrund</a:t>
            </a:r>
            <a:r>
              <a:rPr lang="en-US" sz="1200" dirty="0">
                <a:solidFill>
                  <a:srgbClr val="0000FF"/>
                </a:solidFill>
              </a:rPr>
              <a:t> des </a:t>
            </a:r>
            <a:r>
              <a:rPr lang="en-US" sz="1200" dirty="0" err="1">
                <a:solidFill>
                  <a:srgbClr val="0000FF"/>
                </a:solidFill>
              </a:rPr>
              <a:t>Gesichtsfeldverlusts</a:t>
            </a:r>
            <a:r>
              <a:rPr lang="en-US" sz="1200" dirty="0">
                <a:solidFill>
                  <a:srgbClr val="0000FF"/>
                </a:solidFill>
              </a:rPr>
              <a:t> </a:t>
            </a:r>
            <a:r>
              <a:rPr lang="en-US" sz="1200" dirty="0" err="1">
                <a:solidFill>
                  <a:srgbClr val="0000FF"/>
                </a:solidFill>
              </a:rPr>
              <a:t>bereits</a:t>
            </a:r>
            <a:r>
              <a:rPr lang="en-US" sz="1200" dirty="0">
                <a:solidFill>
                  <a:srgbClr val="0000FF"/>
                </a:solidFill>
              </a:rPr>
              <a:t> </a:t>
            </a:r>
            <a:r>
              <a:rPr lang="en-US" sz="1200" dirty="0" err="1">
                <a:solidFill>
                  <a:srgbClr val="0000FF"/>
                </a:solidFill>
              </a:rPr>
              <a:t>funktionell</a:t>
            </a:r>
            <a:r>
              <a:rPr lang="en-US" sz="1200" dirty="0">
                <a:solidFill>
                  <a:srgbClr val="0000FF"/>
                </a:solidFill>
              </a:rPr>
              <a:t> blind </a:t>
            </a:r>
            <a:r>
              <a:rPr lang="en-US" sz="1200" dirty="0" err="1">
                <a:solidFill>
                  <a:srgbClr val="0000FF"/>
                </a:solidFill>
              </a:rPr>
              <a:t>ist</a:t>
            </a:r>
            <a:r>
              <a:rPr lang="en-US" sz="1200" dirty="0">
                <a:solidFill>
                  <a:srgbClr val="0000FF"/>
                </a:solidFill>
              </a:rPr>
              <a:t>. </a:t>
            </a:r>
            <a:r>
              <a:rPr lang="en-US" sz="1200" dirty="0">
                <a:solidFill>
                  <a:schemeClr val="dk1"/>
                </a:solidFill>
              </a:rPr>
              <a:t>In </a:t>
            </a:r>
            <a:r>
              <a:rPr lang="en-US" sz="1200" dirty="0" err="1">
                <a:solidFill>
                  <a:schemeClr val="dk1"/>
                </a:solidFill>
              </a:rPr>
              <a:t>diesem</a:t>
            </a:r>
            <a:r>
              <a:rPr lang="en-US" sz="1200" dirty="0">
                <a:solidFill>
                  <a:schemeClr val="dk1"/>
                </a:solidFill>
              </a:rPr>
              <a:t> Moment (</a:t>
            </a:r>
            <a:r>
              <a:rPr lang="en-US" sz="1200" dirty="0" err="1">
                <a:solidFill>
                  <a:schemeClr val="dk1"/>
                </a:solidFill>
              </a:rPr>
              <a:t>jetzt</a:t>
            </a:r>
            <a:r>
              <a:rPr lang="en-US" sz="1200" dirty="0">
                <a:solidFill>
                  <a:schemeClr val="dk1"/>
                </a:solidFill>
              </a:rPr>
              <a:t> </a:t>
            </a:r>
            <a:r>
              <a:rPr lang="en-US" sz="1200" dirty="0" err="1">
                <a:solidFill>
                  <a:schemeClr val="dk1"/>
                </a:solidFill>
              </a:rPr>
              <a:t>gerade</a:t>
            </a:r>
            <a:r>
              <a:rPr lang="en-US" sz="1200" dirty="0">
                <a:solidFill>
                  <a:schemeClr val="dk1"/>
                </a:solidFill>
              </a:rPr>
              <a:t>) </a:t>
            </a:r>
            <a:r>
              <a:rPr lang="en-US" sz="1200" dirty="0" err="1">
                <a:solidFill>
                  <a:schemeClr val="dk1"/>
                </a:solidFill>
              </a:rPr>
              <a:t>verlieren</a:t>
            </a:r>
            <a:r>
              <a:rPr lang="en-US" sz="1200" dirty="0">
                <a:solidFill>
                  <a:schemeClr val="dk1"/>
                </a:solidFill>
              </a:rPr>
              <a:t> </a:t>
            </a:r>
            <a:r>
              <a:rPr lang="en-US" sz="1200" dirty="0" err="1">
                <a:solidFill>
                  <a:schemeClr val="dk1"/>
                </a:solidFill>
              </a:rPr>
              <a:t>weltweit</a:t>
            </a:r>
            <a:r>
              <a:rPr lang="en-US" sz="1200" dirty="0">
                <a:solidFill>
                  <a:schemeClr val="dk1"/>
                </a:solidFill>
              </a:rPr>
              <a:t> </a:t>
            </a:r>
            <a:r>
              <a:rPr lang="en-US" sz="1200" dirty="0" err="1">
                <a:solidFill>
                  <a:schemeClr val="dk1"/>
                </a:solidFill>
              </a:rPr>
              <a:t>unzählige</a:t>
            </a:r>
            <a:r>
              <a:rPr lang="en-US" sz="1200" dirty="0">
                <a:solidFill>
                  <a:schemeClr val="dk1"/>
                </a:solidFill>
              </a:rPr>
              <a:t> Menschen </a:t>
            </a:r>
            <a:r>
              <a:rPr lang="en-US" sz="1200" dirty="0" err="1">
                <a:solidFill>
                  <a:schemeClr val="dk1"/>
                </a:solidFill>
              </a:rPr>
              <a:t>durch</a:t>
            </a:r>
            <a:r>
              <a:rPr lang="en-US" sz="1200" dirty="0">
                <a:solidFill>
                  <a:schemeClr val="dk1"/>
                </a:solidFill>
              </a:rPr>
              <a:t> </a:t>
            </a:r>
            <a:r>
              <a:rPr lang="en-US" sz="1200" dirty="0" err="1">
                <a:solidFill>
                  <a:schemeClr val="dk1"/>
                </a:solidFill>
              </a:rPr>
              <a:t>ein</a:t>
            </a:r>
            <a:r>
              <a:rPr lang="en-US" sz="1200" dirty="0">
                <a:solidFill>
                  <a:schemeClr val="dk1"/>
                </a:solidFill>
              </a:rPr>
              <a:t> POWG </a:t>
            </a:r>
            <a:r>
              <a:rPr lang="en-US" sz="1200" dirty="0" err="1">
                <a:solidFill>
                  <a:schemeClr val="dk1"/>
                </a:solidFill>
              </a:rPr>
              <a:t>ihr</a:t>
            </a:r>
            <a:r>
              <a:rPr lang="en-US" sz="1200" dirty="0">
                <a:solidFill>
                  <a:schemeClr val="dk1"/>
                </a:solidFill>
              </a:rPr>
              <a:t> </a:t>
            </a:r>
            <a:r>
              <a:rPr lang="en-US" sz="1200" dirty="0" err="1">
                <a:solidFill>
                  <a:schemeClr val="dk1"/>
                </a:solidFill>
              </a:rPr>
              <a:t>Sehvermögen</a:t>
            </a:r>
            <a:r>
              <a:rPr lang="en-US" sz="1200" dirty="0">
                <a:solidFill>
                  <a:schemeClr val="dk1"/>
                </a:solidFill>
              </a:rPr>
              <a:t>, </a:t>
            </a:r>
            <a:r>
              <a:rPr lang="en-US" sz="1200" dirty="0" err="1">
                <a:solidFill>
                  <a:schemeClr val="dk1"/>
                </a:solidFill>
              </a:rPr>
              <a:t>ohne</a:t>
            </a:r>
            <a:r>
              <a:rPr lang="en-US" sz="1200" dirty="0">
                <a:solidFill>
                  <a:schemeClr val="dk1"/>
                </a:solidFill>
              </a:rPr>
              <a:t> </a:t>
            </a:r>
            <a:r>
              <a:rPr lang="en-US" sz="1200" dirty="0" err="1">
                <a:solidFill>
                  <a:schemeClr val="dk1"/>
                </a:solidFill>
              </a:rPr>
              <a:t>sich</a:t>
            </a:r>
            <a:r>
              <a:rPr lang="en-US" sz="1200" dirty="0">
                <a:solidFill>
                  <a:schemeClr val="dk1"/>
                </a:solidFill>
              </a:rPr>
              <a:t> </a:t>
            </a:r>
            <a:r>
              <a:rPr lang="en-US" sz="1200" dirty="0" err="1">
                <a:solidFill>
                  <a:schemeClr val="dk1"/>
                </a:solidFill>
              </a:rPr>
              <a:t>dessen</a:t>
            </a:r>
            <a:r>
              <a:rPr lang="en-US" sz="1200" dirty="0">
                <a:solidFill>
                  <a:schemeClr val="dk1"/>
                </a:solidFill>
              </a:rPr>
              <a:t> </a:t>
            </a:r>
            <a:r>
              <a:rPr lang="en-US" sz="1200" dirty="0" err="1">
                <a:solidFill>
                  <a:schemeClr val="dk1"/>
                </a:solidFill>
              </a:rPr>
              <a:t>bewusst</a:t>
            </a:r>
            <a:r>
              <a:rPr lang="en-US" sz="1200" dirty="0">
                <a:solidFill>
                  <a:schemeClr val="dk1"/>
                </a:solidFill>
              </a:rPr>
              <a:t> </a:t>
            </a:r>
            <a:r>
              <a:rPr lang="en-US" sz="1200" dirty="0" err="1">
                <a:solidFill>
                  <a:schemeClr val="dk1"/>
                </a:solidFill>
              </a:rPr>
              <a:t>zu</a:t>
            </a:r>
            <a:r>
              <a:rPr lang="en-US" sz="1200" dirty="0">
                <a:solidFill>
                  <a:schemeClr val="dk1"/>
                </a:solidFill>
              </a:rPr>
              <a:t> sein.</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200"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Wie </a:t>
            </a:r>
            <a:r>
              <a:rPr lang="en-US" sz="1200" i="1" dirty="0" err="1">
                <a:solidFill>
                  <a:srgbClr val="0000FF"/>
                </a:solidFill>
              </a:rPr>
              <a:t>ist</a:t>
            </a:r>
            <a:r>
              <a:rPr lang="en-US" sz="1200" i="1" dirty="0">
                <a:solidFill>
                  <a:srgbClr val="0000FF"/>
                </a:solidFill>
              </a:rPr>
              <a:t> </a:t>
            </a:r>
            <a:r>
              <a:rPr lang="en-US" sz="1200" i="1" dirty="0" err="1">
                <a:solidFill>
                  <a:srgbClr val="0000FF"/>
                </a:solidFill>
              </a:rPr>
              <a:t>allgemein</a:t>
            </a:r>
            <a:r>
              <a:rPr lang="en-US" sz="1200" i="1" dirty="0">
                <a:solidFill>
                  <a:srgbClr val="0000FF"/>
                </a:solidFill>
              </a:rPr>
              <a:t> die </a:t>
            </a:r>
            <a:r>
              <a:rPr lang="en-US" sz="1200" i="1" dirty="0" err="1">
                <a:solidFill>
                  <a:srgbClr val="0000FF"/>
                </a:solidFill>
              </a:rPr>
              <a:t>visuelle</a:t>
            </a:r>
            <a:r>
              <a:rPr lang="en-US" sz="1200" i="1" dirty="0">
                <a:solidFill>
                  <a:srgbClr val="0000FF"/>
                </a:solidFill>
              </a:rPr>
              <a:t> Prognose </a:t>
            </a:r>
            <a:r>
              <a:rPr lang="en-US" sz="1200" i="1" dirty="0" err="1">
                <a:solidFill>
                  <a:srgbClr val="0000FF"/>
                </a:solidFill>
              </a:rPr>
              <a:t>beim</a:t>
            </a:r>
            <a:r>
              <a:rPr lang="en-US" sz="1200" i="1" dirty="0">
                <a:solidFill>
                  <a:srgbClr val="0000FF"/>
                </a:solidFill>
              </a:rPr>
              <a:t> POWG?</a:t>
            </a: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err="1">
                <a:solidFill>
                  <a:srgbClr val="0000FF"/>
                </a:solidFill>
              </a:rPr>
              <a:t>Insgesamt</a:t>
            </a:r>
            <a:r>
              <a:rPr lang="en-US" sz="1200" dirty="0">
                <a:solidFill>
                  <a:srgbClr val="0000FF"/>
                </a:solidFill>
              </a:rPr>
              <a:t> </a:t>
            </a:r>
            <a:r>
              <a:rPr lang="en-US" sz="1200" dirty="0" err="1">
                <a:solidFill>
                  <a:srgbClr val="0000FF"/>
                </a:solidFill>
              </a:rPr>
              <a:t>relativ</a:t>
            </a:r>
            <a:r>
              <a:rPr lang="en-US" sz="1200" dirty="0">
                <a:solidFill>
                  <a:srgbClr val="0000FF"/>
                </a:solidFill>
              </a:rPr>
              <a:t> </a:t>
            </a:r>
            <a:r>
              <a:rPr lang="en-US" sz="1200" dirty="0" err="1">
                <a:solidFill>
                  <a:srgbClr val="0000FF"/>
                </a:solidFill>
              </a:rPr>
              <a:t>günstig</a:t>
            </a:r>
            <a:r>
              <a:rPr lang="en-US" sz="1200" dirty="0">
                <a:solidFill>
                  <a:srgbClr val="0000FF"/>
                </a:solidFill>
              </a:rPr>
              <a:t>: Die </a:t>
            </a:r>
            <a:r>
              <a:rPr lang="en-US" sz="1200" dirty="0" err="1">
                <a:solidFill>
                  <a:srgbClr val="0000FF"/>
                </a:solidFill>
              </a:rPr>
              <a:t>meisten</a:t>
            </a:r>
            <a:r>
              <a:rPr lang="en-US" sz="1200" dirty="0">
                <a:solidFill>
                  <a:srgbClr val="0000FF"/>
                </a:solidFill>
              </a:rPr>
              <a:t> </a:t>
            </a:r>
            <a:r>
              <a:rPr lang="en-US" sz="1200" dirty="0" err="1">
                <a:solidFill>
                  <a:srgbClr val="0000FF"/>
                </a:solidFill>
              </a:rPr>
              <a:t>Patienten</a:t>
            </a:r>
            <a:r>
              <a:rPr lang="en-US" sz="1200" dirty="0">
                <a:solidFill>
                  <a:srgbClr val="0000FF"/>
                </a:solidFill>
              </a:rPr>
              <a:t> </a:t>
            </a:r>
            <a:r>
              <a:rPr lang="en-US" sz="1200" dirty="0" err="1">
                <a:solidFill>
                  <a:srgbClr val="0000FF"/>
                </a:solidFill>
              </a:rPr>
              <a:t>behalten</a:t>
            </a:r>
            <a:r>
              <a:rPr lang="en-US" sz="1200" dirty="0">
                <a:solidFill>
                  <a:srgbClr val="0000FF"/>
                </a:solidFill>
              </a:rPr>
              <a:t> </a:t>
            </a:r>
            <a:r>
              <a:rPr lang="en-US" sz="1200" dirty="0" err="1">
                <a:solidFill>
                  <a:srgbClr val="0000FF"/>
                </a:solidFill>
              </a:rPr>
              <a:t>über</a:t>
            </a:r>
            <a:r>
              <a:rPr lang="en-US" sz="1200" dirty="0">
                <a:solidFill>
                  <a:srgbClr val="0000FF"/>
                </a:solidFill>
              </a:rPr>
              <a:t> </a:t>
            </a:r>
            <a:r>
              <a:rPr lang="en-US" sz="1200" dirty="0" err="1">
                <a:solidFill>
                  <a:srgbClr val="0000FF"/>
                </a:solidFill>
              </a:rPr>
              <a:t>ihr</a:t>
            </a:r>
            <a:r>
              <a:rPr lang="en-US" sz="1200" dirty="0">
                <a:solidFill>
                  <a:srgbClr val="0000FF"/>
                </a:solidFill>
              </a:rPr>
              <a:t> </a:t>
            </a:r>
            <a:r>
              <a:rPr lang="en-US" sz="1200" dirty="0" err="1">
                <a:solidFill>
                  <a:srgbClr val="0000FF"/>
                </a:solidFill>
              </a:rPr>
              <a:t>gesamtes</a:t>
            </a:r>
            <a:r>
              <a:rPr lang="en-US" sz="1200" dirty="0">
                <a:solidFill>
                  <a:srgbClr val="0000FF"/>
                </a:solidFill>
              </a:rPr>
              <a:t> Leben </a:t>
            </a:r>
            <a:r>
              <a:rPr lang="en-US" sz="1200" dirty="0" err="1">
                <a:solidFill>
                  <a:srgbClr val="0000FF"/>
                </a:solidFill>
              </a:rPr>
              <a:t>hinweg</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funktionell</a:t>
            </a:r>
            <a:r>
              <a:rPr lang="en-US" sz="1200" dirty="0">
                <a:solidFill>
                  <a:srgbClr val="0000FF"/>
                </a:solidFill>
              </a:rPr>
              <a:t> </a:t>
            </a:r>
            <a:r>
              <a:rPr lang="en-US" sz="1200" dirty="0" err="1">
                <a:solidFill>
                  <a:srgbClr val="0000FF"/>
                </a:solidFill>
              </a:rPr>
              <a:t>ausreichende</a:t>
            </a:r>
            <a:r>
              <a:rPr lang="en-US" sz="1200" dirty="0">
                <a:solidFill>
                  <a:srgbClr val="0000FF"/>
                </a:solidFill>
              </a:rPr>
              <a:t> </a:t>
            </a:r>
            <a:r>
              <a:rPr lang="en-US" sz="1200" dirty="0" err="1">
                <a:solidFill>
                  <a:srgbClr val="0000FF"/>
                </a:solidFill>
              </a:rPr>
              <a:t>Sehfähigkeit</a:t>
            </a:r>
            <a:r>
              <a:rPr lang="en-US" sz="1200" dirty="0">
                <a:solidFill>
                  <a:srgbClr val="0000FF"/>
                </a:solidFill>
              </a:rPr>
              <a:t>.</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Wie </a:t>
            </a:r>
            <a:r>
              <a:rPr lang="en-US" sz="1200" i="1" dirty="0" err="1">
                <a:solidFill>
                  <a:srgbClr val="0000FF"/>
                </a:solidFill>
              </a:rPr>
              <a:t>viele</a:t>
            </a:r>
            <a:r>
              <a:rPr lang="en-US" sz="1200" i="1" dirty="0">
                <a:solidFill>
                  <a:srgbClr val="0000FF"/>
                </a:solidFill>
              </a:rPr>
              <a:t> </a:t>
            </a:r>
            <a:r>
              <a:rPr lang="en-US" sz="1200" i="1" dirty="0" err="1">
                <a:solidFill>
                  <a:srgbClr val="0000FF"/>
                </a:solidFill>
              </a:rPr>
              <a:t>Patienten</a:t>
            </a:r>
            <a:r>
              <a:rPr lang="en-US" sz="1200" i="1" dirty="0">
                <a:solidFill>
                  <a:srgbClr val="0000FF"/>
                </a:solidFill>
              </a:rPr>
              <a:t> nicht? Das </a:t>
            </a:r>
            <a:r>
              <a:rPr lang="en-US" sz="1200" i="1" dirty="0" err="1">
                <a:solidFill>
                  <a:srgbClr val="0000FF"/>
                </a:solidFill>
              </a:rPr>
              <a:t>heißt</a:t>
            </a:r>
            <a:r>
              <a:rPr lang="en-US" sz="1200" i="1" dirty="0">
                <a:solidFill>
                  <a:srgbClr val="0000FF"/>
                </a:solidFill>
              </a:rPr>
              <a:t>: Welcher </a:t>
            </a:r>
            <a:r>
              <a:rPr lang="en-US" sz="1200" i="1" dirty="0" err="1">
                <a:solidFill>
                  <a:srgbClr val="0000FF"/>
                </a:solidFill>
              </a:rPr>
              <a:t>Anteil</a:t>
            </a:r>
            <a:r>
              <a:rPr lang="en-US" sz="1200" i="1" dirty="0">
                <a:solidFill>
                  <a:srgbClr val="0000FF"/>
                </a:solidFill>
              </a:rPr>
              <a:t> </a:t>
            </a:r>
            <a:r>
              <a:rPr lang="en-US" sz="1200" i="1" dirty="0" err="1">
                <a:solidFill>
                  <a:srgbClr val="0000FF"/>
                </a:solidFill>
              </a:rPr>
              <a:t>endet</a:t>
            </a:r>
            <a:r>
              <a:rPr lang="en-US" sz="1200" i="1" dirty="0">
                <a:solidFill>
                  <a:srgbClr val="0000FF"/>
                </a:solidFill>
              </a:rPr>
              <a:t> </a:t>
            </a:r>
            <a:r>
              <a:rPr lang="en-US" sz="1200" i="1" dirty="0" err="1">
                <a:solidFill>
                  <a:srgbClr val="0000FF"/>
                </a:solidFill>
              </a:rPr>
              <a:t>mit</a:t>
            </a:r>
            <a:r>
              <a:rPr lang="en-US" sz="1200" i="1" dirty="0">
                <a:solidFill>
                  <a:srgbClr val="0000FF"/>
                </a:solidFill>
              </a:rPr>
              <a:t> </a:t>
            </a:r>
            <a:r>
              <a:rPr lang="en-US" sz="1200" i="1" dirty="0" err="1">
                <a:solidFill>
                  <a:srgbClr val="0000FF"/>
                </a:solidFill>
              </a:rPr>
              <a:t>beidseitiger</a:t>
            </a:r>
            <a:r>
              <a:rPr lang="en-US" sz="1200" i="1" dirty="0">
                <a:solidFill>
                  <a:srgbClr val="0000FF"/>
                </a:solidFill>
              </a:rPr>
              <a:t> </a:t>
            </a:r>
            <a:r>
              <a:rPr lang="en-US" sz="1200" i="1" dirty="0" err="1">
                <a:solidFill>
                  <a:srgbClr val="0000FF"/>
                </a:solidFill>
              </a:rPr>
              <a:t>Erblindung</a:t>
            </a:r>
            <a:r>
              <a:rPr lang="en-US" sz="1200" i="1" dirty="0">
                <a:solidFill>
                  <a:srgbClr val="0000FF"/>
                </a:solidFill>
              </a:rPr>
              <a:t>?</a:t>
            </a: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err="1">
                <a:solidFill>
                  <a:srgbClr val="0000FF"/>
                </a:solidFill>
              </a:rPr>
              <a:t>Etwa</a:t>
            </a:r>
            <a:r>
              <a:rPr lang="en-US" sz="1200" dirty="0">
                <a:solidFill>
                  <a:srgbClr val="0000FF"/>
                </a:solidFill>
              </a:rPr>
              <a:t> 4 %</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0000FF"/>
                </a:solidFill>
              </a:rPr>
              <a:t>Welche</a:t>
            </a:r>
            <a:r>
              <a:rPr lang="en-US" sz="1200" i="1" dirty="0">
                <a:solidFill>
                  <a:srgbClr val="0000FF"/>
                </a:solidFill>
              </a:rPr>
              <a:t> </a:t>
            </a:r>
            <a:r>
              <a:rPr lang="en-US" sz="1200" i="1" dirty="0" err="1">
                <a:solidFill>
                  <a:srgbClr val="0000FF"/>
                </a:solidFill>
              </a:rPr>
              <a:t>einzelne</a:t>
            </a:r>
            <a:r>
              <a:rPr lang="en-US" sz="1200" i="1" dirty="0">
                <a:solidFill>
                  <a:srgbClr val="0000FF"/>
                </a:solidFill>
              </a:rPr>
              <a:t> </a:t>
            </a:r>
            <a:r>
              <a:rPr lang="en-US" sz="1200" i="1" dirty="0" err="1">
                <a:solidFill>
                  <a:srgbClr val="0000FF"/>
                </a:solidFill>
              </a:rPr>
              <a:t>Maßnahme</a:t>
            </a:r>
            <a:r>
              <a:rPr lang="en-US" sz="1200" i="1" dirty="0">
                <a:solidFill>
                  <a:srgbClr val="0000FF"/>
                </a:solidFill>
              </a:rPr>
              <a:t> </a:t>
            </a:r>
            <a:r>
              <a:rPr lang="en-US" sz="1200" i="1" dirty="0" err="1">
                <a:solidFill>
                  <a:srgbClr val="0000FF"/>
                </a:solidFill>
              </a:rPr>
              <a:t>konnte</a:t>
            </a:r>
            <a:r>
              <a:rPr lang="en-US" sz="1200" i="1" dirty="0">
                <a:solidFill>
                  <a:srgbClr val="0000FF"/>
                </a:solidFill>
              </a:rPr>
              <a:t> in </a:t>
            </a:r>
            <a:r>
              <a:rPr lang="en-US" sz="1200" i="1" dirty="0" err="1">
                <a:solidFill>
                  <a:srgbClr val="0000FF"/>
                </a:solidFill>
              </a:rPr>
              <a:t>klinischen</a:t>
            </a:r>
            <a:r>
              <a:rPr lang="en-US" sz="1200" i="1" dirty="0">
                <a:solidFill>
                  <a:srgbClr val="0000FF"/>
                </a:solidFill>
              </a:rPr>
              <a:t> </a:t>
            </a:r>
            <a:r>
              <a:rPr lang="en-US" sz="1200" i="1" dirty="0" err="1">
                <a:solidFill>
                  <a:srgbClr val="0000FF"/>
                </a:solidFill>
              </a:rPr>
              <a:t>Studien</a:t>
            </a:r>
            <a:r>
              <a:rPr lang="en-US" sz="1200" i="1" dirty="0">
                <a:solidFill>
                  <a:srgbClr val="0000FF"/>
                </a:solidFill>
              </a:rPr>
              <a:t> </a:t>
            </a:r>
            <a:r>
              <a:rPr lang="en-US" sz="1200" i="1" dirty="0" err="1">
                <a:solidFill>
                  <a:srgbClr val="0000FF"/>
                </a:solidFill>
              </a:rPr>
              <a:t>nachweislich</a:t>
            </a:r>
            <a:r>
              <a:rPr lang="en-US" sz="1200" i="1" dirty="0">
                <a:solidFill>
                  <a:srgbClr val="0000FF"/>
                </a:solidFill>
              </a:rPr>
              <a:t> das Risiko </a:t>
            </a:r>
            <a:r>
              <a:rPr lang="en-US" sz="1200" i="1" dirty="0" err="1">
                <a:solidFill>
                  <a:srgbClr val="0000FF"/>
                </a:solidFill>
              </a:rPr>
              <a:t>einer</a:t>
            </a:r>
            <a:r>
              <a:rPr lang="en-US" sz="1200" i="1" dirty="0">
                <a:solidFill>
                  <a:srgbClr val="0000FF"/>
                </a:solidFill>
              </a:rPr>
              <a:t> </a:t>
            </a:r>
            <a:r>
              <a:rPr lang="en-US" sz="1200" i="1" dirty="0" err="1">
                <a:solidFill>
                  <a:srgbClr val="0000FF"/>
                </a:solidFill>
              </a:rPr>
              <a:t>Glaukomprogression</a:t>
            </a:r>
            <a:r>
              <a:rPr lang="en-US" sz="1200" i="1" dirty="0">
                <a:solidFill>
                  <a:srgbClr val="0000FF"/>
                </a:solidFill>
              </a:rPr>
              <a:t> </a:t>
            </a:r>
            <a:r>
              <a:rPr lang="en-US" sz="1200" i="1" dirty="0" err="1">
                <a:solidFill>
                  <a:srgbClr val="0000FF"/>
                </a:solidFill>
              </a:rPr>
              <a:t>reduzieren</a:t>
            </a:r>
            <a:r>
              <a:rPr lang="en-US" sz="1200" i="1" dirty="0">
                <a:solidFill>
                  <a:srgbClr val="0000FF"/>
                </a:solidFill>
              </a:rPr>
              <a:t>?</a:t>
            </a:r>
            <a:endParaRPr sz="1200" i="1" dirty="0">
              <a:solidFill>
                <a:srgbClr val="0000FF"/>
              </a:solidFill>
            </a:endParaRPr>
          </a:p>
          <a:p>
            <a:pPr marL="0" marR="0" lvl="0" indent="0" algn="l" rtl="0">
              <a:spcBef>
                <a:spcPts val="0"/>
              </a:spcBef>
              <a:spcAft>
                <a:spcPts val="0"/>
              </a:spcAft>
              <a:buClr>
                <a:srgbClr val="0000FF"/>
              </a:buClr>
              <a:buSzPts val="1200"/>
              <a:buFont typeface="Noto Sans Symbols"/>
              <a:buNone/>
            </a:pPr>
            <a:r>
              <a:rPr lang="en-US" sz="1200" dirty="0" err="1">
                <a:solidFill>
                  <a:srgbClr val="0000FF"/>
                </a:solidFill>
                <a:latin typeface="Arial"/>
                <a:ea typeface="Arial"/>
                <a:cs typeface="Arial"/>
                <a:sym typeface="Arial"/>
              </a:rPr>
              <a:t>Senkung</a:t>
            </a:r>
            <a:r>
              <a:rPr lang="en-US" sz="1200" dirty="0">
                <a:solidFill>
                  <a:srgbClr val="0000FF"/>
                </a:solidFill>
                <a:latin typeface="Arial"/>
                <a:ea typeface="Arial"/>
                <a:cs typeface="Arial"/>
                <a:sym typeface="Arial"/>
              </a:rPr>
              <a:t> des </a:t>
            </a:r>
            <a:r>
              <a:rPr lang="en-US" sz="1200" dirty="0" err="1">
                <a:solidFill>
                  <a:srgbClr val="0000FF"/>
                </a:solidFill>
                <a:latin typeface="Arial"/>
                <a:ea typeface="Arial"/>
                <a:cs typeface="Arial"/>
                <a:sym typeface="Arial"/>
              </a:rPr>
              <a:t>Augeninnendrucks</a:t>
            </a:r>
            <a:endParaRPr dirty="0"/>
          </a:p>
        </p:txBody>
      </p:sp>
      <p:sp>
        <p:nvSpPr>
          <p:cNvPr id="1564" name="Google Shape;1564;p110"/>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565" name="Google Shape;1565;p110"/>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1569"/>
        <p:cNvGrpSpPr/>
        <p:nvPr/>
      </p:nvGrpSpPr>
      <p:grpSpPr>
        <a:xfrm>
          <a:off x="0" y="0"/>
          <a:ext cx="0" cy="0"/>
          <a:chOff x="0" y="0"/>
          <a:chExt cx="0" cy="0"/>
        </a:xfrm>
      </p:grpSpPr>
      <p:sp>
        <p:nvSpPr>
          <p:cNvPr id="1573" name="Google Shape;1573;p111"/>
          <p:cNvSpPr txBox="1"/>
          <p:nvPr/>
        </p:nvSpPr>
        <p:spPr>
          <a:xfrm>
            <a:off x="457200" y="1143000"/>
            <a:ext cx="8001000" cy="44586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Welchen</a:t>
            </a:r>
            <a:r>
              <a:rPr lang="en-US" sz="1200" i="1" dirty="0">
                <a:solidFill>
                  <a:srgbClr val="BFBFBF"/>
                </a:solidFill>
              </a:rPr>
              <a:t> Rang </a:t>
            </a:r>
            <a:r>
              <a:rPr lang="en-US" sz="1200" i="1" dirty="0" err="1">
                <a:solidFill>
                  <a:srgbClr val="BFBFBF"/>
                </a:solidFill>
              </a:rPr>
              <a:t>nimmt</a:t>
            </a:r>
            <a:r>
              <a:rPr lang="en-US" sz="1200" i="1" dirty="0">
                <a:solidFill>
                  <a:srgbClr val="BFBFBF"/>
                </a:solidFill>
              </a:rPr>
              <a:t> das POWG </a:t>
            </a:r>
            <a:r>
              <a:rPr lang="en-US" sz="1200" i="1" dirty="0" err="1">
                <a:solidFill>
                  <a:srgbClr val="BFBFBF"/>
                </a:solidFill>
              </a:rPr>
              <a:t>weltweit</a:t>
            </a:r>
            <a:r>
              <a:rPr lang="en-US" sz="1200" i="1" dirty="0">
                <a:solidFill>
                  <a:srgbClr val="BFBFBF"/>
                </a:solidFill>
              </a:rPr>
              <a:t> </a:t>
            </a:r>
            <a:r>
              <a:rPr lang="en-US" sz="1200" i="1" dirty="0" err="1">
                <a:solidFill>
                  <a:srgbClr val="BFBFBF"/>
                </a:solidFill>
              </a:rPr>
              <a:t>als</a:t>
            </a:r>
            <a:r>
              <a:rPr lang="en-US" sz="1200" i="1" dirty="0">
                <a:solidFill>
                  <a:srgbClr val="BFBFBF"/>
                </a:solidFill>
              </a:rPr>
              <a:t> Ursache für </a:t>
            </a:r>
            <a:r>
              <a:rPr lang="en-US" sz="1200" i="1" dirty="0" err="1">
                <a:solidFill>
                  <a:srgbClr val="BFBFBF"/>
                </a:solidFill>
              </a:rPr>
              <a:t>Blindheit</a:t>
            </a:r>
            <a:r>
              <a:rPr lang="en-US" sz="1200" i="1" dirty="0">
                <a:solidFill>
                  <a:srgbClr val="BFBFBF"/>
                </a:solidFill>
              </a:rPr>
              <a:t> </a:t>
            </a:r>
            <a:r>
              <a:rPr lang="en-US" sz="1200" i="1" dirty="0" err="1">
                <a:solidFill>
                  <a:srgbClr val="BFBFBF"/>
                </a:solidFill>
              </a:rPr>
              <a:t>ein</a:t>
            </a:r>
            <a:r>
              <a:rPr lang="en-US" sz="1200" i="1" dirty="0">
                <a:solidFill>
                  <a:srgbClr val="BFBFBF"/>
                </a:solidFill>
              </a:rPr>
              <a:t>?</a:t>
            </a:r>
            <a:endParaRPr sz="12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Es </a:t>
            </a:r>
            <a:r>
              <a:rPr lang="en-US" sz="1200" dirty="0" err="1">
                <a:solidFill>
                  <a:srgbClr val="BFBFBF"/>
                </a:solidFill>
              </a:rPr>
              <a:t>ist</a:t>
            </a:r>
            <a:r>
              <a:rPr lang="en-US" sz="1200" dirty="0">
                <a:solidFill>
                  <a:srgbClr val="BFBFBF"/>
                </a:solidFill>
              </a:rPr>
              <a:t> </a:t>
            </a:r>
            <a:r>
              <a:rPr lang="en-US" sz="1200" dirty="0" err="1">
                <a:solidFill>
                  <a:srgbClr val="BFBFBF"/>
                </a:solidFill>
              </a:rPr>
              <a:t>nach</a:t>
            </a:r>
            <a:r>
              <a:rPr lang="en-US" sz="1200" dirty="0">
                <a:solidFill>
                  <a:srgbClr val="BFBFBF"/>
                </a:solidFill>
              </a:rPr>
              <a:t> der </a:t>
            </a:r>
            <a:r>
              <a:rPr lang="en-US" sz="1200" dirty="0" err="1">
                <a:solidFill>
                  <a:srgbClr val="BFBFBF"/>
                </a:solidFill>
              </a:rPr>
              <a:t>Katarakt</a:t>
            </a:r>
            <a:r>
              <a:rPr lang="en-US" sz="1200" dirty="0">
                <a:solidFill>
                  <a:srgbClr val="BFBFBF"/>
                </a:solidFill>
              </a:rPr>
              <a:t> die </a:t>
            </a:r>
            <a:r>
              <a:rPr lang="en-US" sz="1200" dirty="0" err="1">
                <a:solidFill>
                  <a:srgbClr val="BFBFBF"/>
                </a:solidFill>
              </a:rPr>
              <a:t>zweithäufigste</a:t>
            </a:r>
            <a:r>
              <a:rPr lang="en-US" sz="1200" dirty="0">
                <a:solidFill>
                  <a:srgbClr val="BFBFBF"/>
                </a:solidFill>
              </a:rPr>
              <a:t> Ursache.</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a:solidFill>
                  <a:srgbClr val="BFBFBF"/>
                </a:solidFill>
              </a:rPr>
              <a:t>Wie </a:t>
            </a:r>
            <a:r>
              <a:rPr lang="en-US" sz="1200" i="1" dirty="0" err="1">
                <a:solidFill>
                  <a:srgbClr val="BFBFBF"/>
                </a:solidFill>
              </a:rPr>
              <a:t>verbreitet</a:t>
            </a:r>
            <a:r>
              <a:rPr lang="en-US" sz="1200" i="1" dirty="0">
                <a:solidFill>
                  <a:srgbClr val="BFBFBF"/>
                </a:solidFill>
              </a:rPr>
              <a:t> </a:t>
            </a:r>
            <a:r>
              <a:rPr lang="en-US" sz="1200" i="1" dirty="0" err="1">
                <a:solidFill>
                  <a:srgbClr val="BFBFBF"/>
                </a:solidFill>
              </a:rPr>
              <a:t>ist</a:t>
            </a:r>
            <a:r>
              <a:rPr lang="en-US" sz="1200" i="1" dirty="0">
                <a:solidFill>
                  <a:srgbClr val="BFBFBF"/>
                </a:solidFill>
              </a:rPr>
              <a:t> das POWG in den USA?</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Es </a:t>
            </a:r>
            <a:r>
              <a:rPr lang="en-US" sz="1200" dirty="0" err="1">
                <a:solidFill>
                  <a:srgbClr val="BFBFBF"/>
                </a:solidFill>
              </a:rPr>
              <a:t>ist</a:t>
            </a:r>
            <a:r>
              <a:rPr lang="en-US" sz="1200" dirty="0">
                <a:solidFill>
                  <a:srgbClr val="BFBFBF"/>
                </a:solidFill>
              </a:rPr>
              <a:t> </a:t>
            </a:r>
            <a:r>
              <a:rPr lang="en-US" sz="1200" dirty="0" err="1">
                <a:solidFill>
                  <a:srgbClr val="BFBFBF"/>
                </a:solidFill>
              </a:rPr>
              <a:t>sehr</a:t>
            </a:r>
            <a:r>
              <a:rPr lang="en-US" sz="1200" dirty="0">
                <a:solidFill>
                  <a:srgbClr val="BFBFBF"/>
                </a:solidFill>
              </a:rPr>
              <a:t> </a:t>
            </a:r>
            <a:r>
              <a:rPr lang="en-US" sz="1200" dirty="0" err="1">
                <a:solidFill>
                  <a:srgbClr val="BFBFBF"/>
                </a:solidFill>
              </a:rPr>
              <a:t>häufig</a:t>
            </a:r>
            <a:r>
              <a:rPr lang="en-US" sz="1200" dirty="0">
                <a:solidFill>
                  <a:srgbClr val="BFBFBF"/>
                </a:solidFill>
              </a:rPr>
              <a:t>. </a:t>
            </a:r>
            <a:r>
              <a:rPr lang="en-US" sz="1200" dirty="0" err="1">
                <a:solidFill>
                  <a:srgbClr val="BFBFBF"/>
                </a:solidFill>
              </a:rPr>
              <a:t>Nahezu</a:t>
            </a:r>
            <a:r>
              <a:rPr lang="en-US" sz="1200" dirty="0">
                <a:solidFill>
                  <a:srgbClr val="BFBFBF"/>
                </a:solidFill>
              </a:rPr>
              <a:t> 2 % der US-</a:t>
            </a:r>
            <a:r>
              <a:rPr lang="en-US" sz="1200" dirty="0" err="1">
                <a:solidFill>
                  <a:srgbClr val="BFBFBF"/>
                </a:solidFill>
              </a:rPr>
              <a:t>amerikanischen</a:t>
            </a:r>
            <a:r>
              <a:rPr lang="en-US" sz="1200" dirty="0">
                <a:solidFill>
                  <a:srgbClr val="BFBFBF"/>
                </a:solidFill>
              </a:rPr>
              <a:t> </a:t>
            </a:r>
            <a:r>
              <a:rPr lang="en-US" sz="1200" dirty="0" err="1">
                <a:solidFill>
                  <a:srgbClr val="BFBFBF"/>
                </a:solidFill>
              </a:rPr>
              <a:t>Bevölkerung</a:t>
            </a:r>
            <a:r>
              <a:rPr lang="en-US" sz="1200" dirty="0">
                <a:solidFill>
                  <a:srgbClr val="BFBFBF"/>
                </a:solidFill>
              </a:rPr>
              <a:t> </a:t>
            </a:r>
            <a:r>
              <a:rPr lang="en-US" sz="1200" dirty="0" err="1">
                <a:solidFill>
                  <a:srgbClr val="BFBFBF"/>
                </a:solidFill>
              </a:rPr>
              <a:t>über</a:t>
            </a:r>
            <a:r>
              <a:rPr lang="en-US" sz="1200" dirty="0">
                <a:solidFill>
                  <a:srgbClr val="BFBFBF"/>
                </a:solidFill>
              </a:rPr>
              <a:t> 40 Jahre </a:t>
            </a:r>
            <a:r>
              <a:rPr lang="en-US" sz="1200" dirty="0" err="1">
                <a:solidFill>
                  <a:srgbClr val="BFBFBF"/>
                </a:solidFill>
              </a:rPr>
              <a:t>sind</a:t>
            </a:r>
            <a:r>
              <a:rPr lang="en-US" sz="1200" dirty="0">
                <a:solidFill>
                  <a:srgbClr val="BFBFBF"/>
                </a:solidFill>
              </a:rPr>
              <a:t> </a:t>
            </a:r>
            <a:r>
              <a:rPr lang="en-US" sz="1200" dirty="0" err="1">
                <a:solidFill>
                  <a:srgbClr val="BFBFBF"/>
                </a:solidFill>
              </a:rPr>
              <a:t>betroffen</a:t>
            </a:r>
            <a:r>
              <a:rPr lang="en-US" sz="1200" dirty="0">
                <a:solidFill>
                  <a:srgbClr val="BFBFBF"/>
                </a:solidFill>
              </a:rPr>
              <a:t> – das </a:t>
            </a:r>
            <a:r>
              <a:rPr lang="en-US" sz="1200" dirty="0" err="1">
                <a:solidFill>
                  <a:srgbClr val="BFBFBF"/>
                </a:solidFill>
              </a:rPr>
              <a:t>entspricht</a:t>
            </a:r>
            <a:r>
              <a:rPr lang="en-US" sz="1200" dirty="0">
                <a:solidFill>
                  <a:srgbClr val="BFBFBF"/>
                </a:solidFill>
              </a:rPr>
              <a:t> </a:t>
            </a:r>
            <a:r>
              <a:rPr lang="en-US" sz="1200" dirty="0" err="1">
                <a:solidFill>
                  <a:srgbClr val="BFBFBF"/>
                </a:solidFill>
              </a:rPr>
              <a:t>mehr</a:t>
            </a:r>
            <a:r>
              <a:rPr lang="en-US" sz="1200" dirty="0">
                <a:solidFill>
                  <a:srgbClr val="BFBFBF"/>
                </a:solidFill>
              </a:rPr>
              <a:t> </a:t>
            </a:r>
            <a:r>
              <a:rPr lang="en-US" sz="1200" dirty="0" err="1">
                <a:solidFill>
                  <a:srgbClr val="BFBFBF"/>
                </a:solidFill>
              </a:rPr>
              <a:t>als</a:t>
            </a:r>
            <a:r>
              <a:rPr lang="en-US" sz="1200" dirty="0">
                <a:solidFill>
                  <a:srgbClr val="BFBFBF"/>
                </a:solidFill>
              </a:rPr>
              <a:t> 3 </a:t>
            </a:r>
            <a:r>
              <a:rPr lang="en-US" sz="1200" dirty="0" err="1">
                <a:solidFill>
                  <a:srgbClr val="BFBFBF"/>
                </a:solidFill>
              </a:rPr>
              <a:t>Millionen</a:t>
            </a:r>
            <a:r>
              <a:rPr lang="en-US" sz="1200" dirty="0">
                <a:solidFill>
                  <a:srgbClr val="BFBFBF"/>
                </a:solidFill>
              </a:rPr>
              <a:t> Menschen.</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2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a:solidFill>
                  <a:srgbClr val="BFBFBF"/>
                </a:solidFill>
              </a:rPr>
              <a:t>Das POWG </a:t>
            </a:r>
            <a:r>
              <a:rPr lang="en-US" sz="1200" i="1" dirty="0" err="1">
                <a:solidFill>
                  <a:srgbClr val="BFBFBF"/>
                </a:solidFill>
              </a:rPr>
              <a:t>wird</a:t>
            </a:r>
            <a:r>
              <a:rPr lang="en-US" sz="1200" i="1" dirty="0">
                <a:solidFill>
                  <a:srgbClr val="BFBFBF"/>
                </a:solidFill>
              </a:rPr>
              <a:t> </a:t>
            </a:r>
            <a:r>
              <a:rPr lang="en-US" sz="1200" i="1" dirty="0" err="1">
                <a:solidFill>
                  <a:srgbClr val="BFBFBF"/>
                </a:solidFill>
              </a:rPr>
              <a:t>als</a:t>
            </a:r>
            <a:r>
              <a:rPr lang="en-US" sz="1200" i="1" dirty="0">
                <a:solidFill>
                  <a:srgbClr val="BFBFBF"/>
                </a:solidFill>
              </a:rPr>
              <a:t> der ‚</a:t>
            </a:r>
            <a:r>
              <a:rPr lang="en-US" sz="1200" i="1" dirty="0" err="1">
                <a:solidFill>
                  <a:srgbClr val="BFBFBF"/>
                </a:solidFill>
              </a:rPr>
              <a:t>stille</a:t>
            </a:r>
            <a:r>
              <a:rPr lang="en-US" sz="1200" i="1" dirty="0">
                <a:solidFill>
                  <a:srgbClr val="BFBFBF"/>
                </a:solidFill>
              </a:rPr>
              <a:t> </a:t>
            </a:r>
            <a:r>
              <a:rPr lang="en-US" sz="1200" i="1" dirty="0" err="1">
                <a:solidFill>
                  <a:srgbClr val="BFBFBF"/>
                </a:solidFill>
              </a:rPr>
              <a:t>Dieb</a:t>
            </a:r>
            <a:r>
              <a:rPr lang="en-US" sz="1200" i="1" dirty="0">
                <a:solidFill>
                  <a:srgbClr val="BFBFBF"/>
                </a:solidFill>
              </a:rPr>
              <a:t> des </a:t>
            </a:r>
            <a:r>
              <a:rPr lang="en-US" sz="1200" i="1" dirty="0" err="1">
                <a:solidFill>
                  <a:srgbClr val="BFBFBF"/>
                </a:solidFill>
              </a:rPr>
              <a:t>Sehens</a:t>
            </a:r>
            <a:r>
              <a:rPr lang="en-US" sz="1200" i="1" dirty="0">
                <a:solidFill>
                  <a:srgbClr val="BFBFBF"/>
                </a:solidFill>
              </a:rPr>
              <a:t>‘ </a:t>
            </a:r>
            <a:r>
              <a:rPr lang="en-US" sz="1200" i="1" dirty="0" err="1">
                <a:solidFill>
                  <a:srgbClr val="BFBFBF"/>
                </a:solidFill>
              </a:rPr>
              <a:t>bezeichnet</a:t>
            </a:r>
            <a:r>
              <a:rPr lang="en-US" sz="1200" i="1" dirty="0">
                <a:solidFill>
                  <a:srgbClr val="BFBFBF"/>
                </a:solidFill>
              </a:rPr>
              <a:t>. </a:t>
            </a:r>
            <a:r>
              <a:rPr lang="en-US" sz="1200" i="1" dirty="0" err="1">
                <a:solidFill>
                  <a:srgbClr val="BFBFBF"/>
                </a:solidFill>
              </a:rPr>
              <a:t>Warum</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err="1">
                <a:solidFill>
                  <a:srgbClr val="BFBFBF"/>
                </a:solidFill>
              </a:rPr>
              <a:t>Aufgrund</a:t>
            </a:r>
            <a:r>
              <a:rPr lang="en-US" sz="1200" dirty="0">
                <a:solidFill>
                  <a:srgbClr val="BFBFBF"/>
                </a:solidFill>
              </a:rPr>
              <a:t> seines </a:t>
            </a:r>
            <a:r>
              <a:rPr lang="en-US" sz="1200" dirty="0" err="1">
                <a:solidFill>
                  <a:srgbClr val="BFBFBF"/>
                </a:solidFill>
              </a:rPr>
              <a:t>heimtückischen</a:t>
            </a:r>
            <a:r>
              <a:rPr lang="en-US" sz="1200" dirty="0">
                <a:solidFill>
                  <a:srgbClr val="BFBFBF"/>
                </a:solidFill>
              </a:rPr>
              <a:t> </a:t>
            </a:r>
            <a:r>
              <a:rPr lang="en-US" sz="1200" dirty="0" err="1">
                <a:solidFill>
                  <a:srgbClr val="BFBFBF"/>
                </a:solidFill>
              </a:rPr>
              <a:t>Verlaufs</a:t>
            </a:r>
            <a:r>
              <a:rPr lang="en-US" sz="1200" dirty="0">
                <a:solidFill>
                  <a:srgbClr val="BFBFBF"/>
                </a:solidFill>
              </a:rPr>
              <a:t>. Es </a:t>
            </a:r>
            <a:r>
              <a:rPr lang="en-US" sz="1200" dirty="0" err="1">
                <a:solidFill>
                  <a:srgbClr val="BFBFBF"/>
                </a:solidFill>
              </a:rPr>
              <a:t>beginnt</a:t>
            </a:r>
            <a:r>
              <a:rPr lang="en-US" sz="1200" dirty="0">
                <a:solidFill>
                  <a:srgbClr val="BFBFBF"/>
                </a:solidFill>
              </a:rPr>
              <a:t> </a:t>
            </a:r>
            <a:r>
              <a:rPr lang="en-US" sz="1200" dirty="0" err="1">
                <a:solidFill>
                  <a:srgbClr val="BFBFBF"/>
                </a:solidFill>
              </a:rPr>
              <a:t>schleichend</a:t>
            </a:r>
            <a:r>
              <a:rPr lang="en-US" sz="1200" dirty="0">
                <a:solidFill>
                  <a:srgbClr val="BFBFBF"/>
                </a:solidFill>
              </a:rPr>
              <a:t> und </a:t>
            </a:r>
            <a:r>
              <a:rPr lang="en-US" sz="1200" dirty="0" err="1">
                <a:solidFill>
                  <a:srgbClr val="BFBFBF"/>
                </a:solidFill>
              </a:rPr>
              <a:t>schreitet</a:t>
            </a:r>
            <a:r>
              <a:rPr lang="en-US" sz="1200" dirty="0">
                <a:solidFill>
                  <a:srgbClr val="BFBFBF"/>
                </a:solidFill>
              </a:rPr>
              <a:t> </a:t>
            </a:r>
            <a:r>
              <a:rPr lang="en-US" sz="1200" dirty="0" err="1">
                <a:solidFill>
                  <a:srgbClr val="BFBFBF"/>
                </a:solidFill>
              </a:rPr>
              <a:t>sehr</a:t>
            </a:r>
            <a:r>
              <a:rPr lang="en-US" sz="1200" dirty="0">
                <a:solidFill>
                  <a:srgbClr val="BFBFBF"/>
                </a:solidFill>
              </a:rPr>
              <a:t> </a:t>
            </a:r>
            <a:r>
              <a:rPr lang="en-US" sz="1200" dirty="0" err="1">
                <a:solidFill>
                  <a:srgbClr val="BFBFBF"/>
                </a:solidFill>
              </a:rPr>
              <a:t>langsam</a:t>
            </a:r>
            <a:r>
              <a:rPr lang="en-US" sz="1200" dirty="0">
                <a:solidFill>
                  <a:srgbClr val="BFBFBF"/>
                </a:solidFill>
              </a:rPr>
              <a:t> fort. </a:t>
            </a:r>
            <a:r>
              <a:rPr lang="en-US" sz="1200" dirty="0" err="1">
                <a:solidFill>
                  <a:srgbClr val="BFBFBF"/>
                </a:solidFill>
              </a:rPr>
              <a:t>Zudem</a:t>
            </a:r>
            <a:r>
              <a:rPr lang="en-US" sz="1200" dirty="0">
                <a:solidFill>
                  <a:srgbClr val="BFBFBF"/>
                </a:solidFill>
              </a:rPr>
              <a:t> </a:t>
            </a:r>
            <a:r>
              <a:rPr lang="en-US" sz="1200" dirty="0" err="1">
                <a:solidFill>
                  <a:srgbClr val="BFBFBF"/>
                </a:solidFill>
              </a:rPr>
              <a:t>verursacht</a:t>
            </a:r>
            <a:r>
              <a:rPr lang="en-US" sz="1200" dirty="0">
                <a:solidFill>
                  <a:srgbClr val="BFBFBF"/>
                </a:solidFill>
              </a:rPr>
              <a:t> es </a:t>
            </a:r>
            <a:r>
              <a:rPr lang="en-US" sz="1200" dirty="0" err="1">
                <a:solidFill>
                  <a:srgbClr val="BFBFBF"/>
                </a:solidFill>
              </a:rPr>
              <a:t>keine</a:t>
            </a:r>
            <a:r>
              <a:rPr lang="en-US" sz="1200" dirty="0">
                <a:solidFill>
                  <a:srgbClr val="BFBFBF"/>
                </a:solidFill>
              </a:rPr>
              <a:t> </a:t>
            </a:r>
            <a:r>
              <a:rPr lang="en-US" sz="1200" dirty="0" err="1">
                <a:solidFill>
                  <a:srgbClr val="BFBFBF"/>
                </a:solidFill>
              </a:rPr>
              <a:t>Beschwerden</a:t>
            </a:r>
            <a:r>
              <a:rPr lang="en-US" sz="1200" dirty="0">
                <a:solidFill>
                  <a:srgbClr val="BFBFBF"/>
                </a:solidFill>
              </a:rPr>
              <a:t>. </a:t>
            </a:r>
            <a:r>
              <a:rPr lang="en-US" sz="1200" dirty="0" err="1">
                <a:solidFill>
                  <a:srgbClr val="BFBFBF"/>
                </a:solidFill>
              </a:rPr>
              <a:t>Darüber</a:t>
            </a:r>
            <a:r>
              <a:rPr lang="en-US" sz="1200" dirty="0">
                <a:solidFill>
                  <a:srgbClr val="BFBFBF"/>
                </a:solidFill>
              </a:rPr>
              <a:t> </a:t>
            </a:r>
            <a:r>
              <a:rPr lang="en-US" sz="1200" dirty="0" err="1">
                <a:solidFill>
                  <a:srgbClr val="BFBFBF"/>
                </a:solidFill>
              </a:rPr>
              <a:t>hinaus</a:t>
            </a:r>
            <a:r>
              <a:rPr lang="en-US" sz="1200" dirty="0">
                <a:solidFill>
                  <a:srgbClr val="BFBFBF"/>
                </a:solidFill>
              </a:rPr>
              <a:t> </a:t>
            </a:r>
            <a:r>
              <a:rPr lang="en-US" sz="1200" dirty="0" err="1">
                <a:solidFill>
                  <a:srgbClr val="BFBFBF"/>
                </a:solidFill>
              </a:rPr>
              <a:t>bleibt</a:t>
            </a:r>
            <a:r>
              <a:rPr lang="en-US" sz="1200" dirty="0">
                <a:solidFill>
                  <a:srgbClr val="BFBFBF"/>
                </a:solidFill>
              </a:rPr>
              <a:t> die </a:t>
            </a:r>
            <a:r>
              <a:rPr lang="en-US" sz="1200" dirty="0" err="1">
                <a:solidFill>
                  <a:srgbClr val="BFBFBF"/>
                </a:solidFill>
              </a:rPr>
              <a:t>Sehschärfe</a:t>
            </a:r>
            <a:r>
              <a:rPr lang="en-US" sz="1200" dirty="0">
                <a:solidFill>
                  <a:srgbClr val="BFBFBF"/>
                </a:solidFill>
              </a:rPr>
              <a:t> bis </a:t>
            </a:r>
            <a:r>
              <a:rPr lang="en-US" sz="1200" dirty="0" err="1">
                <a:solidFill>
                  <a:srgbClr val="BFBFBF"/>
                </a:solidFill>
              </a:rPr>
              <a:t>zu</a:t>
            </a:r>
            <a:r>
              <a:rPr lang="en-US" sz="1200" dirty="0">
                <a:solidFill>
                  <a:srgbClr val="BFBFBF"/>
                </a:solidFill>
              </a:rPr>
              <a:t> </a:t>
            </a:r>
            <a:r>
              <a:rPr lang="en-US" sz="1200" dirty="0" err="1">
                <a:solidFill>
                  <a:srgbClr val="BFBFBF"/>
                </a:solidFill>
              </a:rPr>
              <a:t>einem</a:t>
            </a:r>
            <a:r>
              <a:rPr lang="en-US" sz="1200" dirty="0">
                <a:solidFill>
                  <a:srgbClr val="BFBFBF"/>
                </a:solidFill>
              </a:rPr>
              <a:t> </a:t>
            </a:r>
            <a:r>
              <a:rPr lang="en-US" sz="1200" dirty="0" err="1">
                <a:solidFill>
                  <a:srgbClr val="BFBFBF"/>
                </a:solidFill>
              </a:rPr>
              <a:t>späten</a:t>
            </a:r>
            <a:r>
              <a:rPr lang="en-US" sz="1200" dirty="0">
                <a:solidFill>
                  <a:srgbClr val="BFBFBF"/>
                </a:solidFill>
              </a:rPr>
              <a:t> Stadium des </a:t>
            </a:r>
            <a:r>
              <a:rPr lang="en-US" sz="1200" dirty="0" err="1">
                <a:solidFill>
                  <a:srgbClr val="BFBFBF"/>
                </a:solidFill>
              </a:rPr>
              <a:t>Krankheitsverlaufs</a:t>
            </a:r>
            <a:r>
              <a:rPr lang="en-US" sz="1200" dirty="0">
                <a:solidFill>
                  <a:srgbClr val="BFBFBF"/>
                </a:solidFill>
              </a:rPr>
              <a:t> </a:t>
            </a:r>
            <a:r>
              <a:rPr lang="en-US" sz="1200" dirty="0" err="1">
                <a:solidFill>
                  <a:srgbClr val="BFBFBF"/>
                </a:solidFill>
              </a:rPr>
              <a:t>erhalten</a:t>
            </a:r>
            <a:r>
              <a:rPr lang="en-US" sz="1200" dirty="0">
                <a:solidFill>
                  <a:srgbClr val="BFBFBF"/>
                </a:solidFill>
              </a:rPr>
              <a:t> – oft bis </a:t>
            </a:r>
            <a:r>
              <a:rPr lang="en-US" sz="1200" dirty="0" err="1">
                <a:solidFill>
                  <a:srgbClr val="BFBFBF"/>
                </a:solidFill>
              </a:rPr>
              <a:t>zu</a:t>
            </a:r>
            <a:r>
              <a:rPr lang="en-US" sz="1200" dirty="0">
                <a:solidFill>
                  <a:srgbClr val="BFBFBF"/>
                </a:solidFill>
              </a:rPr>
              <a:t> </a:t>
            </a:r>
            <a:r>
              <a:rPr lang="en-US" sz="1200" dirty="0" err="1">
                <a:solidFill>
                  <a:srgbClr val="BFBFBF"/>
                </a:solidFill>
              </a:rPr>
              <a:t>einem</a:t>
            </a:r>
            <a:r>
              <a:rPr lang="en-US" sz="1200" dirty="0">
                <a:solidFill>
                  <a:srgbClr val="BFBFBF"/>
                </a:solidFill>
              </a:rPr>
              <a:t> </a:t>
            </a:r>
            <a:r>
              <a:rPr lang="en-US" sz="1200" dirty="0" err="1">
                <a:solidFill>
                  <a:srgbClr val="BFBFBF"/>
                </a:solidFill>
              </a:rPr>
              <a:t>Zeitpunkt</a:t>
            </a:r>
            <a:r>
              <a:rPr lang="en-US" sz="1200" dirty="0">
                <a:solidFill>
                  <a:srgbClr val="BFBFBF"/>
                </a:solidFill>
              </a:rPr>
              <a:t>, an dem der Patient </a:t>
            </a:r>
            <a:r>
              <a:rPr lang="en-US" sz="1200" dirty="0" err="1">
                <a:solidFill>
                  <a:srgbClr val="BFBFBF"/>
                </a:solidFill>
              </a:rPr>
              <a:t>aufgrund</a:t>
            </a:r>
            <a:r>
              <a:rPr lang="en-US" sz="1200" dirty="0">
                <a:solidFill>
                  <a:srgbClr val="BFBFBF"/>
                </a:solidFill>
              </a:rPr>
              <a:t> des </a:t>
            </a:r>
            <a:r>
              <a:rPr lang="en-US" sz="1200" dirty="0" err="1">
                <a:solidFill>
                  <a:srgbClr val="BFBFBF"/>
                </a:solidFill>
              </a:rPr>
              <a:t>Gesichtsfeldverlusts</a:t>
            </a:r>
            <a:r>
              <a:rPr lang="en-US" sz="1200" dirty="0">
                <a:solidFill>
                  <a:srgbClr val="BFBFBF"/>
                </a:solidFill>
              </a:rPr>
              <a:t> </a:t>
            </a:r>
            <a:r>
              <a:rPr lang="en-US" sz="1200" dirty="0" err="1">
                <a:solidFill>
                  <a:srgbClr val="BFBFBF"/>
                </a:solidFill>
              </a:rPr>
              <a:t>bereits</a:t>
            </a:r>
            <a:r>
              <a:rPr lang="en-US" sz="1200" dirty="0">
                <a:solidFill>
                  <a:srgbClr val="BFBFBF"/>
                </a:solidFill>
              </a:rPr>
              <a:t> </a:t>
            </a:r>
            <a:r>
              <a:rPr lang="en-US" sz="1200" dirty="0" err="1">
                <a:solidFill>
                  <a:srgbClr val="BFBFBF"/>
                </a:solidFill>
              </a:rPr>
              <a:t>funktionell</a:t>
            </a:r>
            <a:r>
              <a:rPr lang="en-US" sz="1200" dirty="0">
                <a:solidFill>
                  <a:srgbClr val="BFBFBF"/>
                </a:solidFill>
              </a:rPr>
              <a:t> blind </a:t>
            </a:r>
            <a:r>
              <a:rPr lang="en-US" sz="1200" dirty="0" err="1">
                <a:solidFill>
                  <a:srgbClr val="BFBFBF"/>
                </a:solidFill>
              </a:rPr>
              <a:t>ist</a:t>
            </a:r>
            <a:r>
              <a:rPr lang="en-US" sz="1200" dirty="0">
                <a:solidFill>
                  <a:srgbClr val="BFBFBF"/>
                </a:solidFill>
              </a:rPr>
              <a:t>. In </a:t>
            </a:r>
            <a:r>
              <a:rPr lang="en-US" sz="1200" dirty="0" err="1">
                <a:solidFill>
                  <a:srgbClr val="BFBFBF"/>
                </a:solidFill>
              </a:rPr>
              <a:t>diesem</a:t>
            </a:r>
            <a:r>
              <a:rPr lang="en-US" sz="1200" dirty="0">
                <a:solidFill>
                  <a:srgbClr val="BFBFBF"/>
                </a:solidFill>
              </a:rPr>
              <a:t> Moment (</a:t>
            </a:r>
            <a:r>
              <a:rPr lang="en-US" sz="1200" dirty="0" err="1">
                <a:solidFill>
                  <a:srgbClr val="BFBFBF"/>
                </a:solidFill>
              </a:rPr>
              <a:t>jetzt</a:t>
            </a:r>
            <a:r>
              <a:rPr lang="en-US" sz="1200" dirty="0">
                <a:solidFill>
                  <a:srgbClr val="BFBFBF"/>
                </a:solidFill>
              </a:rPr>
              <a:t> </a:t>
            </a:r>
            <a:r>
              <a:rPr lang="en-US" sz="1200" dirty="0" err="1">
                <a:solidFill>
                  <a:srgbClr val="BFBFBF"/>
                </a:solidFill>
              </a:rPr>
              <a:t>gerade</a:t>
            </a:r>
            <a:r>
              <a:rPr lang="en-US" sz="1200" dirty="0">
                <a:solidFill>
                  <a:srgbClr val="BFBFBF"/>
                </a:solidFill>
              </a:rPr>
              <a:t>) </a:t>
            </a:r>
            <a:r>
              <a:rPr lang="en-US" sz="1200" dirty="0" err="1">
                <a:solidFill>
                  <a:srgbClr val="BFBFBF"/>
                </a:solidFill>
              </a:rPr>
              <a:t>verlieren</a:t>
            </a:r>
            <a:r>
              <a:rPr lang="en-US" sz="1200" dirty="0">
                <a:solidFill>
                  <a:srgbClr val="BFBFBF"/>
                </a:solidFill>
              </a:rPr>
              <a:t> </a:t>
            </a:r>
            <a:r>
              <a:rPr lang="en-US" sz="1200" dirty="0" err="1">
                <a:solidFill>
                  <a:srgbClr val="BFBFBF"/>
                </a:solidFill>
              </a:rPr>
              <a:t>weltweit</a:t>
            </a:r>
            <a:r>
              <a:rPr lang="en-US" sz="1200" dirty="0">
                <a:solidFill>
                  <a:srgbClr val="BFBFBF"/>
                </a:solidFill>
              </a:rPr>
              <a:t> </a:t>
            </a:r>
            <a:r>
              <a:rPr lang="en-US" sz="1200" dirty="0" err="1">
                <a:solidFill>
                  <a:srgbClr val="BFBFBF"/>
                </a:solidFill>
              </a:rPr>
              <a:t>unzählige</a:t>
            </a:r>
            <a:r>
              <a:rPr lang="en-US" sz="1200" dirty="0">
                <a:solidFill>
                  <a:srgbClr val="BFBFBF"/>
                </a:solidFill>
              </a:rPr>
              <a:t> Menschen </a:t>
            </a:r>
            <a:r>
              <a:rPr lang="en-US" sz="1200" dirty="0" err="1">
                <a:solidFill>
                  <a:srgbClr val="BFBFBF"/>
                </a:solidFill>
              </a:rPr>
              <a:t>durch</a:t>
            </a:r>
            <a:r>
              <a:rPr lang="en-US" sz="1200" dirty="0">
                <a:solidFill>
                  <a:srgbClr val="BFBFBF"/>
                </a:solidFill>
              </a:rPr>
              <a:t> </a:t>
            </a:r>
            <a:r>
              <a:rPr lang="en-US" sz="1200" dirty="0" err="1">
                <a:solidFill>
                  <a:srgbClr val="BFBFBF"/>
                </a:solidFill>
              </a:rPr>
              <a:t>ein</a:t>
            </a:r>
            <a:r>
              <a:rPr lang="en-US" sz="1200" dirty="0">
                <a:solidFill>
                  <a:srgbClr val="BFBFBF"/>
                </a:solidFill>
              </a:rPr>
              <a:t> POWG </a:t>
            </a:r>
            <a:r>
              <a:rPr lang="en-US" sz="1200" dirty="0" err="1">
                <a:solidFill>
                  <a:srgbClr val="BFBFBF"/>
                </a:solidFill>
              </a:rPr>
              <a:t>ihr</a:t>
            </a:r>
            <a:r>
              <a:rPr lang="en-US" sz="1200" dirty="0">
                <a:solidFill>
                  <a:srgbClr val="BFBFBF"/>
                </a:solidFill>
              </a:rPr>
              <a:t> </a:t>
            </a:r>
            <a:r>
              <a:rPr lang="en-US" sz="1200" dirty="0" err="1">
                <a:solidFill>
                  <a:srgbClr val="BFBFBF"/>
                </a:solidFill>
              </a:rPr>
              <a:t>Sehvermögen</a:t>
            </a:r>
            <a:r>
              <a:rPr lang="en-US" sz="1200" dirty="0">
                <a:solidFill>
                  <a:srgbClr val="BFBFBF"/>
                </a:solidFill>
              </a:rPr>
              <a:t>, </a:t>
            </a:r>
            <a:r>
              <a:rPr lang="en-US" sz="1200" dirty="0" err="1">
                <a:solidFill>
                  <a:srgbClr val="BFBFBF"/>
                </a:solidFill>
              </a:rPr>
              <a:t>ohne</a:t>
            </a:r>
            <a:r>
              <a:rPr lang="en-US" sz="1200" dirty="0">
                <a:solidFill>
                  <a:srgbClr val="BFBFBF"/>
                </a:solidFill>
              </a:rPr>
              <a:t> </a:t>
            </a:r>
            <a:r>
              <a:rPr lang="en-US" sz="1200" dirty="0" err="1">
                <a:solidFill>
                  <a:srgbClr val="BFBFBF"/>
                </a:solidFill>
              </a:rPr>
              <a:t>sich</a:t>
            </a:r>
            <a:r>
              <a:rPr lang="en-US" sz="1200" dirty="0">
                <a:solidFill>
                  <a:srgbClr val="BFBFBF"/>
                </a:solidFill>
              </a:rPr>
              <a:t> </a:t>
            </a:r>
            <a:r>
              <a:rPr lang="en-US" sz="1200" dirty="0" err="1">
                <a:solidFill>
                  <a:srgbClr val="BFBFBF"/>
                </a:solidFill>
              </a:rPr>
              <a:t>dessen</a:t>
            </a:r>
            <a:r>
              <a:rPr lang="en-US" sz="1200" dirty="0">
                <a:solidFill>
                  <a:srgbClr val="BFBFBF"/>
                </a:solidFill>
              </a:rPr>
              <a:t> </a:t>
            </a:r>
            <a:r>
              <a:rPr lang="en-US" sz="1200" dirty="0" err="1">
                <a:solidFill>
                  <a:srgbClr val="BFBFBF"/>
                </a:solidFill>
              </a:rPr>
              <a:t>bewusst</a:t>
            </a:r>
            <a:r>
              <a:rPr lang="en-US" sz="1200" dirty="0">
                <a:solidFill>
                  <a:srgbClr val="BFBFBF"/>
                </a:solidFill>
              </a:rPr>
              <a:t> </a:t>
            </a:r>
            <a:r>
              <a:rPr lang="en-US" sz="1200" dirty="0" err="1">
                <a:solidFill>
                  <a:srgbClr val="BFBFBF"/>
                </a:solidFill>
              </a:rPr>
              <a:t>zu</a:t>
            </a:r>
            <a:r>
              <a:rPr lang="en-US" sz="1200" dirty="0">
                <a:solidFill>
                  <a:srgbClr val="BFBFBF"/>
                </a:solidFill>
              </a:rPr>
              <a:t> sein.</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2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a:solidFill>
                  <a:srgbClr val="BFBFBF"/>
                </a:solidFill>
              </a:rPr>
              <a:t>Wie </a:t>
            </a:r>
            <a:r>
              <a:rPr lang="en-US" sz="1200" i="1" dirty="0" err="1">
                <a:solidFill>
                  <a:srgbClr val="BFBFBF"/>
                </a:solidFill>
              </a:rPr>
              <a:t>ist</a:t>
            </a:r>
            <a:r>
              <a:rPr lang="en-US" sz="1200" i="1" dirty="0">
                <a:solidFill>
                  <a:srgbClr val="BFBFBF"/>
                </a:solidFill>
              </a:rPr>
              <a:t> </a:t>
            </a:r>
            <a:r>
              <a:rPr lang="en-US" sz="1200" i="1" dirty="0" err="1">
                <a:solidFill>
                  <a:srgbClr val="BFBFBF"/>
                </a:solidFill>
              </a:rPr>
              <a:t>allgemein</a:t>
            </a:r>
            <a:r>
              <a:rPr lang="en-US" sz="1200" i="1" dirty="0">
                <a:solidFill>
                  <a:srgbClr val="BFBFBF"/>
                </a:solidFill>
              </a:rPr>
              <a:t> die </a:t>
            </a:r>
            <a:r>
              <a:rPr lang="en-US" sz="1200" i="1" dirty="0" err="1">
                <a:solidFill>
                  <a:srgbClr val="BFBFBF"/>
                </a:solidFill>
              </a:rPr>
              <a:t>visuelle</a:t>
            </a:r>
            <a:r>
              <a:rPr lang="en-US" sz="1200" i="1" dirty="0">
                <a:solidFill>
                  <a:srgbClr val="BFBFBF"/>
                </a:solidFill>
              </a:rPr>
              <a:t> Prognose </a:t>
            </a:r>
            <a:r>
              <a:rPr lang="en-US" sz="1200" i="1" dirty="0" err="1">
                <a:solidFill>
                  <a:srgbClr val="BFBFBF"/>
                </a:solidFill>
              </a:rPr>
              <a:t>beim</a:t>
            </a:r>
            <a:r>
              <a:rPr lang="en-US" sz="1200" i="1" dirty="0">
                <a:solidFill>
                  <a:srgbClr val="BFBFBF"/>
                </a:solidFill>
              </a:rPr>
              <a:t> POWG?</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err="1">
                <a:solidFill>
                  <a:srgbClr val="BFBFBF"/>
                </a:solidFill>
              </a:rPr>
              <a:t>Insgesamt</a:t>
            </a:r>
            <a:r>
              <a:rPr lang="en-US" sz="1200" dirty="0">
                <a:solidFill>
                  <a:srgbClr val="BFBFBF"/>
                </a:solidFill>
              </a:rPr>
              <a:t> </a:t>
            </a:r>
            <a:r>
              <a:rPr lang="en-US" sz="1200" dirty="0" err="1">
                <a:solidFill>
                  <a:srgbClr val="BFBFBF"/>
                </a:solidFill>
              </a:rPr>
              <a:t>relativ</a:t>
            </a:r>
            <a:r>
              <a:rPr lang="en-US" sz="1200" dirty="0">
                <a:solidFill>
                  <a:srgbClr val="BFBFBF"/>
                </a:solidFill>
              </a:rPr>
              <a:t> </a:t>
            </a:r>
            <a:r>
              <a:rPr lang="en-US" sz="1200" dirty="0" err="1">
                <a:solidFill>
                  <a:srgbClr val="BFBFBF"/>
                </a:solidFill>
              </a:rPr>
              <a:t>günstig</a:t>
            </a:r>
            <a:r>
              <a:rPr lang="en-US" sz="1200" dirty="0">
                <a:solidFill>
                  <a:srgbClr val="BFBFBF"/>
                </a:solidFill>
              </a:rPr>
              <a:t>: Die </a:t>
            </a:r>
            <a:r>
              <a:rPr lang="en-US" sz="1200" dirty="0" err="1">
                <a:solidFill>
                  <a:srgbClr val="BFBFBF"/>
                </a:solidFill>
              </a:rPr>
              <a:t>meisten</a:t>
            </a:r>
            <a:r>
              <a:rPr lang="en-US" sz="1200" dirty="0">
                <a:solidFill>
                  <a:srgbClr val="BFBFBF"/>
                </a:solidFill>
              </a:rPr>
              <a:t> </a:t>
            </a:r>
            <a:r>
              <a:rPr lang="en-US" sz="1200" dirty="0" err="1">
                <a:solidFill>
                  <a:srgbClr val="BFBFBF"/>
                </a:solidFill>
              </a:rPr>
              <a:t>Patienten</a:t>
            </a:r>
            <a:r>
              <a:rPr lang="en-US" sz="1200" dirty="0">
                <a:solidFill>
                  <a:srgbClr val="BFBFBF"/>
                </a:solidFill>
              </a:rPr>
              <a:t> </a:t>
            </a:r>
            <a:r>
              <a:rPr lang="en-US" sz="1200" dirty="0" err="1">
                <a:solidFill>
                  <a:srgbClr val="BFBFBF"/>
                </a:solidFill>
              </a:rPr>
              <a:t>behalten</a:t>
            </a:r>
            <a:r>
              <a:rPr lang="en-US" sz="1200" dirty="0">
                <a:solidFill>
                  <a:srgbClr val="BFBFBF"/>
                </a:solidFill>
              </a:rPr>
              <a:t> </a:t>
            </a:r>
            <a:r>
              <a:rPr lang="en-US" sz="1200" dirty="0" err="1">
                <a:solidFill>
                  <a:srgbClr val="BFBFBF"/>
                </a:solidFill>
              </a:rPr>
              <a:t>über</a:t>
            </a:r>
            <a:r>
              <a:rPr lang="en-US" sz="1200" dirty="0">
                <a:solidFill>
                  <a:srgbClr val="BFBFBF"/>
                </a:solidFill>
              </a:rPr>
              <a:t> </a:t>
            </a:r>
            <a:r>
              <a:rPr lang="en-US" sz="1200" dirty="0" err="1">
                <a:solidFill>
                  <a:srgbClr val="BFBFBF"/>
                </a:solidFill>
              </a:rPr>
              <a:t>ihr</a:t>
            </a:r>
            <a:r>
              <a:rPr lang="en-US" sz="1200" dirty="0">
                <a:solidFill>
                  <a:srgbClr val="BFBFBF"/>
                </a:solidFill>
              </a:rPr>
              <a:t> </a:t>
            </a:r>
            <a:r>
              <a:rPr lang="en-US" sz="1200" dirty="0" err="1">
                <a:solidFill>
                  <a:srgbClr val="BFBFBF"/>
                </a:solidFill>
              </a:rPr>
              <a:t>gesamtes</a:t>
            </a:r>
            <a:r>
              <a:rPr lang="en-US" sz="1200" dirty="0">
                <a:solidFill>
                  <a:srgbClr val="BFBFBF"/>
                </a:solidFill>
              </a:rPr>
              <a:t> Leben </a:t>
            </a:r>
            <a:r>
              <a:rPr lang="en-US" sz="1200" dirty="0" err="1">
                <a:solidFill>
                  <a:srgbClr val="BFBFBF"/>
                </a:solidFill>
              </a:rPr>
              <a:t>hinweg</a:t>
            </a:r>
            <a:r>
              <a:rPr lang="en-US" sz="1200" dirty="0">
                <a:solidFill>
                  <a:srgbClr val="BFBFBF"/>
                </a:solidFill>
              </a:rPr>
              <a:t> </a:t>
            </a:r>
            <a:r>
              <a:rPr lang="en-US" sz="1200" dirty="0" err="1">
                <a:solidFill>
                  <a:srgbClr val="BFBFBF"/>
                </a:solidFill>
              </a:rPr>
              <a:t>eine</a:t>
            </a:r>
            <a:r>
              <a:rPr lang="en-US" sz="1200" dirty="0">
                <a:solidFill>
                  <a:srgbClr val="BFBFBF"/>
                </a:solidFill>
              </a:rPr>
              <a:t> </a:t>
            </a:r>
            <a:r>
              <a:rPr lang="en-US" sz="1200" dirty="0" err="1">
                <a:solidFill>
                  <a:srgbClr val="BFBFBF"/>
                </a:solidFill>
              </a:rPr>
              <a:t>funktionell</a:t>
            </a:r>
            <a:r>
              <a:rPr lang="en-US" sz="1200" dirty="0">
                <a:solidFill>
                  <a:srgbClr val="BFBFBF"/>
                </a:solidFill>
              </a:rPr>
              <a:t> </a:t>
            </a:r>
            <a:r>
              <a:rPr lang="en-US" sz="1200" dirty="0" err="1">
                <a:solidFill>
                  <a:srgbClr val="BFBFBF"/>
                </a:solidFill>
              </a:rPr>
              <a:t>ausreichende</a:t>
            </a:r>
            <a:r>
              <a:rPr lang="en-US" sz="1200" dirty="0">
                <a:solidFill>
                  <a:srgbClr val="BFBFBF"/>
                </a:solidFill>
              </a:rPr>
              <a:t> </a:t>
            </a:r>
            <a:r>
              <a:rPr lang="en-US" sz="1200" dirty="0" err="1">
                <a:solidFill>
                  <a:srgbClr val="BFBFBF"/>
                </a:solidFill>
              </a:rPr>
              <a:t>Sehfähigkeit</a:t>
            </a:r>
            <a:r>
              <a:rPr lang="en-US" sz="1200" dirty="0">
                <a:solidFill>
                  <a:srgbClr val="BFBFBF"/>
                </a:solidFill>
              </a:rPr>
              <a:t>.</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a:solidFill>
                  <a:srgbClr val="BFBFBF"/>
                </a:solidFill>
              </a:rPr>
              <a:t>Wie </a:t>
            </a:r>
            <a:r>
              <a:rPr lang="en-US" sz="1200" i="1" dirty="0" err="1">
                <a:solidFill>
                  <a:srgbClr val="BFBFBF"/>
                </a:solidFill>
              </a:rPr>
              <a:t>viele</a:t>
            </a:r>
            <a:r>
              <a:rPr lang="en-US" sz="1200" i="1" dirty="0">
                <a:solidFill>
                  <a:srgbClr val="BFBFBF"/>
                </a:solidFill>
              </a:rPr>
              <a:t> </a:t>
            </a:r>
            <a:r>
              <a:rPr lang="en-US" sz="1200" i="1" dirty="0" err="1">
                <a:solidFill>
                  <a:srgbClr val="BFBFBF"/>
                </a:solidFill>
              </a:rPr>
              <a:t>Patienten</a:t>
            </a:r>
            <a:r>
              <a:rPr lang="en-US" sz="1200" i="1" dirty="0">
                <a:solidFill>
                  <a:srgbClr val="BFBFBF"/>
                </a:solidFill>
              </a:rPr>
              <a:t> nicht? Das </a:t>
            </a:r>
            <a:r>
              <a:rPr lang="en-US" sz="1200" i="1" dirty="0" err="1">
                <a:solidFill>
                  <a:srgbClr val="BFBFBF"/>
                </a:solidFill>
              </a:rPr>
              <a:t>heißt</a:t>
            </a:r>
            <a:r>
              <a:rPr lang="en-US" sz="1200" i="1" dirty="0">
                <a:solidFill>
                  <a:srgbClr val="BFBFBF"/>
                </a:solidFill>
              </a:rPr>
              <a:t>: Welcher </a:t>
            </a:r>
            <a:r>
              <a:rPr lang="en-US" sz="1200" i="1" dirty="0" err="1">
                <a:solidFill>
                  <a:srgbClr val="BFBFBF"/>
                </a:solidFill>
              </a:rPr>
              <a:t>Anteil</a:t>
            </a:r>
            <a:r>
              <a:rPr lang="en-US" sz="1200" i="1" dirty="0">
                <a:solidFill>
                  <a:srgbClr val="BFBFBF"/>
                </a:solidFill>
              </a:rPr>
              <a:t> </a:t>
            </a:r>
            <a:r>
              <a:rPr lang="en-US" sz="1200" i="1" dirty="0" err="1">
                <a:solidFill>
                  <a:srgbClr val="BFBFBF"/>
                </a:solidFill>
              </a:rPr>
              <a:t>endet</a:t>
            </a:r>
            <a:r>
              <a:rPr lang="en-US" sz="1200" i="1" dirty="0">
                <a:solidFill>
                  <a:srgbClr val="BFBFBF"/>
                </a:solidFill>
              </a:rPr>
              <a:t> </a:t>
            </a:r>
            <a:r>
              <a:rPr lang="en-US" sz="1200" i="1" dirty="0" err="1">
                <a:solidFill>
                  <a:srgbClr val="BFBFBF"/>
                </a:solidFill>
              </a:rPr>
              <a:t>mit</a:t>
            </a:r>
            <a:r>
              <a:rPr lang="en-US" sz="1200" i="1" dirty="0">
                <a:solidFill>
                  <a:srgbClr val="BFBFBF"/>
                </a:solidFill>
              </a:rPr>
              <a:t> </a:t>
            </a:r>
            <a:r>
              <a:rPr lang="en-US" sz="1200" i="1" dirty="0" err="1">
                <a:solidFill>
                  <a:srgbClr val="BFBFBF"/>
                </a:solidFill>
              </a:rPr>
              <a:t>beidseitiger</a:t>
            </a:r>
            <a:r>
              <a:rPr lang="en-US" sz="1200" i="1" dirty="0">
                <a:solidFill>
                  <a:srgbClr val="BFBFBF"/>
                </a:solidFill>
              </a:rPr>
              <a:t> </a:t>
            </a:r>
            <a:r>
              <a:rPr lang="en-US" sz="1200" i="1" dirty="0" err="1">
                <a:solidFill>
                  <a:srgbClr val="BFBFBF"/>
                </a:solidFill>
              </a:rPr>
              <a:t>Erblindung</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err="1">
                <a:solidFill>
                  <a:srgbClr val="BFBFBF"/>
                </a:solidFill>
              </a:rPr>
              <a:t>Etwa</a:t>
            </a:r>
            <a:r>
              <a:rPr lang="en-US" sz="1200" dirty="0">
                <a:solidFill>
                  <a:srgbClr val="BFBFBF"/>
                </a:solidFill>
              </a:rPr>
              <a:t> 4 %</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einzelne</a:t>
            </a:r>
            <a:r>
              <a:rPr lang="en-US" sz="1200" i="1" dirty="0">
                <a:solidFill>
                  <a:srgbClr val="BFBFBF"/>
                </a:solidFill>
              </a:rPr>
              <a:t> </a:t>
            </a:r>
            <a:r>
              <a:rPr lang="en-US" sz="1200" i="1" dirty="0" err="1">
                <a:solidFill>
                  <a:srgbClr val="BFBFBF"/>
                </a:solidFill>
              </a:rPr>
              <a:t>Maßnahme</a:t>
            </a:r>
            <a:r>
              <a:rPr lang="en-US" sz="1200" i="1" dirty="0">
                <a:solidFill>
                  <a:srgbClr val="BFBFBF"/>
                </a:solidFill>
              </a:rPr>
              <a:t> </a:t>
            </a:r>
            <a:r>
              <a:rPr lang="en-US" sz="1200" i="1" dirty="0" err="1">
                <a:solidFill>
                  <a:srgbClr val="BFBFBF"/>
                </a:solidFill>
              </a:rPr>
              <a:t>konnte</a:t>
            </a:r>
            <a:r>
              <a:rPr lang="en-US" sz="1200" i="1" dirty="0">
                <a:solidFill>
                  <a:srgbClr val="BFBFBF"/>
                </a:solidFill>
              </a:rPr>
              <a:t> in </a:t>
            </a:r>
            <a:r>
              <a:rPr lang="en-US" sz="1200" i="1" dirty="0" err="1">
                <a:solidFill>
                  <a:srgbClr val="BFBFBF"/>
                </a:solidFill>
              </a:rPr>
              <a:t>klinischen</a:t>
            </a:r>
            <a:r>
              <a:rPr lang="en-US" sz="1200" i="1" dirty="0">
                <a:solidFill>
                  <a:srgbClr val="BFBFBF"/>
                </a:solidFill>
              </a:rPr>
              <a:t> </a:t>
            </a:r>
            <a:r>
              <a:rPr lang="en-US" sz="1200" i="1" dirty="0" err="1">
                <a:solidFill>
                  <a:srgbClr val="BFBFBF"/>
                </a:solidFill>
              </a:rPr>
              <a:t>Studien</a:t>
            </a:r>
            <a:r>
              <a:rPr lang="en-US" sz="1200" i="1" dirty="0">
                <a:solidFill>
                  <a:srgbClr val="BFBFBF"/>
                </a:solidFill>
              </a:rPr>
              <a:t> </a:t>
            </a:r>
            <a:r>
              <a:rPr lang="en-US" sz="1200" i="1" dirty="0" err="1">
                <a:solidFill>
                  <a:srgbClr val="BFBFBF"/>
                </a:solidFill>
              </a:rPr>
              <a:t>nachweislich</a:t>
            </a:r>
            <a:r>
              <a:rPr lang="en-US" sz="1200" i="1" dirty="0">
                <a:solidFill>
                  <a:srgbClr val="BFBFBF"/>
                </a:solidFill>
              </a:rPr>
              <a:t> das Risiko </a:t>
            </a:r>
            <a:r>
              <a:rPr lang="en-US" sz="1200" i="1" dirty="0" err="1">
                <a:solidFill>
                  <a:srgbClr val="BFBFBF"/>
                </a:solidFill>
              </a:rPr>
              <a:t>einer</a:t>
            </a:r>
            <a:r>
              <a:rPr lang="en-US" sz="1200" i="1" dirty="0">
                <a:solidFill>
                  <a:srgbClr val="BFBFBF"/>
                </a:solidFill>
              </a:rPr>
              <a:t> </a:t>
            </a:r>
            <a:r>
              <a:rPr lang="en-US" sz="1200" i="1" dirty="0" err="1">
                <a:solidFill>
                  <a:srgbClr val="BFBFBF"/>
                </a:solidFill>
              </a:rPr>
              <a:t>Glaukomprogression</a:t>
            </a:r>
            <a:r>
              <a:rPr lang="en-US" sz="1200" i="1" dirty="0">
                <a:solidFill>
                  <a:srgbClr val="BFBFBF"/>
                </a:solidFill>
              </a:rPr>
              <a:t> </a:t>
            </a:r>
            <a:r>
              <a:rPr lang="en-US" sz="1200" i="1" dirty="0" err="1">
                <a:solidFill>
                  <a:srgbClr val="BFBFBF"/>
                </a:solidFill>
              </a:rPr>
              <a:t>reduzieren</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err="1">
                <a:solidFill>
                  <a:srgbClr val="0000FF"/>
                </a:solidFill>
              </a:rPr>
              <a:t>Senkung</a:t>
            </a:r>
            <a:r>
              <a:rPr lang="en-US" sz="1200" b="1" dirty="0">
                <a:solidFill>
                  <a:srgbClr val="0000FF"/>
                </a:solidFill>
              </a:rPr>
              <a:t> des </a:t>
            </a:r>
            <a:r>
              <a:rPr lang="en-US" sz="1200" b="1" dirty="0" err="1">
                <a:solidFill>
                  <a:srgbClr val="0000FF"/>
                </a:solidFill>
              </a:rPr>
              <a:t>Augeninnendrucks</a:t>
            </a:r>
            <a:endParaRPr sz="1200" b="1" i="1" dirty="0">
              <a:solidFill>
                <a:srgbClr val="0000FF"/>
              </a:solidFill>
            </a:endParaRPr>
          </a:p>
        </p:txBody>
      </p:sp>
      <p:sp>
        <p:nvSpPr>
          <p:cNvPr id="1574" name="Google Shape;1574;p111"/>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575" name="Google Shape;1575;p111"/>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576" name="Google Shape;1576;p111"/>
          <p:cNvSpPr/>
          <p:nvPr/>
        </p:nvSpPr>
        <p:spPr>
          <a:xfrm>
            <a:off x="351402" y="5289114"/>
            <a:ext cx="2635637" cy="386179"/>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77" name="Google Shape;1577;p111"/>
          <p:cNvSpPr txBox="1"/>
          <p:nvPr/>
        </p:nvSpPr>
        <p:spPr>
          <a:xfrm>
            <a:off x="2381818" y="5675293"/>
            <a:ext cx="6152700" cy="764400"/>
          </a:xfrm>
          <a:prstGeom prst="rect">
            <a:avLst/>
          </a:prstGeom>
          <a:solidFill>
            <a:srgbClr val="C2E49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Durch welche spezifischen Maßnahmen kann diese IOD-Senkung erreicht werden?</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a:t>
            </a:r>
            <a:r>
              <a:rPr lang="en-US" sz="1200" b="1" i="1">
                <a:solidFill>
                  <a:srgbClr val="0000F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a:t>
            </a:r>
            <a:r>
              <a:rPr lang="en-US" sz="1200" b="1" i="1">
                <a:solidFill>
                  <a:srgbClr val="0000FF"/>
                </a:solidFill>
                <a:latin typeface="Arial"/>
                <a:ea typeface="Arial"/>
                <a:cs typeface="Arial"/>
                <a:sym typeface="Arial"/>
              </a:rPr>
              <a:t>?</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a:t>
            </a:r>
            <a:r>
              <a:rPr lang="en-US" sz="1200" b="1" i="1">
                <a:solidFill>
                  <a:srgbClr val="0000FF"/>
                </a:solidFill>
                <a:latin typeface="Arial"/>
                <a:ea typeface="Arial"/>
                <a:cs typeface="Arial"/>
                <a:sym typeface="Arial"/>
              </a:rPr>
              <a:t>?</a:t>
            </a:r>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1581"/>
        <p:cNvGrpSpPr/>
        <p:nvPr/>
      </p:nvGrpSpPr>
      <p:grpSpPr>
        <a:xfrm>
          <a:off x="0" y="0"/>
          <a:ext cx="0" cy="0"/>
          <a:chOff x="0" y="0"/>
          <a:chExt cx="0" cy="0"/>
        </a:xfrm>
      </p:grpSpPr>
      <p:sp>
        <p:nvSpPr>
          <p:cNvPr id="1585" name="Google Shape;1585;p112"/>
          <p:cNvSpPr txBox="1"/>
          <p:nvPr/>
        </p:nvSpPr>
        <p:spPr>
          <a:xfrm>
            <a:off x="457200" y="1143000"/>
            <a:ext cx="8001000" cy="44586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Welchen</a:t>
            </a:r>
            <a:r>
              <a:rPr lang="en-US" sz="1200" i="1" dirty="0">
                <a:solidFill>
                  <a:srgbClr val="BFBFBF"/>
                </a:solidFill>
              </a:rPr>
              <a:t> Rang </a:t>
            </a:r>
            <a:r>
              <a:rPr lang="en-US" sz="1200" i="1" dirty="0" err="1">
                <a:solidFill>
                  <a:srgbClr val="BFBFBF"/>
                </a:solidFill>
              </a:rPr>
              <a:t>nimmt</a:t>
            </a:r>
            <a:r>
              <a:rPr lang="en-US" sz="1200" i="1" dirty="0">
                <a:solidFill>
                  <a:srgbClr val="BFBFBF"/>
                </a:solidFill>
              </a:rPr>
              <a:t> das POWG </a:t>
            </a:r>
            <a:r>
              <a:rPr lang="en-US" sz="1200" i="1" dirty="0" err="1">
                <a:solidFill>
                  <a:srgbClr val="BFBFBF"/>
                </a:solidFill>
              </a:rPr>
              <a:t>weltweit</a:t>
            </a:r>
            <a:r>
              <a:rPr lang="en-US" sz="1200" i="1" dirty="0">
                <a:solidFill>
                  <a:srgbClr val="BFBFBF"/>
                </a:solidFill>
              </a:rPr>
              <a:t> </a:t>
            </a:r>
            <a:r>
              <a:rPr lang="en-US" sz="1200" i="1" dirty="0" err="1">
                <a:solidFill>
                  <a:srgbClr val="BFBFBF"/>
                </a:solidFill>
              </a:rPr>
              <a:t>als</a:t>
            </a:r>
            <a:r>
              <a:rPr lang="en-US" sz="1200" i="1" dirty="0">
                <a:solidFill>
                  <a:srgbClr val="BFBFBF"/>
                </a:solidFill>
              </a:rPr>
              <a:t> Ursache für </a:t>
            </a:r>
            <a:r>
              <a:rPr lang="en-US" sz="1200" i="1" dirty="0" err="1">
                <a:solidFill>
                  <a:srgbClr val="BFBFBF"/>
                </a:solidFill>
              </a:rPr>
              <a:t>Blindheit</a:t>
            </a:r>
            <a:r>
              <a:rPr lang="en-US" sz="1200" i="1" dirty="0">
                <a:solidFill>
                  <a:srgbClr val="BFBFBF"/>
                </a:solidFill>
              </a:rPr>
              <a:t> </a:t>
            </a:r>
            <a:r>
              <a:rPr lang="en-US" sz="1200" i="1" dirty="0" err="1">
                <a:solidFill>
                  <a:srgbClr val="BFBFBF"/>
                </a:solidFill>
              </a:rPr>
              <a:t>ein</a:t>
            </a:r>
            <a:r>
              <a:rPr lang="en-US" sz="1200" i="1" dirty="0">
                <a:solidFill>
                  <a:srgbClr val="BFBFBF"/>
                </a:solidFill>
              </a:rPr>
              <a:t>?</a:t>
            </a:r>
            <a:endParaRPr sz="12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Es </a:t>
            </a:r>
            <a:r>
              <a:rPr lang="en-US" sz="1200" dirty="0" err="1">
                <a:solidFill>
                  <a:srgbClr val="BFBFBF"/>
                </a:solidFill>
              </a:rPr>
              <a:t>ist</a:t>
            </a:r>
            <a:r>
              <a:rPr lang="en-US" sz="1200" dirty="0">
                <a:solidFill>
                  <a:srgbClr val="BFBFBF"/>
                </a:solidFill>
              </a:rPr>
              <a:t> </a:t>
            </a:r>
            <a:r>
              <a:rPr lang="en-US" sz="1200" dirty="0" err="1">
                <a:solidFill>
                  <a:srgbClr val="BFBFBF"/>
                </a:solidFill>
              </a:rPr>
              <a:t>nach</a:t>
            </a:r>
            <a:r>
              <a:rPr lang="en-US" sz="1200" dirty="0">
                <a:solidFill>
                  <a:srgbClr val="BFBFBF"/>
                </a:solidFill>
              </a:rPr>
              <a:t> der </a:t>
            </a:r>
            <a:r>
              <a:rPr lang="en-US" sz="1200" dirty="0" err="1">
                <a:solidFill>
                  <a:srgbClr val="BFBFBF"/>
                </a:solidFill>
              </a:rPr>
              <a:t>Katarakt</a:t>
            </a:r>
            <a:r>
              <a:rPr lang="en-US" sz="1200" dirty="0">
                <a:solidFill>
                  <a:srgbClr val="BFBFBF"/>
                </a:solidFill>
              </a:rPr>
              <a:t> die </a:t>
            </a:r>
            <a:r>
              <a:rPr lang="en-US" sz="1200" dirty="0" err="1">
                <a:solidFill>
                  <a:srgbClr val="BFBFBF"/>
                </a:solidFill>
              </a:rPr>
              <a:t>zweithäufigste</a:t>
            </a:r>
            <a:r>
              <a:rPr lang="en-US" sz="1200" dirty="0">
                <a:solidFill>
                  <a:srgbClr val="BFBFBF"/>
                </a:solidFill>
              </a:rPr>
              <a:t> Ursache.</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a:solidFill>
                  <a:srgbClr val="BFBFBF"/>
                </a:solidFill>
              </a:rPr>
              <a:t>Wie </a:t>
            </a:r>
            <a:r>
              <a:rPr lang="en-US" sz="1200" i="1" dirty="0" err="1">
                <a:solidFill>
                  <a:srgbClr val="BFBFBF"/>
                </a:solidFill>
              </a:rPr>
              <a:t>verbreitet</a:t>
            </a:r>
            <a:r>
              <a:rPr lang="en-US" sz="1200" i="1" dirty="0">
                <a:solidFill>
                  <a:srgbClr val="BFBFBF"/>
                </a:solidFill>
              </a:rPr>
              <a:t> </a:t>
            </a:r>
            <a:r>
              <a:rPr lang="en-US" sz="1200" i="1" dirty="0" err="1">
                <a:solidFill>
                  <a:srgbClr val="BFBFBF"/>
                </a:solidFill>
              </a:rPr>
              <a:t>ist</a:t>
            </a:r>
            <a:r>
              <a:rPr lang="en-US" sz="1200" i="1" dirty="0">
                <a:solidFill>
                  <a:srgbClr val="BFBFBF"/>
                </a:solidFill>
              </a:rPr>
              <a:t> das POWG in den USA?</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Es </a:t>
            </a:r>
            <a:r>
              <a:rPr lang="en-US" sz="1200" dirty="0" err="1">
                <a:solidFill>
                  <a:srgbClr val="BFBFBF"/>
                </a:solidFill>
              </a:rPr>
              <a:t>ist</a:t>
            </a:r>
            <a:r>
              <a:rPr lang="en-US" sz="1200" dirty="0">
                <a:solidFill>
                  <a:srgbClr val="BFBFBF"/>
                </a:solidFill>
              </a:rPr>
              <a:t> </a:t>
            </a:r>
            <a:r>
              <a:rPr lang="en-US" sz="1200" dirty="0" err="1">
                <a:solidFill>
                  <a:srgbClr val="BFBFBF"/>
                </a:solidFill>
              </a:rPr>
              <a:t>sehr</a:t>
            </a:r>
            <a:r>
              <a:rPr lang="en-US" sz="1200" dirty="0">
                <a:solidFill>
                  <a:srgbClr val="BFBFBF"/>
                </a:solidFill>
              </a:rPr>
              <a:t> </a:t>
            </a:r>
            <a:r>
              <a:rPr lang="en-US" sz="1200" dirty="0" err="1">
                <a:solidFill>
                  <a:srgbClr val="BFBFBF"/>
                </a:solidFill>
              </a:rPr>
              <a:t>häufig</a:t>
            </a:r>
            <a:r>
              <a:rPr lang="en-US" sz="1200" dirty="0">
                <a:solidFill>
                  <a:srgbClr val="BFBFBF"/>
                </a:solidFill>
              </a:rPr>
              <a:t>. </a:t>
            </a:r>
            <a:r>
              <a:rPr lang="en-US" sz="1200" dirty="0" err="1">
                <a:solidFill>
                  <a:srgbClr val="BFBFBF"/>
                </a:solidFill>
              </a:rPr>
              <a:t>Nahezu</a:t>
            </a:r>
            <a:r>
              <a:rPr lang="en-US" sz="1200" dirty="0">
                <a:solidFill>
                  <a:srgbClr val="BFBFBF"/>
                </a:solidFill>
              </a:rPr>
              <a:t> 2 % der US-</a:t>
            </a:r>
            <a:r>
              <a:rPr lang="en-US" sz="1200" dirty="0" err="1">
                <a:solidFill>
                  <a:srgbClr val="BFBFBF"/>
                </a:solidFill>
              </a:rPr>
              <a:t>amerikanischen</a:t>
            </a:r>
            <a:r>
              <a:rPr lang="en-US" sz="1200" dirty="0">
                <a:solidFill>
                  <a:srgbClr val="BFBFBF"/>
                </a:solidFill>
              </a:rPr>
              <a:t> </a:t>
            </a:r>
            <a:r>
              <a:rPr lang="en-US" sz="1200" dirty="0" err="1">
                <a:solidFill>
                  <a:srgbClr val="BFBFBF"/>
                </a:solidFill>
              </a:rPr>
              <a:t>Bevölkerung</a:t>
            </a:r>
            <a:r>
              <a:rPr lang="en-US" sz="1200" dirty="0">
                <a:solidFill>
                  <a:srgbClr val="BFBFBF"/>
                </a:solidFill>
              </a:rPr>
              <a:t> </a:t>
            </a:r>
            <a:r>
              <a:rPr lang="en-US" sz="1200" dirty="0" err="1">
                <a:solidFill>
                  <a:srgbClr val="BFBFBF"/>
                </a:solidFill>
              </a:rPr>
              <a:t>über</a:t>
            </a:r>
            <a:r>
              <a:rPr lang="en-US" sz="1200" dirty="0">
                <a:solidFill>
                  <a:srgbClr val="BFBFBF"/>
                </a:solidFill>
              </a:rPr>
              <a:t> 40 Jahre </a:t>
            </a:r>
            <a:r>
              <a:rPr lang="en-US" sz="1200" dirty="0" err="1">
                <a:solidFill>
                  <a:srgbClr val="BFBFBF"/>
                </a:solidFill>
              </a:rPr>
              <a:t>sind</a:t>
            </a:r>
            <a:r>
              <a:rPr lang="en-US" sz="1200" dirty="0">
                <a:solidFill>
                  <a:srgbClr val="BFBFBF"/>
                </a:solidFill>
              </a:rPr>
              <a:t> </a:t>
            </a:r>
            <a:r>
              <a:rPr lang="en-US" sz="1200" dirty="0" err="1">
                <a:solidFill>
                  <a:srgbClr val="BFBFBF"/>
                </a:solidFill>
              </a:rPr>
              <a:t>betroffen</a:t>
            </a:r>
            <a:r>
              <a:rPr lang="en-US" sz="1200" dirty="0">
                <a:solidFill>
                  <a:srgbClr val="BFBFBF"/>
                </a:solidFill>
              </a:rPr>
              <a:t> – das </a:t>
            </a:r>
            <a:r>
              <a:rPr lang="en-US" sz="1200" dirty="0" err="1">
                <a:solidFill>
                  <a:srgbClr val="BFBFBF"/>
                </a:solidFill>
              </a:rPr>
              <a:t>entspricht</a:t>
            </a:r>
            <a:r>
              <a:rPr lang="en-US" sz="1200" dirty="0">
                <a:solidFill>
                  <a:srgbClr val="BFBFBF"/>
                </a:solidFill>
              </a:rPr>
              <a:t> </a:t>
            </a:r>
            <a:r>
              <a:rPr lang="en-US" sz="1200" dirty="0" err="1">
                <a:solidFill>
                  <a:srgbClr val="BFBFBF"/>
                </a:solidFill>
              </a:rPr>
              <a:t>mehr</a:t>
            </a:r>
            <a:r>
              <a:rPr lang="en-US" sz="1200" dirty="0">
                <a:solidFill>
                  <a:srgbClr val="BFBFBF"/>
                </a:solidFill>
              </a:rPr>
              <a:t> </a:t>
            </a:r>
            <a:r>
              <a:rPr lang="en-US" sz="1200" dirty="0" err="1">
                <a:solidFill>
                  <a:srgbClr val="BFBFBF"/>
                </a:solidFill>
              </a:rPr>
              <a:t>als</a:t>
            </a:r>
            <a:r>
              <a:rPr lang="en-US" sz="1200" dirty="0">
                <a:solidFill>
                  <a:srgbClr val="BFBFBF"/>
                </a:solidFill>
              </a:rPr>
              <a:t> 3 </a:t>
            </a:r>
            <a:r>
              <a:rPr lang="en-US" sz="1200" dirty="0" err="1">
                <a:solidFill>
                  <a:srgbClr val="BFBFBF"/>
                </a:solidFill>
              </a:rPr>
              <a:t>Millionen</a:t>
            </a:r>
            <a:r>
              <a:rPr lang="en-US" sz="1200" dirty="0">
                <a:solidFill>
                  <a:srgbClr val="BFBFBF"/>
                </a:solidFill>
              </a:rPr>
              <a:t> Menschen.</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2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a:solidFill>
                  <a:srgbClr val="BFBFBF"/>
                </a:solidFill>
              </a:rPr>
              <a:t>Das POWG </a:t>
            </a:r>
            <a:r>
              <a:rPr lang="en-US" sz="1200" i="1" dirty="0" err="1">
                <a:solidFill>
                  <a:srgbClr val="BFBFBF"/>
                </a:solidFill>
              </a:rPr>
              <a:t>wird</a:t>
            </a:r>
            <a:r>
              <a:rPr lang="en-US" sz="1200" i="1" dirty="0">
                <a:solidFill>
                  <a:srgbClr val="BFBFBF"/>
                </a:solidFill>
              </a:rPr>
              <a:t> </a:t>
            </a:r>
            <a:r>
              <a:rPr lang="en-US" sz="1200" i="1" dirty="0" err="1">
                <a:solidFill>
                  <a:srgbClr val="BFBFBF"/>
                </a:solidFill>
              </a:rPr>
              <a:t>als</a:t>
            </a:r>
            <a:r>
              <a:rPr lang="en-US" sz="1200" i="1" dirty="0">
                <a:solidFill>
                  <a:srgbClr val="BFBFBF"/>
                </a:solidFill>
              </a:rPr>
              <a:t> der ‚</a:t>
            </a:r>
            <a:r>
              <a:rPr lang="en-US" sz="1200" i="1" dirty="0" err="1">
                <a:solidFill>
                  <a:srgbClr val="BFBFBF"/>
                </a:solidFill>
              </a:rPr>
              <a:t>stille</a:t>
            </a:r>
            <a:r>
              <a:rPr lang="en-US" sz="1200" i="1" dirty="0">
                <a:solidFill>
                  <a:srgbClr val="BFBFBF"/>
                </a:solidFill>
              </a:rPr>
              <a:t> </a:t>
            </a:r>
            <a:r>
              <a:rPr lang="en-US" sz="1200" i="1" dirty="0" err="1">
                <a:solidFill>
                  <a:srgbClr val="BFBFBF"/>
                </a:solidFill>
              </a:rPr>
              <a:t>Dieb</a:t>
            </a:r>
            <a:r>
              <a:rPr lang="en-US" sz="1200" i="1" dirty="0">
                <a:solidFill>
                  <a:srgbClr val="BFBFBF"/>
                </a:solidFill>
              </a:rPr>
              <a:t> des </a:t>
            </a:r>
            <a:r>
              <a:rPr lang="en-US" sz="1200" i="1" dirty="0" err="1">
                <a:solidFill>
                  <a:srgbClr val="BFBFBF"/>
                </a:solidFill>
              </a:rPr>
              <a:t>Sehens</a:t>
            </a:r>
            <a:r>
              <a:rPr lang="en-US" sz="1200" i="1" dirty="0">
                <a:solidFill>
                  <a:srgbClr val="BFBFBF"/>
                </a:solidFill>
              </a:rPr>
              <a:t>‘ </a:t>
            </a:r>
            <a:r>
              <a:rPr lang="en-US" sz="1200" i="1" dirty="0" err="1">
                <a:solidFill>
                  <a:srgbClr val="BFBFBF"/>
                </a:solidFill>
              </a:rPr>
              <a:t>bezeichnet</a:t>
            </a:r>
            <a:r>
              <a:rPr lang="en-US" sz="1200" i="1" dirty="0">
                <a:solidFill>
                  <a:srgbClr val="BFBFBF"/>
                </a:solidFill>
              </a:rPr>
              <a:t>. </a:t>
            </a:r>
            <a:r>
              <a:rPr lang="en-US" sz="1200" i="1" dirty="0" err="1">
                <a:solidFill>
                  <a:srgbClr val="BFBFBF"/>
                </a:solidFill>
              </a:rPr>
              <a:t>Warum</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err="1">
                <a:solidFill>
                  <a:srgbClr val="BFBFBF"/>
                </a:solidFill>
              </a:rPr>
              <a:t>Aufgrund</a:t>
            </a:r>
            <a:r>
              <a:rPr lang="en-US" sz="1200" dirty="0">
                <a:solidFill>
                  <a:srgbClr val="BFBFBF"/>
                </a:solidFill>
              </a:rPr>
              <a:t> seines </a:t>
            </a:r>
            <a:r>
              <a:rPr lang="en-US" sz="1200" dirty="0" err="1">
                <a:solidFill>
                  <a:srgbClr val="BFBFBF"/>
                </a:solidFill>
              </a:rPr>
              <a:t>heimtückischen</a:t>
            </a:r>
            <a:r>
              <a:rPr lang="en-US" sz="1200" dirty="0">
                <a:solidFill>
                  <a:srgbClr val="BFBFBF"/>
                </a:solidFill>
              </a:rPr>
              <a:t> </a:t>
            </a:r>
            <a:r>
              <a:rPr lang="en-US" sz="1200" dirty="0" err="1">
                <a:solidFill>
                  <a:srgbClr val="BFBFBF"/>
                </a:solidFill>
              </a:rPr>
              <a:t>Verlaufs</a:t>
            </a:r>
            <a:r>
              <a:rPr lang="en-US" sz="1200" dirty="0">
                <a:solidFill>
                  <a:srgbClr val="BFBFBF"/>
                </a:solidFill>
              </a:rPr>
              <a:t>. Es </a:t>
            </a:r>
            <a:r>
              <a:rPr lang="en-US" sz="1200" dirty="0" err="1">
                <a:solidFill>
                  <a:srgbClr val="BFBFBF"/>
                </a:solidFill>
              </a:rPr>
              <a:t>beginnt</a:t>
            </a:r>
            <a:r>
              <a:rPr lang="en-US" sz="1200" dirty="0">
                <a:solidFill>
                  <a:srgbClr val="BFBFBF"/>
                </a:solidFill>
              </a:rPr>
              <a:t> </a:t>
            </a:r>
            <a:r>
              <a:rPr lang="en-US" sz="1200" dirty="0" err="1">
                <a:solidFill>
                  <a:srgbClr val="BFBFBF"/>
                </a:solidFill>
              </a:rPr>
              <a:t>schleichend</a:t>
            </a:r>
            <a:r>
              <a:rPr lang="en-US" sz="1200" dirty="0">
                <a:solidFill>
                  <a:srgbClr val="BFBFBF"/>
                </a:solidFill>
              </a:rPr>
              <a:t> und </a:t>
            </a:r>
            <a:r>
              <a:rPr lang="en-US" sz="1200" dirty="0" err="1">
                <a:solidFill>
                  <a:srgbClr val="BFBFBF"/>
                </a:solidFill>
              </a:rPr>
              <a:t>schreitet</a:t>
            </a:r>
            <a:r>
              <a:rPr lang="en-US" sz="1200" dirty="0">
                <a:solidFill>
                  <a:srgbClr val="BFBFBF"/>
                </a:solidFill>
              </a:rPr>
              <a:t> </a:t>
            </a:r>
            <a:r>
              <a:rPr lang="en-US" sz="1200" dirty="0" err="1">
                <a:solidFill>
                  <a:srgbClr val="BFBFBF"/>
                </a:solidFill>
              </a:rPr>
              <a:t>sehr</a:t>
            </a:r>
            <a:r>
              <a:rPr lang="en-US" sz="1200" dirty="0">
                <a:solidFill>
                  <a:srgbClr val="BFBFBF"/>
                </a:solidFill>
              </a:rPr>
              <a:t> </a:t>
            </a:r>
            <a:r>
              <a:rPr lang="en-US" sz="1200" dirty="0" err="1">
                <a:solidFill>
                  <a:srgbClr val="BFBFBF"/>
                </a:solidFill>
              </a:rPr>
              <a:t>langsam</a:t>
            </a:r>
            <a:r>
              <a:rPr lang="en-US" sz="1200" dirty="0">
                <a:solidFill>
                  <a:srgbClr val="BFBFBF"/>
                </a:solidFill>
              </a:rPr>
              <a:t> fort. </a:t>
            </a:r>
            <a:r>
              <a:rPr lang="en-US" sz="1200" dirty="0" err="1">
                <a:solidFill>
                  <a:srgbClr val="BFBFBF"/>
                </a:solidFill>
              </a:rPr>
              <a:t>Zudem</a:t>
            </a:r>
            <a:r>
              <a:rPr lang="en-US" sz="1200" dirty="0">
                <a:solidFill>
                  <a:srgbClr val="BFBFBF"/>
                </a:solidFill>
              </a:rPr>
              <a:t> </a:t>
            </a:r>
            <a:r>
              <a:rPr lang="en-US" sz="1200" dirty="0" err="1">
                <a:solidFill>
                  <a:srgbClr val="BFBFBF"/>
                </a:solidFill>
              </a:rPr>
              <a:t>verursacht</a:t>
            </a:r>
            <a:r>
              <a:rPr lang="en-US" sz="1200" dirty="0">
                <a:solidFill>
                  <a:srgbClr val="BFBFBF"/>
                </a:solidFill>
              </a:rPr>
              <a:t> es </a:t>
            </a:r>
            <a:r>
              <a:rPr lang="en-US" sz="1200" dirty="0" err="1">
                <a:solidFill>
                  <a:srgbClr val="BFBFBF"/>
                </a:solidFill>
              </a:rPr>
              <a:t>keine</a:t>
            </a:r>
            <a:r>
              <a:rPr lang="en-US" sz="1200" dirty="0">
                <a:solidFill>
                  <a:srgbClr val="BFBFBF"/>
                </a:solidFill>
              </a:rPr>
              <a:t> </a:t>
            </a:r>
            <a:r>
              <a:rPr lang="en-US" sz="1200" dirty="0" err="1">
                <a:solidFill>
                  <a:srgbClr val="BFBFBF"/>
                </a:solidFill>
              </a:rPr>
              <a:t>Beschwerden</a:t>
            </a:r>
            <a:r>
              <a:rPr lang="en-US" sz="1200" dirty="0">
                <a:solidFill>
                  <a:srgbClr val="BFBFBF"/>
                </a:solidFill>
              </a:rPr>
              <a:t>. </a:t>
            </a:r>
            <a:r>
              <a:rPr lang="en-US" sz="1200" dirty="0" err="1">
                <a:solidFill>
                  <a:srgbClr val="BFBFBF"/>
                </a:solidFill>
              </a:rPr>
              <a:t>Darüber</a:t>
            </a:r>
            <a:r>
              <a:rPr lang="en-US" sz="1200" dirty="0">
                <a:solidFill>
                  <a:srgbClr val="BFBFBF"/>
                </a:solidFill>
              </a:rPr>
              <a:t> </a:t>
            </a:r>
            <a:r>
              <a:rPr lang="en-US" sz="1200" dirty="0" err="1">
                <a:solidFill>
                  <a:srgbClr val="BFBFBF"/>
                </a:solidFill>
              </a:rPr>
              <a:t>hinaus</a:t>
            </a:r>
            <a:r>
              <a:rPr lang="en-US" sz="1200" dirty="0">
                <a:solidFill>
                  <a:srgbClr val="BFBFBF"/>
                </a:solidFill>
              </a:rPr>
              <a:t> </a:t>
            </a:r>
            <a:r>
              <a:rPr lang="en-US" sz="1200" dirty="0" err="1">
                <a:solidFill>
                  <a:srgbClr val="BFBFBF"/>
                </a:solidFill>
              </a:rPr>
              <a:t>bleibt</a:t>
            </a:r>
            <a:r>
              <a:rPr lang="en-US" sz="1200" dirty="0">
                <a:solidFill>
                  <a:srgbClr val="BFBFBF"/>
                </a:solidFill>
              </a:rPr>
              <a:t> die </a:t>
            </a:r>
            <a:r>
              <a:rPr lang="en-US" sz="1200" dirty="0" err="1">
                <a:solidFill>
                  <a:srgbClr val="BFBFBF"/>
                </a:solidFill>
              </a:rPr>
              <a:t>Sehschärfe</a:t>
            </a:r>
            <a:r>
              <a:rPr lang="en-US" sz="1200" dirty="0">
                <a:solidFill>
                  <a:srgbClr val="BFBFBF"/>
                </a:solidFill>
              </a:rPr>
              <a:t> bis </a:t>
            </a:r>
            <a:r>
              <a:rPr lang="en-US" sz="1200" dirty="0" err="1">
                <a:solidFill>
                  <a:srgbClr val="BFBFBF"/>
                </a:solidFill>
              </a:rPr>
              <a:t>zu</a:t>
            </a:r>
            <a:r>
              <a:rPr lang="en-US" sz="1200" dirty="0">
                <a:solidFill>
                  <a:srgbClr val="BFBFBF"/>
                </a:solidFill>
              </a:rPr>
              <a:t> </a:t>
            </a:r>
            <a:r>
              <a:rPr lang="en-US" sz="1200" dirty="0" err="1">
                <a:solidFill>
                  <a:srgbClr val="BFBFBF"/>
                </a:solidFill>
              </a:rPr>
              <a:t>einem</a:t>
            </a:r>
            <a:r>
              <a:rPr lang="en-US" sz="1200" dirty="0">
                <a:solidFill>
                  <a:srgbClr val="BFBFBF"/>
                </a:solidFill>
              </a:rPr>
              <a:t> </a:t>
            </a:r>
            <a:r>
              <a:rPr lang="en-US" sz="1200" dirty="0" err="1">
                <a:solidFill>
                  <a:srgbClr val="BFBFBF"/>
                </a:solidFill>
              </a:rPr>
              <a:t>späten</a:t>
            </a:r>
            <a:r>
              <a:rPr lang="en-US" sz="1200" dirty="0">
                <a:solidFill>
                  <a:srgbClr val="BFBFBF"/>
                </a:solidFill>
              </a:rPr>
              <a:t> Stadium des </a:t>
            </a:r>
            <a:r>
              <a:rPr lang="en-US" sz="1200" dirty="0" err="1">
                <a:solidFill>
                  <a:srgbClr val="BFBFBF"/>
                </a:solidFill>
              </a:rPr>
              <a:t>Krankheitsverlaufs</a:t>
            </a:r>
            <a:r>
              <a:rPr lang="en-US" sz="1200" dirty="0">
                <a:solidFill>
                  <a:srgbClr val="BFBFBF"/>
                </a:solidFill>
              </a:rPr>
              <a:t> </a:t>
            </a:r>
            <a:r>
              <a:rPr lang="en-US" sz="1200" dirty="0" err="1">
                <a:solidFill>
                  <a:srgbClr val="BFBFBF"/>
                </a:solidFill>
              </a:rPr>
              <a:t>erhalten</a:t>
            </a:r>
            <a:r>
              <a:rPr lang="en-US" sz="1200" dirty="0">
                <a:solidFill>
                  <a:srgbClr val="BFBFBF"/>
                </a:solidFill>
              </a:rPr>
              <a:t> – oft bis </a:t>
            </a:r>
            <a:r>
              <a:rPr lang="en-US" sz="1200" dirty="0" err="1">
                <a:solidFill>
                  <a:srgbClr val="BFBFBF"/>
                </a:solidFill>
              </a:rPr>
              <a:t>zu</a:t>
            </a:r>
            <a:r>
              <a:rPr lang="en-US" sz="1200" dirty="0">
                <a:solidFill>
                  <a:srgbClr val="BFBFBF"/>
                </a:solidFill>
              </a:rPr>
              <a:t> </a:t>
            </a:r>
            <a:r>
              <a:rPr lang="en-US" sz="1200" dirty="0" err="1">
                <a:solidFill>
                  <a:srgbClr val="BFBFBF"/>
                </a:solidFill>
              </a:rPr>
              <a:t>einem</a:t>
            </a:r>
            <a:r>
              <a:rPr lang="en-US" sz="1200" dirty="0">
                <a:solidFill>
                  <a:srgbClr val="BFBFBF"/>
                </a:solidFill>
              </a:rPr>
              <a:t> </a:t>
            </a:r>
            <a:r>
              <a:rPr lang="en-US" sz="1200" dirty="0" err="1">
                <a:solidFill>
                  <a:srgbClr val="BFBFBF"/>
                </a:solidFill>
              </a:rPr>
              <a:t>Zeitpunkt</a:t>
            </a:r>
            <a:r>
              <a:rPr lang="en-US" sz="1200" dirty="0">
                <a:solidFill>
                  <a:srgbClr val="BFBFBF"/>
                </a:solidFill>
              </a:rPr>
              <a:t>, an dem der Patient </a:t>
            </a:r>
            <a:r>
              <a:rPr lang="en-US" sz="1200" dirty="0" err="1">
                <a:solidFill>
                  <a:srgbClr val="BFBFBF"/>
                </a:solidFill>
              </a:rPr>
              <a:t>aufgrund</a:t>
            </a:r>
            <a:r>
              <a:rPr lang="en-US" sz="1200" dirty="0">
                <a:solidFill>
                  <a:srgbClr val="BFBFBF"/>
                </a:solidFill>
              </a:rPr>
              <a:t> des </a:t>
            </a:r>
            <a:r>
              <a:rPr lang="en-US" sz="1200" dirty="0" err="1">
                <a:solidFill>
                  <a:srgbClr val="BFBFBF"/>
                </a:solidFill>
              </a:rPr>
              <a:t>Gesichtsfeldverlusts</a:t>
            </a:r>
            <a:r>
              <a:rPr lang="en-US" sz="1200" dirty="0">
                <a:solidFill>
                  <a:srgbClr val="BFBFBF"/>
                </a:solidFill>
              </a:rPr>
              <a:t> </a:t>
            </a:r>
            <a:r>
              <a:rPr lang="en-US" sz="1200" dirty="0" err="1">
                <a:solidFill>
                  <a:srgbClr val="BFBFBF"/>
                </a:solidFill>
              </a:rPr>
              <a:t>bereits</a:t>
            </a:r>
            <a:r>
              <a:rPr lang="en-US" sz="1200" dirty="0">
                <a:solidFill>
                  <a:srgbClr val="BFBFBF"/>
                </a:solidFill>
              </a:rPr>
              <a:t> </a:t>
            </a:r>
            <a:r>
              <a:rPr lang="en-US" sz="1200" dirty="0" err="1">
                <a:solidFill>
                  <a:srgbClr val="BFBFBF"/>
                </a:solidFill>
              </a:rPr>
              <a:t>funktionell</a:t>
            </a:r>
            <a:r>
              <a:rPr lang="en-US" sz="1200" dirty="0">
                <a:solidFill>
                  <a:srgbClr val="BFBFBF"/>
                </a:solidFill>
              </a:rPr>
              <a:t> blind </a:t>
            </a:r>
            <a:r>
              <a:rPr lang="en-US" sz="1200" dirty="0" err="1">
                <a:solidFill>
                  <a:srgbClr val="BFBFBF"/>
                </a:solidFill>
              </a:rPr>
              <a:t>ist</a:t>
            </a:r>
            <a:r>
              <a:rPr lang="en-US" sz="1200" dirty="0">
                <a:solidFill>
                  <a:srgbClr val="BFBFBF"/>
                </a:solidFill>
              </a:rPr>
              <a:t>. In </a:t>
            </a:r>
            <a:r>
              <a:rPr lang="en-US" sz="1200" dirty="0" err="1">
                <a:solidFill>
                  <a:srgbClr val="BFBFBF"/>
                </a:solidFill>
              </a:rPr>
              <a:t>diesem</a:t>
            </a:r>
            <a:r>
              <a:rPr lang="en-US" sz="1200" dirty="0">
                <a:solidFill>
                  <a:srgbClr val="BFBFBF"/>
                </a:solidFill>
              </a:rPr>
              <a:t> Moment (</a:t>
            </a:r>
            <a:r>
              <a:rPr lang="en-US" sz="1200" dirty="0" err="1">
                <a:solidFill>
                  <a:srgbClr val="BFBFBF"/>
                </a:solidFill>
              </a:rPr>
              <a:t>jetzt</a:t>
            </a:r>
            <a:r>
              <a:rPr lang="en-US" sz="1200" dirty="0">
                <a:solidFill>
                  <a:srgbClr val="BFBFBF"/>
                </a:solidFill>
              </a:rPr>
              <a:t> </a:t>
            </a:r>
            <a:r>
              <a:rPr lang="en-US" sz="1200" dirty="0" err="1">
                <a:solidFill>
                  <a:srgbClr val="BFBFBF"/>
                </a:solidFill>
              </a:rPr>
              <a:t>gerade</a:t>
            </a:r>
            <a:r>
              <a:rPr lang="en-US" sz="1200" dirty="0">
                <a:solidFill>
                  <a:srgbClr val="BFBFBF"/>
                </a:solidFill>
              </a:rPr>
              <a:t>) </a:t>
            </a:r>
            <a:r>
              <a:rPr lang="en-US" sz="1200" dirty="0" err="1">
                <a:solidFill>
                  <a:srgbClr val="BFBFBF"/>
                </a:solidFill>
              </a:rPr>
              <a:t>verlieren</a:t>
            </a:r>
            <a:r>
              <a:rPr lang="en-US" sz="1200" dirty="0">
                <a:solidFill>
                  <a:srgbClr val="BFBFBF"/>
                </a:solidFill>
              </a:rPr>
              <a:t> </a:t>
            </a:r>
            <a:r>
              <a:rPr lang="en-US" sz="1200" dirty="0" err="1">
                <a:solidFill>
                  <a:srgbClr val="BFBFBF"/>
                </a:solidFill>
              </a:rPr>
              <a:t>weltweit</a:t>
            </a:r>
            <a:r>
              <a:rPr lang="en-US" sz="1200" dirty="0">
                <a:solidFill>
                  <a:srgbClr val="BFBFBF"/>
                </a:solidFill>
              </a:rPr>
              <a:t> </a:t>
            </a:r>
            <a:r>
              <a:rPr lang="en-US" sz="1200" dirty="0" err="1">
                <a:solidFill>
                  <a:srgbClr val="BFBFBF"/>
                </a:solidFill>
              </a:rPr>
              <a:t>unzählige</a:t>
            </a:r>
            <a:r>
              <a:rPr lang="en-US" sz="1200" dirty="0">
                <a:solidFill>
                  <a:srgbClr val="BFBFBF"/>
                </a:solidFill>
              </a:rPr>
              <a:t> Menschen </a:t>
            </a:r>
            <a:r>
              <a:rPr lang="en-US" sz="1200" dirty="0" err="1">
                <a:solidFill>
                  <a:srgbClr val="BFBFBF"/>
                </a:solidFill>
              </a:rPr>
              <a:t>durch</a:t>
            </a:r>
            <a:r>
              <a:rPr lang="en-US" sz="1200" dirty="0">
                <a:solidFill>
                  <a:srgbClr val="BFBFBF"/>
                </a:solidFill>
              </a:rPr>
              <a:t> </a:t>
            </a:r>
            <a:r>
              <a:rPr lang="en-US" sz="1200" dirty="0" err="1">
                <a:solidFill>
                  <a:srgbClr val="BFBFBF"/>
                </a:solidFill>
              </a:rPr>
              <a:t>ein</a:t>
            </a:r>
            <a:r>
              <a:rPr lang="en-US" sz="1200" dirty="0">
                <a:solidFill>
                  <a:srgbClr val="BFBFBF"/>
                </a:solidFill>
              </a:rPr>
              <a:t> POWG </a:t>
            </a:r>
            <a:r>
              <a:rPr lang="en-US" sz="1200" dirty="0" err="1">
                <a:solidFill>
                  <a:srgbClr val="BFBFBF"/>
                </a:solidFill>
              </a:rPr>
              <a:t>ihr</a:t>
            </a:r>
            <a:r>
              <a:rPr lang="en-US" sz="1200" dirty="0">
                <a:solidFill>
                  <a:srgbClr val="BFBFBF"/>
                </a:solidFill>
              </a:rPr>
              <a:t> </a:t>
            </a:r>
            <a:r>
              <a:rPr lang="en-US" sz="1200" dirty="0" err="1">
                <a:solidFill>
                  <a:srgbClr val="BFBFBF"/>
                </a:solidFill>
              </a:rPr>
              <a:t>Sehvermögen</a:t>
            </a:r>
            <a:r>
              <a:rPr lang="en-US" sz="1200" dirty="0">
                <a:solidFill>
                  <a:srgbClr val="BFBFBF"/>
                </a:solidFill>
              </a:rPr>
              <a:t>, </a:t>
            </a:r>
            <a:r>
              <a:rPr lang="en-US" sz="1200" dirty="0" err="1">
                <a:solidFill>
                  <a:srgbClr val="BFBFBF"/>
                </a:solidFill>
              </a:rPr>
              <a:t>ohne</a:t>
            </a:r>
            <a:r>
              <a:rPr lang="en-US" sz="1200" dirty="0">
                <a:solidFill>
                  <a:srgbClr val="BFBFBF"/>
                </a:solidFill>
              </a:rPr>
              <a:t> </a:t>
            </a:r>
            <a:r>
              <a:rPr lang="en-US" sz="1200" dirty="0" err="1">
                <a:solidFill>
                  <a:srgbClr val="BFBFBF"/>
                </a:solidFill>
              </a:rPr>
              <a:t>sich</a:t>
            </a:r>
            <a:r>
              <a:rPr lang="en-US" sz="1200" dirty="0">
                <a:solidFill>
                  <a:srgbClr val="BFBFBF"/>
                </a:solidFill>
              </a:rPr>
              <a:t> </a:t>
            </a:r>
            <a:r>
              <a:rPr lang="en-US" sz="1200" dirty="0" err="1">
                <a:solidFill>
                  <a:srgbClr val="BFBFBF"/>
                </a:solidFill>
              </a:rPr>
              <a:t>dessen</a:t>
            </a:r>
            <a:r>
              <a:rPr lang="en-US" sz="1200" dirty="0">
                <a:solidFill>
                  <a:srgbClr val="BFBFBF"/>
                </a:solidFill>
              </a:rPr>
              <a:t> </a:t>
            </a:r>
            <a:r>
              <a:rPr lang="en-US" sz="1200" dirty="0" err="1">
                <a:solidFill>
                  <a:srgbClr val="BFBFBF"/>
                </a:solidFill>
              </a:rPr>
              <a:t>bewusst</a:t>
            </a:r>
            <a:r>
              <a:rPr lang="en-US" sz="1200" dirty="0">
                <a:solidFill>
                  <a:srgbClr val="BFBFBF"/>
                </a:solidFill>
              </a:rPr>
              <a:t> </a:t>
            </a:r>
            <a:r>
              <a:rPr lang="en-US" sz="1200" dirty="0" err="1">
                <a:solidFill>
                  <a:srgbClr val="BFBFBF"/>
                </a:solidFill>
              </a:rPr>
              <a:t>zu</a:t>
            </a:r>
            <a:r>
              <a:rPr lang="en-US" sz="1200" dirty="0">
                <a:solidFill>
                  <a:srgbClr val="BFBFBF"/>
                </a:solidFill>
              </a:rPr>
              <a:t> sein.</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2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a:solidFill>
                  <a:srgbClr val="BFBFBF"/>
                </a:solidFill>
              </a:rPr>
              <a:t>Wie </a:t>
            </a:r>
            <a:r>
              <a:rPr lang="en-US" sz="1200" i="1" dirty="0" err="1">
                <a:solidFill>
                  <a:srgbClr val="BFBFBF"/>
                </a:solidFill>
              </a:rPr>
              <a:t>ist</a:t>
            </a:r>
            <a:r>
              <a:rPr lang="en-US" sz="1200" i="1" dirty="0">
                <a:solidFill>
                  <a:srgbClr val="BFBFBF"/>
                </a:solidFill>
              </a:rPr>
              <a:t> </a:t>
            </a:r>
            <a:r>
              <a:rPr lang="en-US" sz="1200" i="1" dirty="0" err="1">
                <a:solidFill>
                  <a:srgbClr val="BFBFBF"/>
                </a:solidFill>
              </a:rPr>
              <a:t>allgemein</a:t>
            </a:r>
            <a:r>
              <a:rPr lang="en-US" sz="1200" i="1" dirty="0">
                <a:solidFill>
                  <a:srgbClr val="BFBFBF"/>
                </a:solidFill>
              </a:rPr>
              <a:t> die </a:t>
            </a:r>
            <a:r>
              <a:rPr lang="en-US" sz="1200" i="1" dirty="0" err="1">
                <a:solidFill>
                  <a:srgbClr val="BFBFBF"/>
                </a:solidFill>
              </a:rPr>
              <a:t>visuelle</a:t>
            </a:r>
            <a:r>
              <a:rPr lang="en-US" sz="1200" i="1" dirty="0">
                <a:solidFill>
                  <a:srgbClr val="BFBFBF"/>
                </a:solidFill>
              </a:rPr>
              <a:t> Prognose </a:t>
            </a:r>
            <a:r>
              <a:rPr lang="en-US" sz="1200" i="1" dirty="0" err="1">
                <a:solidFill>
                  <a:srgbClr val="BFBFBF"/>
                </a:solidFill>
              </a:rPr>
              <a:t>beim</a:t>
            </a:r>
            <a:r>
              <a:rPr lang="en-US" sz="1200" i="1" dirty="0">
                <a:solidFill>
                  <a:srgbClr val="BFBFBF"/>
                </a:solidFill>
              </a:rPr>
              <a:t> POWG?</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err="1">
                <a:solidFill>
                  <a:srgbClr val="BFBFBF"/>
                </a:solidFill>
              </a:rPr>
              <a:t>Insgesamt</a:t>
            </a:r>
            <a:r>
              <a:rPr lang="en-US" sz="1200" dirty="0">
                <a:solidFill>
                  <a:srgbClr val="BFBFBF"/>
                </a:solidFill>
              </a:rPr>
              <a:t> </a:t>
            </a:r>
            <a:r>
              <a:rPr lang="en-US" sz="1200" dirty="0" err="1">
                <a:solidFill>
                  <a:srgbClr val="BFBFBF"/>
                </a:solidFill>
              </a:rPr>
              <a:t>relativ</a:t>
            </a:r>
            <a:r>
              <a:rPr lang="en-US" sz="1200" dirty="0">
                <a:solidFill>
                  <a:srgbClr val="BFBFBF"/>
                </a:solidFill>
              </a:rPr>
              <a:t> </a:t>
            </a:r>
            <a:r>
              <a:rPr lang="en-US" sz="1200" dirty="0" err="1">
                <a:solidFill>
                  <a:srgbClr val="BFBFBF"/>
                </a:solidFill>
              </a:rPr>
              <a:t>günstig</a:t>
            </a:r>
            <a:r>
              <a:rPr lang="en-US" sz="1200" dirty="0">
                <a:solidFill>
                  <a:srgbClr val="BFBFBF"/>
                </a:solidFill>
              </a:rPr>
              <a:t>: Die </a:t>
            </a:r>
            <a:r>
              <a:rPr lang="en-US" sz="1200" dirty="0" err="1">
                <a:solidFill>
                  <a:srgbClr val="BFBFBF"/>
                </a:solidFill>
              </a:rPr>
              <a:t>meisten</a:t>
            </a:r>
            <a:r>
              <a:rPr lang="en-US" sz="1200" dirty="0">
                <a:solidFill>
                  <a:srgbClr val="BFBFBF"/>
                </a:solidFill>
              </a:rPr>
              <a:t> </a:t>
            </a:r>
            <a:r>
              <a:rPr lang="en-US" sz="1200" dirty="0" err="1">
                <a:solidFill>
                  <a:srgbClr val="BFBFBF"/>
                </a:solidFill>
              </a:rPr>
              <a:t>Patienten</a:t>
            </a:r>
            <a:r>
              <a:rPr lang="en-US" sz="1200" dirty="0">
                <a:solidFill>
                  <a:srgbClr val="BFBFBF"/>
                </a:solidFill>
              </a:rPr>
              <a:t> </a:t>
            </a:r>
            <a:r>
              <a:rPr lang="en-US" sz="1200" dirty="0" err="1">
                <a:solidFill>
                  <a:srgbClr val="BFBFBF"/>
                </a:solidFill>
              </a:rPr>
              <a:t>behalten</a:t>
            </a:r>
            <a:r>
              <a:rPr lang="en-US" sz="1200" dirty="0">
                <a:solidFill>
                  <a:srgbClr val="BFBFBF"/>
                </a:solidFill>
              </a:rPr>
              <a:t> </a:t>
            </a:r>
            <a:r>
              <a:rPr lang="en-US" sz="1200" dirty="0" err="1">
                <a:solidFill>
                  <a:srgbClr val="BFBFBF"/>
                </a:solidFill>
              </a:rPr>
              <a:t>über</a:t>
            </a:r>
            <a:r>
              <a:rPr lang="en-US" sz="1200" dirty="0">
                <a:solidFill>
                  <a:srgbClr val="BFBFBF"/>
                </a:solidFill>
              </a:rPr>
              <a:t> </a:t>
            </a:r>
            <a:r>
              <a:rPr lang="en-US" sz="1200" dirty="0" err="1">
                <a:solidFill>
                  <a:srgbClr val="BFBFBF"/>
                </a:solidFill>
              </a:rPr>
              <a:t>ihr</a:t>
            </a:r>
            <a:r>
              <a:rPr lang="en-US" sz="1200" dirty="0">
                <a:solidFill>
                  <a:srgbClr val="BFBFBF"/>
                </a:solidFill>
              </a:rPr>
              <a:t> </a:t>
            </a:r>
            <a:r>
              <a:rPr lang="en-US" sz="1200" dirty="0" err="1">
                <a:solidFill>
                  <a:srgbClr val="BFBFBF"/>
                </a:solidFill>
              </a:rPr>
              <a:t>gesamtes</a:t>
            </a:r>
            <a:r>
              <a:rPr lang="en-US" sz="1200" dirty="0">
                <a:solidFill>
                  <a:srgbClr val="BFBFBF"/>
                </a:solidFill>
              </a:rPr>
              <a:t> Leben </a:t>
            </a:r>
            <a:r>
              <a:rPr lang="en-US" sz="1200" dirty="0" err="1">
                <a:solidFill>
                  <a:srgbClr val="BFBFBF"/>
                </a:solidFill>
              </a:rPr>
              <a:t>hinweg</a:t>
            </a:r>
            <a:r>
              <a:rPr lang="en-US" sz="1200" dirty="0">
                <a:solidFill>
                  <a:srgbClr val="BFBFBF"/>
                </a:solidFill>
              </a:rPr>
              <a:t> </a:t>
            </a:r>
            <a:r>
              <a:rPr lang="en-US" sz="1200" dirty="0" err="1">
                <a:solidFill>
                  <a:srgbClr val="BFBFBF"/>
                </a:solidFill>
              </a:rPr>
              <a:t>eine</a:t>
            </a:r>
            <a:r>
              <a:rPr lang="en-US" sz="1200" dirty="0">
                <a:solidFill>
                  <a:srgbClr val="BFBFBF"/>
                </a:solidFill>
              </a:rPr>
              <a:t> </a:t>
            </a:r>
            <a:r>
              <a:rPr lang="en-US" sz="1200" dirty="0" err="1">
                <a:solidFill>
                  <a:srgbClr val="BFBFBF"/>
                </a:solidFill>
              </a:rPr>
              <a:t>funktionell</a:t>
            </a:r>
            <a:r>
              <a:rPr lang="en-US" sz="1200" dirty="0">
                <a:solidFill>
                  <a:srgbClr val="BFBFBF"/>
                </a:solidFill>
              </a:rPr>
              <a:t> </a:t>
            </a:r>
            <a:r>
              <a:rPr lang="en-US" sz="1200" dirty="0" err="1">
                <a:solidFill>
                  <a:srgbClr val="BFBFBF"/>
                </a:solidFill>
              </a:rPr>
              <a:t>ausreichende</a:t>
            </a:r>
            <a:r>
              <a:rPr lang="en-US" sz="1200" dirty="0">
                <a:solidFill>
                  <a:srgbClr val="BFBFBF"/>
                </a:solidFill>
              </a:rPr>
              <a:t> </a:t>
            </a:r>
            <a:r>
              <a:rPr lang="en-US" sz="1200" dirty="0" err="1">
                <a:solidFill>
                  <a:srgbClr val="BFBFBF"/>
                </a:solidFill>
              </a:rPr>
              <a:t>Sehfähigkeit</a:t>
            </a:r>
            <a:r>
              <a:rPr lang="en-US" sz="1200" dirty="0">
                <a:solidFill>
                  <a:srgbClr val="BFBFBF"/>
                </a:solidFill>
              </a:rPr>
              <a:t>.</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a:solidFill>
                  <a:srgbClr val="BFBFBF"/>
                </a:solidFill>
              </a:rPr>
              <a:t>Wie </a:t>
            </a:r>
            <a:r>
              <a:rPr lang="en-US" sz="1200" i="1" dirty="0" err="1">
                <a:solidFill>
                  <a:srgbClr val="BFBFBF"/>
                </a:solidFill>
              </a:rPr>
              <a:t>viele</a:t>
            </a:r>
            <a:r>
              <a:rPr lang="en-US" sz="1200" i="1" dirty="0">
                <a:solidFill>
                  <a:srgbClr val="BFBFBF"/>
                </a:solidFill>
              </a:rPr>
              <a:t> </a:t>
            </a:r>
            <a:r>
              <a:rPr lang="en-US" sz="1200" i="1" dirty="0" err="1">
                <a:solidFill>
                  <a:srgbClr val="BFBFBF"/>
                </a:solidFill>
              </a:rPr>
              <a:t>Patienten</a:t>
            </a:r>
            <a:r>
              <a:rPr lang="en-US" sz="1200" i="1" dirty="0">
                <a:solidFill>
                  <a:srgbClr val="BFBFBF"/>
                </a:solidFill>
              </a:rPr>
              <a:t> nicht? Das </a:t>
            </a:r>
            <a:r>
              <a:rPr lang="en-US" sz="1200" i="1" dirty="0" err="1">
                <a:solidFill>
                  <a:srgbClr val="BFBFBF"/>
                </a:solidFill>
              </a:rPr>
              <a:t>heißt</a:t>
            </a:r>
            <a:r>
              <a:rPr lang="en-US" sz="1200" i="1" dirty="0">
                <a:solidFill>
                  <a:srgbClr val="BFBFBF"/>
                </a:solidFill>
              </a:rPr>
              <a:t>: Welcher </a:t>
            </a:r>
            <a:r>
              <a:rPr lang="en-US" sz="1200" i="1" dirty="0" err="1">
                <a:solidFill>
                  <a:srgbClr val="BFBFBF"/>
                </a:solidFill>
              </a:rPr>
              <a:t>Anteil</a:t>
            </a:r>
            <a:r>
              <a:rPr lang="en-US" sz="1200" i="1" dirty="0">
                <a:solidFill>
                  <a:srgbClr val="BFBFBF"/>
                </a:solidFill>
              </a:rPr>
              <a:t> </a:t>
            </a:r>
            <a:r>
              <a:rPr lang="en-US" sz="1200" i="1" dirty="0" err="1">
                <a:solidFill>
                  <a:srgbClr val="BFBFBF"/>
                </a:solidFill>
              </a:rPr>
              <a:t>endet</a:t>
            </a:r>
            <a:r>
              <a:rPr lang="en-US" sz="1200" i="1" dirty="0">
                <a:solidFill>
                  <a:srgbClr val="BFBFBF"/>
                </a:solidFill>
              </a:rPr>
              <a:t> </a:t>
            </a:r>
            <a:r>
              <a:rPr lang="en-US" sz="1200" i="1" dirty="0" err="1">
                <a:solidFill>
                  <a:srgbClr val="BFBFBF"/>
                </a:solidFill>
              </a:rPr>
              <a:t>mit</a:t>
            </a:r>
            <a:r>
              <a:rPr lang="en-US" sz="1200" i="1" dirty="0">
                <a:solidFill>
                  <a:srgbClr val="BFBFBF"/>
                </a:solidFill>
              </a:rPr>
              <a:t> </a:t>
            </a:r>
            <a:r>
              <a:rPr lang="en-US" sz="1200" i="1" dirty="0" err="1">
                <a:solidFill>
                  <a:srgbClr val="BFBFBF"/>
                </a:solidFill>
              </a:rPr>
              <a:t>beidseitiger</a:t>
            </a:r>
            <a:r>
              <a:rPr lang="en-US" sz="1200" i="1" dirty="0">
                <a:solidFill>
                  <a:srgbClr val="BFBFBF"/>
                </a:solidFill>
              </a:rPr>
              <a:t> </a:t>
            </a:r>
            <a:r>
              <a:rPr lang="en-US" sz="1200" i="1" dirty="0" err="1">
                <a:solidFill>
                  <a:srgbClr val="BFBFBF"/>
                </a:solidFill>
              </a:rPr>
              <a:t>Erblindung</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err="1">
                <a:solidFill>
                  <a:srgbClr val="BFBFBF"/>
                </a:solidFill>
              </a:rPr>
              <a:t>Etwa</a:t>
            </a:r>
            <a:r>
              <a:rPr lang="en-US" sz="1200" dirty="0">
                <a:solidFill>
                  <a:srgbClr val="BFBFBF"/>
                </a:solidFill>
              </a:rPr>
              <a:t> 4 %</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einzelne</a:t>
            </a:r>
            <a:r>
              <a:rPr lang="en-US" sz="1200" i="1" dirty="0">
                <a:solidFill>
                  <a:srgbClr val="BFBFBF"/>
                </a:solidFill>
              </a:rPr>
              <a:t> </a:t>
            </a:r>
            <a:r>
              <a:rPr lang="en-US" sz="1200" i="1" dirty="0" err="1">
                <a:solidFill>
                  <a:srgbClr val="BFBFBF"/>
                </a:solidFill>
              </a:rPr>
              <a:t>Maßnahme</a:t>
            </a:r>
            <a:r>
              <a:rPr lang="en-US" sz="1200" i="1" dirty="0">
                <a:solidFill>
                  <a:srgbClr val="BFBFBF"/>
                </a:solidFill>
              </a:rPr>
              <a:t> </a:t>
            </a:r>
            <a:r>
              <a:rPr lang="en-US" sz="1200" i="1" dirty="0" err="1">
                <a:solidFill>
                  <a:srgbClr val="BFBFBF"/>
                </a:solidFill>
              </a:rPr>
              <a:t>konnte</a:t>
            </a:r>
            <a:r>
              <a:rPr lang="en-US" sz="1200" i="1" dirty="0">
                <a:solidFill>
                  <a:srgbClr val="BFBFBF"/>
                </a:solidFill>
              </a:rPr>
              <a:t> in </a:t>
            </a:r>
            <a:r>
              <a:rPr lang="en-US" sz="1200" i="1" dirty="0" err="1">
                <a:solidFill>
                  <a:srgbClr val="BFBFBF"/>
                </a:solidFill>
              </a:rPr>
              <a:t>klinischen</a:t>
            </a:r>
            <a:r>
              <a:rPr lang="en-US" sz="1200" i="1" dirty="0">
                <a:solidFill>
                  <a:srgbClr val="BFBFBF"/>
                </a:solidFill>
              </a:rPr>
              <a:t> </a:t>
            </a:r>
            <a:r>
              <a:rPr lang="en-US" sz="1200" i="1" dirty="0" err="1">
                <a:solidFill>
                  <a:srgbClr val="BFBFBF"/>
                </a:solidFill>
              </a:rPr>
              <a:t>Studien</a:t>
            </a:r>
            <a:r>
              <a:rPr lang="en-US" sz="1200" i="1" dirty="0">
                <a:solidFill>
                  <a:srgbClr val="BFBFBF"/>
                </a:solidFill>
              </a:rPr>
              <a:t> </a:t>
            </a:r>
            <a:r>
              <a:rPr lang="en-US" sz="1200" i="1" dirty="0" err="1">
                <a:solidFill>
                  <a:srgbClr val="BFBFBF"/>
                </a:solidFill>
              </a:rPr>
              <a:t>nachweislich</a:t>
            </a:r>
            <a:r>
              <a:rPr lang="en-US" sz="1200" i="1" dirty="0">
                <a:solidFill>
                  <a:srgbClr val="BFBFBF"/>
                </a:solidFill>
              </a:rPr>
              <a:t> das Risiko </a:t>
            </a:r>
            <a:r>
              <a:rPr lang="en-US" sz="1200" i="1" dirty="0" err="1">
                <a:solidFill>
                  <a:srgbClr val="BFBFBF"/>
                </a:solidFill>
              </a:rPr>
              <a:t>einer</a:t>
            </a:r>
            <a:r>
              <a:rPr lang="en-US" sz="1200" i="1" dirty="0">
                <a:solidFill>
                  <a:srgbClr val="BFBFBF"/>
                </a:solidFill>
              </a:rPr>
              <a:t> </a:t>
            </a:r>
            <a:r>
              <a:rPr lang="en-US" sz="1200" i="1" dirty="0" err="1">
                <a:solidFill>
                  <a:srgbClr val="BFBFBF"/>
                </a:solidFill>
              </a:rPr>
              <a:t>Glaukomprogression</a:t>
            </a:r>
            <a:r>
              <a:rPr lang="en-US" sz="1200" i="1" dirty="0">
                <a:solidFill>
                  <a:srgbClr val="BFBFBF"/>
                </a:solidFill>
              </a:rPr>
              <a:t> </a:t>
            </a:r>
            <a:r>
              <a:rPr lang="en-US" sz="1200" i="1" dirty="0" err="1">
                <a:solidFill>
                  <a:srgbClr val="BFBFBF"/>
                </a:solidFill>
              </a:rPr>
              <a:t>reduzieren</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err="1">
                <a:solidFill>
                  <a:srgbClr val="0000FF"/>
                </a:solidFill>
              </a:rPr>
              <a:t>Senkung</a:t>
            </a:r>
            <a:r>
              <a:rPr lang="en-US" sz="1200" b="1" dirty="0">
                <a:solidFill>
                  <a:srgbClr val="0000FF"/>
                </a:solidFill>
              </a:rPr>
              <a:t> des </a:t>
            </a:r>
            <a:r>
              <a:rPr lang="en-US" sz="1200" b="1" dirty="0" err="1">
                <a:solidFill>
                  <a:srgbClr val="0000FF"/>
                </a:solidFill>
              </a:rPr>
              <a:t>Augeninnendrucks</a:t>
            </a:r>
            <a:endParaRPr sz="1200" i="1" dirty="0">
              <a:solidFill>
                <a:srgbClr val="BFBFBF"/>
              </a:solidFill>
            </a:endParaRPr>
          </a:p>
        </p:txBody>
      </p:sp>
      <p:sp>
        <p:nvSpPr>
          <p:cNvPr id="1586" name="Google Shape;1586;p112"/>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587" name="Google Shape;1587;p112"/>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588" name="Google Shape;1588;p112"/>
          <p:cNvSpPr/>
          <p:nvPr/>
        </p:nvSpPr>
        <p:spPr>
          <a:xfrm>
            <a:off x="304800" y="5281560"/>
            <a:ext cx="2753360" cy="386179"/>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89" name="Google Shape;1589;p112"/>
          <p:cNvSpPr txBox="1"/>
          <p:nvPr/>
        </p:nvSpPr>
        <p:spPr>
          <a:xfrm>
            <a:off x="2381818" y="5675293"/>
            <a:ext cx="6152700" cy="764400"/>
          </a:xfrm>
          <a:prstGeom prst="rect">
            <a:avLst/>
          </a:prstGeom>
          <a:solidFill>
            <a:srgbClr val="C2E49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Durch welche spezifischen Maßnahmen kann diese IOD-Senkung erreicht werden?</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--Topische Medikamente</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--Laserchirurgie</a:t>
            </a:r>
            <a:endParaRPr/>
          </a:p>
          <a:p>
            <a:pPr marL="0" marR="0" lvl="0" indent="0" algn="l" rtl="0">
              <a:spcBef>
                <a:spcPts val="0"/>
              </a:spcBef>
              <a:spcAft>
                <a:spcPts val="0"/>
              </a:spcAft>
              <a:buNone/>
            </a:pPr>
            <a:r>
              <a:rPr lang="en-US" sz="1200">
                <a:solidFill>
                  <a:srgbClr val="0000FF"/>
                </a:solidFill>
                <a:latin typeface="Arial"/>
                <a:ea typeface="Arial"/>
                <a:cs typeface="Arial"/>
                <a:sym typeface="Arial"/>
              </a:rPr>
              <a:t>--</a:t>
            </a:r>
            <a:r>
              <a:rPr lang="en-US" sz="1200">
                <a:solidFill>
                  <a:srgbClr val="0000FF"/>
                </a:solidFill>
              </a:rPr>
              <a:t>Operative Therapie</a:t>
            </a:r>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1593"/>
        <p:cNvGrpSpPr/>
        <p:nvPr/>
      </p:nvGrpSpPr>
      <p:grpSpPr>
        <a:xfrm>
          <a:off x="0" y="0"/>
          <a:ext cx="0" cy="0"/>
          <a:chOff x="0" y="0"/>
          <a:chExt cx="0" cy="0"/>
        </a:xfrm>
      </p:grpSpPr>
      <p:sp>
        <p:nvSpPr>
          <p:cNvPr id="1597" name="Google Shape;1597;p113"/>
          <p:cNvSpPr txBox="1"/>
          <p:nvPr/>
        </p:nvSpPr>
        <p:spPr>
          <a:xfrm>
            <a:off x="457200" y="1143000"/>
            <a:ext cx="8001000" cy="44586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Welchen</a:t>
            </a:r>
            <a:r>
              <a:rPr lang="en-US" sz="1200" i="1" dirty="0">
                <a:solidFill>
                  <a:srgbClr val="BFBFBF"/>
                </a:solidFill>
              </a:rPr>
              <a:t> Rang </a:t>
            </a:r>
            <a:r>
              <a:rPr lang="en-US" sz="1200" i="1" dirty="0" err="1">
                <a:solidFill>
                  <a:srgbClr val="BFBFBF"/>
                </a:solidFill>
              </a:rPr>
              <a:t>nimmt</a:t>
            </a:r>
            <a:r>
              <a:rPr lang="en-US" sz="1200" i="1" dirty="0">
                <a:solidFill>
                  <a:srgbClr val="BFBFBF"/>
                </a:solidFill>
              </a:rPr>
              <a:t> das POWG </a:t>
            </a:r>
            <a:r>
              <a:rPr lang="en-US" sz="1200" i="1" dirty="0" err="1">
                <a:solidFill>
                  <a:srgbClr val="BFBFBF"/>
                </a:solidFill>
              </a:rPr>
              <a:t>weltweit</a:t>
            </a:r>
            <a:r>
              <a:rPr lang="en-US" sz="1200" i="1" dirty="0">
                <a:solidFill>
                  <a:srgbClr val="BFBFBF"/>
                </a:solidFill>
              </a:rPr>
              <a:t> </a:t>
            </a:r>
            <a:r>
              <a:rPr lang="en-US" sz="1200" i="1" dirty="0" err="1">
                <a:solidFill>
                  <a:srgbClr val="BFBFBF"/>
                </a:solidFill>
              </a:rPr>
              <a:t>als</a:t>
            </a:r>
            <a:r>
              <a:rPr lang="en-US" sz="1200" i="1" dirty="0">
                <a:solidFill>
                  <a:srgbClr val="BFBFBF"/>
                </a:solidFill>
              </a:rPr>
              <a:t> Ursache für </a:t>
            </a:r>
            <a:r>
              <a:rPr lang="en-US" sz="1200" i="1" dirty="0" err="1">
                <a:solidFill>
                  <a:srgbClr val="BFBFBF"/>
                </a:solidFill>
              </a:rPr>
              <a:t>Blindheit</a:t>
            </a:r>
            <a:r>
              <a:rPr lang="en-US" sz="1200" i="1" dirty="0">
                <a:solidFill>
                  <a:srgbClr val="BFBFBF"/>
                </a:solidFill>
              </a:rPr>
              <a:t> </a:t>
            </a:r>
            <a:r>
              <a:rPr lang="en-US" sz="1200" i="1" dirty="0" err="1">
                <a:solidFill>
                  <a:srgbClr val="BFBFBF"/>
                </a:solidFill>
              </a:rPr>
              <a:t>ein</a:t>
            </a:r>
            <a:r>
              <a:rPr lang="en-US" sz="1200" i="1" dirty="0">
                <a:solidFill>
                  <a:srgbClr val="BFBFBF"/>
                </a:solidFill>
              </a:rPr>
              <a:t>?</a:t>
            </a:r>
            <a:endParaRPr sz="12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Es </a:t>
            </a:r>
            <a:r>
              <a:rPr lang="en-US" sz="1200" dirty="0" err="1">
                <a:solidFill>
                  <a:srgbClr val="BFBFBF"/>
                </a:solidFill>
              </a:rPr>
              <a:t>ist</a:t>
            </a:r>
            <a:r>
              <a:rPr lang="en-US" sz="1200" dirty="0">
                <a:solidFill>
                  <a:srgbClr val="BFBFBF"/>
                </a:solidFill>
              </a:rPr>
              <a:t> </a:t>
            </a:r>
            <a:r>
              <a:rPr lang="en-US" sz="1200" dirty="0" err="1">
                <a:solidFill>
                  <a:srgbClr val="BFBFBF"/>
                </a:solidFill>
              </a:rPr>
              <a:t>nach</a:t>
            </a:r>
            <a:r>
              <a:rPr lang="en-US" sz="1200" dirty="0">
                <a:solidFill>
                  <a:srgbClr val="BFBFBF"/>
                </a:solidFill>
              </a:rPr>
              <a:t> der </a:t>
            </a:r>
            <a:r>
              <a:rPr lang="en-US" sz="1200" dirty="0" err="1">
                <a:solidFill>
                  <a:srgbClr val="BFBFBF"/>
                </a:solidFill>
              </a:rPr>
              <a:t>Katarakt</a:t>
            </a:r>
            <a:r>
              <a:rPr lang="en-US" sz="1200" dirty="0">
                <a:solidFill>
                  <a:srgbClr val="BFBFBF"/>
                </a:solidFill>
              </a:rPr>
              <a:t> die </a:t>
            </a:r>
            <a:r>
              <a:rPr lang="en-US" sz="1200" dirty="0" err="1">
                <a:solidFill>
                  <a:srgbClr val="BFBFBF"/>
                </a:solidFill>
              </a:rPr>
              <a:t>zweithäufigste</a:t>
            </a:r>
            <a:r>
              <a:rPr lang="en-US" sz="1200" dirty="0">
                <a:solidFill>
                  <a:srgbClr val="BFBFBF"/>
                </a:solidFill>
              </a:rPr>
              <a:t> Ursache.</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a:solidFill>
                  <a:srgbClr val="BFBFBF"/>
                </a:solidFill>
              </a:rPr>
              <a:t>Wie </a:t>
            </a:r>
            <a:r>
              <a:rPr lang="en-US" sz="1200" i="1" dirty="0" err="1">
                <a:solidFill>
                  <a:srgbClr val="BFBFBF"/>
                </a:solidFill>
              </a:rPr>
              <a:t>verbreitet</a:t>
            </a:r>
            <a:r>
              <a:rPr lang="en-US" sz="1200" i="1" dirty="0">
                <a:solidFill>
                  <a:srgbClr val="BFBFBF"/>
                </a:solidFill>
              </a:rPr>
              <a:t> </a:t>
            </a:r>
            <a:r>
              <a:rPr lang="en-US" sz="1200" i="1" dirty="0" err="1">
                <a:solidFill>
                  <a:srgbClr val="BFBFBF"/>
                </a:solidFill>
              </a:rPr>
              <a:t>ist</a:t>
            </a:r>
            <a:r>
              <a:rPr lang="en-US" sz="1200" i="1" dirty="0">
                <a:solidFill>
                  <a:srgbClr val="BFBFBF"/>
                </a:solidFill>
              </a:rPr>
              <a:t> das POWG in den USA?</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Es </a:t>
            </a:r>
            <a:r>
              <a:rPr lang="en-US" sz="1200" dirty="0" err="1">
                <a:solidFill>
                  <a:srgbClr val="BFBFBF"/>
                </a:solidFill>
              </a:rPr>
              <a:t>ist</a:t>
            </a:r>
            <a:r>
              <a:rPr lang="en-US" sz="1200" dirty="0">
                <a:solidFill>
                  <a:srgbClr val="BFBFBF"/>
                </a:solidFill>
              </a:rPr>
              <a:t> </a:t>
            </a:r>
            <a:r>
              <a:rPr lang="en-US" sz="1200" dirty="0" err="1">
                <a:solidFill>
                  <a:srgbClr val="BFBFBF"/>
                </a:solidFill>
              </a:rPr>
              <a:t>sehr</a:t>
            </a:r>
            <a:r>
              <a:rPr lang="en-US" sz="1200" dirty="0">
                <a:solidFill>
                  <a:srgbClr val="BFBFBF"/>
                </a:solidFill>
              </a:rPr>
              <a:t> </a:t>
            </a:r>
            <a:r>
              <a:rPr lang="en-US" sz="1200" dirty="0" err="1">
                <a:solidFill>
                  <a:srgbClr val="BFBFBF"/>
                </a:solidFill>
              </a:rPr>
              <a:t>häufig</a:t>
            </a:r>
            <a:r>
              <a:rPr lang="en-US" sz="1200" dirty="0">
                <a:solidFill>
                  <a:srgbClr val="BFBFBF"/>
                </a:solidFill>
              </a:rPr>
              <a:t>. </a:t>
            </a:r>
            <a:r>
              <a:rPr lang="en-US" sz="1200" dirty="0" err="1">
                <a:solidFill>
                  <a:srgbClr val="BFBFBF"/>
                </a:solidFill>
              </a:rPr>
              <a:t>Nahezu</a:t>
            </a:r>
            <a:r>
              <a:rPr lang="en-US" sz="1200" dirty="0">
                <a:solidFill>
                  <a:srgbClr val="BFBFBF"/>
                </a:solidFill>
              </a:rPr>
              <a:t> 2 % der US-</a:t>
            </a:r>
            <a:r>
              <a:rPr lang="en-US" sz="1200" dirty="0" err="1">
                <a:solidFill>
                  <a:srgbClr val="BFBFBF"/>
                </a:solidFill>
              </a:rPr>
              <a:t>amerikanischen</a:t>
            </a:r>
            <a:r>
              <a:rPr lang="en-US" sz="1200" dirty="0">
                <a:solidFill>
                  <a:srgbClr val="BFBFBF"/>
                </a:solidFill>
              </a:rPr>
              <a:t> </a:t>
            </a:r>
            <a:r>
              <a:rPr lang="en-US" sz="1200" dirty="0" err="1">
                <a:solidFill>
                  <a:srgbClr val="BFBFBF"/>
                </a:solidFill>
              </a:rPr>
              <a:t>Bevölkerung</a:t>
            </a:r>
            <a:r>
              <a:rPr lang="en-US" sz="1200" dirty="0">
                <a:solidFill>
                  <a:srgbClr val="BFBFBF"/>
                </a:solidFill>
              </a:rPr>
              <a:t> </a:t>
            </a:r>
            <a:r>
              <a:rPr lang="en-US" sz="1200" dirty="0" err="1">
                <a:solidFill>
                  <a:srgbClr val="BFBFBF"/>
                </a:solidFill>
              </a:rPr>
              <a:t>über</a:t>
            </a:r>
            <a:r>
              <a:rPr lang="en-US" sz="1200" dirty="0">
                <a:solidFill>
                  <a:srgbClr val="BFBFBF"/>
                </a:solidFill>
              </a:rPr>
              <a:t> 40 Jahre </a:t>
            </a:r>
            <a:r>
              <a:rPr lang="en-US" sz="1200" dirty="0" err="1">
                <a:solidFill>
                  <a:srgbClr val="BFBFBF"/>
                </a:solidFill>
              </a:rPr>
              <a:t>sind</a:t>
            </a:r>
            <a:r>
              <a:rPr lang="en-US" sz="1200" dirty="0">
                <a:solidFill>
                  <a:srgbClr val="BFBFBF"/>
                </a:solidFill>
              </a:rPr>
              <a:t> </a:t>
            </a:r>
            <a:r>
              <a:rPr lang="en-US" sz="1200" dirty="0" err="1">
                <a:solidFill>
                  <a:srgbClr val="BFBFBF"/>
                </a:solidFill>
              </a:rPr>
              <a:t>betroffen</a:t>
            </a:r>
            <a:r>
              <a:rPr lang="en-US" sz="1200" dirty="0">
                <a:solidFill>
                  <a:srgbClr val="BFBFBF"/>
                </a:solidFill>
              </a:rPr>
              <a:t> – das </a:t>
            </a:r>
            <a:r>
              <a:rPr lang="en-US" sz="1200" dirty="0" err="1">
                <a:solidFill>
                  <a:srgbClr val="BFBFBF"/>
                </a:solidFill>
              </a:rPr>
              <a:t>entspricht</a:t>
            </a:r>
            <a:r>
              <a:rPr lang="en-US" sz="1200" dirty="0">
                <a:solidFill>
                  <a:srgbClr val="BFBFBF"/>
                </a:solidFill>
              </a:rPr>
              <a:t> </a:t>
            </a:r>
            <a:r>
              <a:rPr lang="en-US" sz="1200" dirty="0" err="1">
                <a:solidFill>
                  <a:srgbClr val="BFBFBF"/>
                </a:solidFill>
              </a:rPr>
              <a:t>mehr</a:t>
            </a:r>
            <a:r>
              <a:rPr lang="en-US" sz="1200" dirty="0">
                <a:solidFill>
                  <a:srgbClr val="BFBFBF"/>
                </a:solidFill>
              </a:rPr>
              <a:t> </a:t>
            </a:r>
            <a:r>
              <a:rPr lang="en-US" sz="1200" dirty="0" err="1">
                <a:solidFill>
                  <a:srgbClr val="BFBFBF"/>
                </a:solidFill>
              </a:rPr>
              <a:t>als</a:t>
            </a:r>
            <a:r>
              <a:rPr lang="en-US" sz="1200" dirty="0">
                <a:solidFill>
                  <a:srgbClr val="BFBFBF"/>
                </a:solidFill>
              </a:rPr>
              <a:t> 3 </a:t>
            </a:r>
            <a:r>
              <a:rPr lang="en-US" sz="1200" dirty="0" err="1">
                <a:solidFill>
                  <a:srgbClr val="BFBFBF"/>
                </a:solidFill>
              </a:rPr>
              <a:t>Millionen</a:t>
            </a:r>
            <a:r>
              <a:rPr lang="en-US" sz="1200" dirty="0">
                <a:solidFill>
                  <a:srgbClr val="BFBFBF"/>
                </a:solidFill>
              </a:rPr>
              <a:t> Menschen.</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2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a:solidFill>
                  <a:srgbClr val="BFBFBF"/>
                </a:solidFill>
              </a:rPr>
              <a:t>Das POWG </a:t>
            </a:r>
            <a:r>
              <a:rPr lang="en-US" sz="1200" i="1" dirty="0" err="1">
                <a:solidFill>
                  <a:srgbClr val="BFBFBF"/>
                </a:solidFill>
              </a:rPr>
              <a:t>wird</a:t>
            </a:r>
            <a:r>
              <a:rPr lang="en-US" sz="1200" i="1" dirty="0">
                <a:solidFill>
                  <a:srgbClr val="BFBFBF"/>
                </a:solidFill>
              </a:rPr>
              <a:t> </a:t>
            </a:r>
            <a:r>
              <a:rPr lang="en-US" sz="1200" i="1" dirty="0" err="1">
                <a:solidFill>
                  <a:srgbClr val="BFBFBF"/>
                </a:solidFill>
              </a:rPr>
              <a:t>als</a:t>
            </a:r>
            <a:r>
              <a:rPr lang="en-US" sz="1200" i="1" dirty="0">
                <a:solidFill>
                  <a:srgbClr val="BFBFBF"/>
                </a:solidFill>
              </a:rPr>
              <a:t> der ‚</a:t>
            </a:r>
            <a:r>
              <a:rPr lang="en-US" sz="1200" i="1" dirty="0" err="1">
                <a:solidFill>
                  <a:srgbClr val="BFBFBF"/>
                </a:solidFill>
              </a:rPr>
              <a:t>stille</a:t>
            </a:r>
            <a:r>
              <a:rPr lang="en-US" sz="1200" i="1" dirty="0">
                <a:solidFill>
                  <a:srgbClr val="BFBFBF"/>
                </a:solidFill>
              </a:rPr>
              <a:t> </a:t>
            </a:r>
            <a:r>
              <a:rPr lang="en-US" sz="1200" i="1" dirty="0" err="1">
                <a:solidFill>
                  <a:srgbClr val="BFBFBF"/>
                </a:solidFill>
              </a:rPr>
              <a:t>Dieb</a:t>
            </a:r>
            <a:r>
              <a:rPr lang="en-US" sz="1200" i="1" dirty="0">
                <a:solidFill>
                  <a:srgbClr val="BFBFBF"/>
                </a:solidFill>
              </a:rPr>
              <a:t> des </a:t>
            </a:r>
            <a:r>
              <a:rPr lang="en-US" sz="1200" i="1" dirty="0" err="1">
                <a:solidFill>
                  <a:srgbClr val="BFBFBF"/>
                </a:solidFill>
              </a:rPr>
              <a:t>Sehens</a:t>
            </a:r>
            <a:r>
              <a:rPr lang="en-US" sz="1200" i="1" dirty="0">
                <a:solidFill>
                  <a:srgbClr val="BFBFBF"/>
                </a:solidFill>
              </a:rPr>
              <a:t>‘ </a:t>
            </a:r>
            <a:r>
              <a:rPr lang="en-US" sz="1200" i="1" dirty="0" err="1">
                <a:solidFill>
                  <a:srgbClr val="BFBFBF"/>
                </a:solidFill>
              </a:rPr>
              <a:t>bezeichnet</a:t>
            </a:r>
            <a:r>
              <a:rPr lang="en-US" sz="1200" i="1" dirty="0">
                <a:solidFill>
                  <a:srgbClr val="BFBFBF"/>
                </a:solidFill>
              </a:rPr>
              <a:t>. </a:t>
            </a:r>
            <a:r>
              <a:rPr lang="en-US" sz="1200" i="1" dirty="0" err="1">
                <a:solidFill>
                  <a:srgbClr val="BFBFBF"/>
                </a:solidFill>
              </a:rPr>
              <a:t>Warum</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err="1">
                <a:solidFill>
                  <a:srgbClr val="BFBFBF"/>
                </a:solidFill>
              </a:rPr>
              <a:t>Aufgrund</a:t>
            </a:r>
            <a:r>
              <a:rPr lang="en-US" sz="1200" dirty="0">
                <a:solidFill>
                  <a:srgbClr val="BFBFBF"/>
                </a:solidFill>
              </a:rPr>
              <a:t> seines </a:t>
            </a:r>
            <a:r>
              <a:rPr lang="en-US" sz="1200" dirty="0" err="1">
                <a:solidFill>
                  <a:srgbClr val="BFBFBF"/>
                </a:solidFill>
              </a:rPr>
              <a:t>heimtückischen</a:t>
            </a:r>
            <a:r>
              <a:rPr lang="en-US" sz="1200" dirty="0">
                <a:solidFill>
                  <a:srgbClr val="BFBFBF"/>
                </a:solidFill>
              </a:rPr>
              <a:t> </a:t>
            </a:r>
            <a:r>
              <a:rPr lang="en-US" sz="1200" dirty="0" err="1">
                <a:solidFill>
                  <a:srgbClr val="BFBFBF"/>
                </a:solidFill>
              </a:rPr>
              <a:t>Verlaufs</a:t>
            </a:r>
            <a:r>
              <a:rPr lang="en-US" sz="1200" dirty="0">
                <a:solidFill>
                  <a:srgbClr val="BFBFBF"/>
                </a:solidFill>
              </a:rPr>
              <a:t>. Es </a:t>
            </a:r>
            <a:r>
              <a:rPr lang="en-US" sz="1200" dirty="0" err="1">
                <a:solidFill>
                  <a:srgbClr val="BFBFBF"/>
                </a:solidFill>
              </a:rPr>
              <a:t>beginnt</a:t>
            </a:r>
            <a:r>
              <a:rPr lang="en-US" sz="1200" dirty="0">
                <a:solidFill>
                  <a:srgbClr val="BFBFBF"/>
                </a:solidFill>
              </a:rPr>
              <a:t> </a:t>
            </a:r>
            <a:r>
              <a:rPr lang="en-US" sz="1200" dirty="0" err="1">
                <a:solidFill>
                  <a:srgbClr val="BFBFBF"/>
                </a:solidFill>
              </a:rPr>
              <a:t>schleichend</a:t>
            </a:r>
            <a:r>
              <a:rPr lang="en-US" sz="1200" dirty="0">
                <a:solidFill>
                  <a:srgbClr val="BFBFBF"/>
                </a:solidFill>
              </a:rPr>
              <a:t> und </a:t>
            </a:r>
            <a:r>
              <a:rPr lang="en-US" sz="1200" dirty="0" err="1">
                <a:solidFill>
                  <a:srgbClr val="BFBFBF"/>
                </a:solidFill>
              </a:rPr>
              <a:t>schreitet</a:t>
            </a:r>
            <a:r>
              <a:rPr lang="en-US" sz="1200" dirty="0">
                <a:solidFill>
                  <a:srgbClr val="BFBFBF"/>
                </a:solidFill>
              </a:rPr>
              <a:t> </a:t>
            </a:r>
            <a:r>
              <a:rPr lang="en-US" sz="1200" dirty="0" err="1">
                <a:solidFill>
                  <a:srgbClr val="BFBFBF"/>
                </a:solidFill>
              </a:rPr>
              <a:t>sehr</a:t>
            </a:r>
            <a:r>
              <a:rPr lang="en-US" sz="1200" dirty="0">
                <a:solidFill>
                  <a:srgbClr val="BFBFBF"/>
                </a:solidFill>
              </a:rPr>
              <a:t> </a:t>
            </a:r>
            <a:r>
              <a:rPr lang="en-US" sz="1200" dirty="0" err="1">
                <a:solidFill>
                  <a:srgbClr val="BFBFBF"/>
                </a:solidFill>
              </a:rPr>
              <a:t>langsam</a:t>
            </a:r>
            <a:r>
              <a:rPr lang="en-US" sz="1200" dirty="0">
                <a:solidFill>
                  <a:srgbClr val="BFBFBF"/>
                </a:solidFill>
              </a:rPr>
              <a:t> fort. </a:t>
            </a:r>
            <a:r>
              <a:rPr lang="en-US" sz="1200" dirty="0" err="1">
                <a:solidFill>
                  <a:srgbClr val="BFBFBF"/>
                </a:solidFill>
              </a:rPr>
              <a:t>Zudem</a:t>
            </a:r>
            <a:r>
              <a:rPr lang="en-US" sz="1200" dirty="0">
                <a:solidFill>
                  <a:srgbClr val="BFBFBF"/>
                </a:solidFill>
              </a:rPr>
              <a:t> </a:t>
            </a:r>
            <a:r>
              <a:rPr lang="en-US" sz="1200" dirty="0" err="1">
                <a:solidFill>
                  <a:srgbClr val="BFBFBF"/>
                </a:solidFill>
              </a:rPr>
              <a:t>verursacht</a:t>
            </a:r>
            <a:r>
              <a:rPr lang="en-US" sz="1200" dirty="0">
                <a:solidFill>
                  <a:srgbClr val="BFBFBF"/>
                </a:solidFill>
              </a:rPr>
              <a:t> es </a:t>
            </a:r>
            <a:r>
              <a:rPr lang="en-US" sz="1200" dirty="0" err="1">
                <a:solidFill>
                  <a:srgbClr val="BFBFBF"/>
                </a:solidFill>
              </a:rPr>
              <a:t>keine</a:t>
            </a:r>
            <a:r>
              <a:rPr lang="en-US" sz="1200" dirty="0">
                <a:solidFill>
                  <a:srgbClr val="BFBFBF"/>
                </a:solidFill>
              </a:rPr>
              <a:t> </a:t>
            </a:r>
            <a:r>
              <a:rPr lang="en-US" sz="1200" dirty="0" err="1">
                <a:solidFill>
                  <a:srgbClr val="BFBFBF"/>
                </a:solidFill>
              </a:rPr>
              <a:t>Beschwerden</a:t>
            </a:r>
            <a:r>
              <a:rPr lang="en-US" sz="1200" dirty="0">
                <a:solidFill>
                  <a:srgbClr val="BFBFBF"/>
                </a:solidFill>
              </a:rPr>
              <a:t>. </a:t>
            </a:r>
            <a:r>
              <a:rPr lang="en-US" sz="1200" dirty="0" err="1">
                <a:solidFill>
                  <a:srgbClr val="BFBFBF"/>
                </a:solidFill>
              </a:rPr>
              <a:t>Darüber</a:t>
            </a:r>
            <a:r>
              <a:rPr lang="en-US" sz="1200" dirty="0">
                <a:solidFill>
                  <a:srgbClr val="BFBFBF"/>
                </a:solidFill>
              </a:rPr>
              <a:t> </a:t>
            </a:r>
            <a:r>
              <a:rPr lang="en-US" sz="1200" dirty="0" err="1">
                <a:solidFill>
                  <a:srgbClr val="BFBFBF"/>
                </a:solidFill>
              </a:rPr>
              <a:t>hinaus</a:t>
            </a:r>
            <a:r>
              <a:rPr lang="en-US" sz="1200" dirty="0">
                <a:solidFill>
                  <a:srgbClr val="BFBFBF"/>
                </a:solidFill>
              </a:rPr>
              <a:t> </a:t>
            </a:r>
            <a:r>
              <a:rPr lang="en-US" sz="1200" dirty="0" err="1">
                <a:solidFill>
                  <a:srgbClr val="BFBFBF"/>
                </a:solidFill>
              </a:rPr>
              <a:t>bleibt</a:t>
            </a:r>
            <a:r>
              <a:rPr lang="en-US" sz="1200" dirty="0">
                <a:solidFill>
                  <a:srgbClr val="BFBFBF"/>
                </a:solidFill>
              </a:rPr>
              <a:t> die </a:t>
            </a:r>
            <a:r>
              <a:rPr lang="en-US" sz="1200" dirty="0" err="1">
                <a:solidFill>
                  <a:srgbClr val="BFBFBF"/>
                </a:solidFill>
              </a:rPr>
              <a:t>Sehschärfe</a:t>
            </a:r>
            <a:r>
              <a:rPr lang="en-US" sz="1200" dirty="0">
                <a:solidFill>
                  <a:srgbClr val="BFBFBF"/>
                </a:solidFill>
              </a:rPr>
              <a:t> bis </a:t>
            </a:r>
            <a:r>
              <a:rPr lang="en-US" sz="1200" dirty="0" err="1">
                <a:solidFill>
                  <a:srgbClr val="BFBFBF"/>
                </a:solidFill>
              </a:rPr>
              <a:t>zu</a:t>
            </a:r>
            <a:r>
              <a:rPr lang="en-US" sz="1200" dirty="0">
                <a:solidFill>
                  <a:srgbClr val="BFBFBF"/>
                </a:solidFill>
              </a:rPr>
              <a:t> </a:t>
            </a:r>
            <a:r>
              <a:rPr lang="en-US" sz="1200" dirty="0" err="1">
                <a:solidFill>
                  <a:srgbClr val="BFBFBF"/>
                </a:solidFill>
              </a:rPr>
              <a:t>einem</a:t>
            </a:r>
            <a:r>
              <a:rPr lang="en-US" sz="1200" dirty="0">
                <a:solidFill>
                  <a:srgbClr val="BFBFBF"/>
                </a:solidFill>
              </a:rPr>
              <a:t> </a:t>
            </a:r>
            <a:r>
              <a:rPr lang="en-US" sz="1200" dirty="0" err="1">
                <a:solidFill>
                  <a:srgbClr val="BFBFBF"/>
                </a:solidFill>
              </a:rPr>
              <a:t>späten</a:t>
            </a:r>
            <a:r>
              <a:rPr lang="en-US" sz="1200" dirty="0">
                <a:solidFill>
                  <a:srgbClr val="BFBFBF"/>
                </a:solidFill>
              </a:rPr>
              <a:t> Stadium des </a:t>
            </a:r>
            <a:r>
              <a:rPr lang="en-US" sz="1200" dirty="0" err="1">
                <a:solidFill>
                  <a:srgbClr val="BFBFBF"/>
                </a:solidFill>
              </a:rPr>
              <a:t>Krankheitsverlaufs</a:t>
            </a:r>
            <a:r>
              <a:rPr lang="en-US" sz="1200" dirty="0">
                <a:solidFill>
                  <a:srgbClr val="BFBFBF"/>
                </a:solidFill>
              </a:rPr>
              <a:t> </a:t>
            </a:r>
            <a:r>
              <a:rPr lang="en-US" sz="1200" dirty="0" err="1">
                <a:solidFill>
                  <a:srgbClr val="BFBFBF"/>
                </a:solidFill>
              </a:rPr>
              <a:t>erhalten</a:t>
            </a:r>
            <a:r>
              <a:rPr lang="en-US" sz="1200" dirty="0">
                <a:solidFill>
                  <a:srgbClr val="BFBFBF"/>
                </a:solidFill>
              </a:rPr>
              <a:t> – oft bis </a:t>
            </a:r>
            <a:r>
              <a:rPr lang="en-US" sz="1200" dirty="0" err="1">
                <a:solidFill>
                  <a:srgbClr val="BFBFBF"/>
                </a:solidFill>
              </a:rPr>
              <a:t>zu</a:t>
            </a:r>
            <a:r>
              <a:rPr lang="en-US" sz="1200" dirty="0">
                <a:solidFill>
                  <a:srgbClr val="BFBFBF"/>
                </a:solidFill>
              </a:rPr>
              <a:t> </a:t>
            </a:r>
            <a:r>
              <a:rPr lang="en-US" sz="1200" dirty="0" err="1">
                <a:solidFill>
                  <a:srgbClr val="BFBFBF"/>
                </a:solidFill>
              </a:rPr>
              <a:t>einem</a:t>
            </a:r>
            <a:r>
              <a:rPr lang="en-US" sz="1200" dirty="0">
                <a:solidFill>
                  <a:srgbClr val="BFBFBF"/>
                </a:solidFill>
              </a:rPr>
              <a:t> </a:t>
            </a:r>
            <a:r>
              <a:rPr lang="en-US" sz="1200" dirty="0" err="1">
                <a:solidFill>
                  <a:srgbClr val="BFBFBF"/>
                </a:solidFill>
              </a:rPr>
              <a:t>Zeitpunkt</a:t>
            </a:r>
            <a:r>
              <a:rPr lang="en-US" sz="1200" dirty="0">
                <a:solidFill>
                  <a:srgbClr val="BFBFBF"/>
                </a:solidFill>
              </a:rPr>
              <a:t>, an dem der Patient </a:t>
            </a:r>
            <a:r>
              <a:rPr lang="en-US" sz="1200" dirty="0" err="1">
                <a:solidFill>
                  <a:srgbClr val="BFBFBF"/>
                </a:solidFill>
              </a:rPr>
              <a:t>aufgrund</a:t>
            </a:r>
            <a:r>
              <a:rPr lang="en-US" sz="1200" dirty="0">
                <a:solidFill>
                  <a:srgbClr val="BFBFBF"/>
                </a:solidFill>
              </a:rPr>
              <a:t> des </a:t>
            </a:r>
            <a:r>
              <a:rPr lang="en-US" sz="1200" dirty="0" err="1">
                <a:solidFill>
                  <a:srgbClr val="BFBFBF"/>
                </a:solidFill>
              </a:rPr>
              <a:t>Gesichtsfeldverlusts</a:t>
            </a:r>
            <a:r>
              <a:rPr lang="en-US" sz="1200" dirty="0">
                <a:solidFill>
                  <a:srgbClr val="BFBFBF"/>
                </a:solidFill>
              </a:rPr>
              <a:t> </a:t>
            </a:r>
            <a:r>
              <a:rPr lang="en-US" sz="1200" dirty="0" err="1">
                <a:solidFill>
                  <a:srgbClr val="BFBFBF"/>
                </a:solidFill>
              </a:rPr>
              <a:t>bereits</a:t>
            </a:r>
            <a:r>
              <a:rPr lang="en-US" sz="1200" dirty="0">
                <a:solidFill>
                  <a:srgbClr val="BFBFBF"/>
                </a:solidFill>
              </a:rPr>
              <a:t> </a:t>
            </a:r>
            <a:r>
              <a:rPr lang="en-US" sz="1200" dirty="0" err="1">
                <a:solidFill>
                  <a:srgbClr val="BFBFBF"/>
                </a:solidFill>
              </a:rPr>
              <a:t>funktionell</a:t>
            </a:r>
            <a:r>
              <a:rPr lang="en-US" sz="1200" dirty="0">
                <a:solidFill>
                  <a:srgbClr val="BFBFBF"/>
                </a:solidFill>
              </a:rPr>
              <a:t> blind </a:t>
            </a:r>
            <a:r>
              <a:rPr lang="en-US" sz="1200" dirty="0" err="1">
                <a:solidFill>
                  <a:srgbClr val="BFBFBF"/>
                </a:solidFill>
              </a:rPr>
              <a:t>ist</a:t>
            </a:r>
            <a:r>
              <a:rPr lang="en-US" sz="1200" dirty="0">
                <a:solidFill>
                  <a:srgbClr val="BFBFBF"/>
                </a:solidFill>
              </a:rPr>
              <a:t>. In </a:t>
            </a:r>
            <a:r>
              <a:rPr lang="en-US" sz="1200" dirty="0" err="1">
                <a:solidFill>
                  <a:srgbClr val="BFBFBF"/>
                </a:solidFill>
              </a:rPr>
              <a:t>diesem</a:t>
            </a:r>
            <a:r>
              <a:rPr lang="en-US" sz="1200" dirty="0">
                <a:solidFill>
                  <a:srgbClr val="BFBFBF"/>
                </a:solidFill>
              </a:rPr>
              <a:t> Moment (</a:t>
            </a:r>
            <a:r>
              <a:rPr lang="en-US" sz="1200" dirty="0" err="1">
                <a:solidFill>
                  <a:srgbClr val="BFBFBF"/>
                </a:solidFill>
              </a:rPr>
              <a:t>jetzt</a:t>
            </a:r>
            <a:r>
              <a:rPr lang="en-US" sz="1200" dirty="0">
                <a:solidFill>
                  <a:srgbClr val="BFBFBF"/>
                </a:solidFill>
              </a:rPr>
              <a:t> </a:t>
            </a:r>
            <a:r>
              <a:rPr lang="en-US" sz="1200" dirty="0" err="1">
                <a:solidFill>
                  <a:srgbClr val="BFBFBF"/>
                </a:solidFill>
              </a:rPr>
              <a:t>gerade</a:t>
            </a:r>
            <a:r>
              <a:rPr lang="en-US" sz="1200" dirty="0">
                <a:solidFill>
                  <a:srgbClr val="BFBFBF"/>
                </a:solidFill>
              </a:rPr>
              <a:t>) </a:t>
            </a:r>
            <a:r>
              <a:rPr lang="en-US" sz="1200" dirty="0" err="1">
                <a:solidFill>
                  <a:srgbClr val="BFBFBF"/>
                </a:solidFill>
              </a:rPr>
              <a:t>verlieren</a:t>
            </a:r>
            <a:r>
              <a:rPr lang="en-US" sz="1200" dirty="0">
                <a:solidFill>
                  <a:srgbClr val="BFBFBF"/>
                </a:solidFill>
              </a:rPr>
              <a:t> </a:t>
            </a:r>
            <a:r>
              <a:rPr lang="en-US" sz="1200" dirty="0" err="1">
                <a:solidFill>
                  <a:srgbClr val="BFBFBF"/>
                </a:solidFill>
              </a:rPr>
              <a:t>weltweit</a:t>
            </a:r>
            <a:r>
              <a:rPr lang="en-US" sz="1200" dirty="0">
                <a:solidFill>
                  <a:srgbClr val="BFBFBF"/>
                </a:solidFill>
              </a:rPr>
              <a:t> </a:t>
            </a:r>
            <a:r>
              <a:rPr lang="en-US" sz="1200" dirty="0" err="1">
                <a:solidFill>
                  <a:srgbClr val="BFBFBF"/>
                </a:solidFill>
              </a:rPr>
              <a:t>unzählige</a:t>
            </a:r>
            <a:r>
              <a:rPr lang="en-US" sz="1200" dirty="0">
                <a:solidFill>
                  <a:srgbClr val="BFBFBF"/>
                </a:solidFill>
              </a:rPr>
              <a:t> Menschen </a:t>
            </a:r>
            <a:r>
              <a:rPr lang="en-US" sz="1200" dirty="0" err="1">
                <a:solidFill>
                  <a:srgbClr val="BFBFBF"/>
                </a:solidFill>
              </a:rPr>
              <a:t>durch</a:t>
            </a:r>
            <a:r>
              <a:rPr lang="en-US" sz="1200" dirty="0">
                <a:solidFill>
                  <a:srgbClr val="BFBFBF"/>
                </a:solidFill>
              </a:rPr>
              <a:t> </a:t>
            </a:r>
            <a:r>
              <a:rPr lang="en-US" sz="1200" dirty="0" err="1">
                <a:solidFill>
                  <a:srgbClr val="BFBFBF"/>
                </a:solidFill>
              </a:rPr>
              <a:t>ein</a:t>
            </a:r>
            <a:r>
              <a:rPr lang="en-US" sz="1200" dirty="0">
                <a:solidFill>
                  <a:srgbClr val="BFBFBF"/>
                </a:solidFill>
              </a:rPr>
              <a:t> POWG </a:t>
            </a:r>
            <a:r>
              <a:rPr lang="en-US" sz="1200" dirty="0" err="1">
                <a:solidFill>
                  <a:srgbClr val="BFBFBF"/>
                </a:solidFill>
              </a:rPr>
              <a:t>ihr</a:t>
            </a:r>
            <a:r>
              <a:rPr lang="en-US" sz="1200" dirty="0">
                <a:solidFill>
                  <a:srgbClr val="BFBFBF"/>
                </a:solidFill>
              </a:rPr>
              <a:t> </a:t>
            </a:r>
            <a:r>
              <a:rPr lang="en-US" sz="1200" dirty="0" err="1">
                <a:solidFill>
                  <a:srgbClr val="BFBFBF"/>
                </a:solidFill>
              </a:rPr>
              <a:t>Sehvermögen</a:t>
            </a:r>
            <a:r>
              <a:rPr lang="en-US" sz="1200" dirty="0">
                <a:solidFill>
                  <a:srgbClr val="BFBFBF"/>
                </a:solidFill>
              </a:rPr>
              <a:t>, </a:t>
            </a:r>
            <a:r>
              <a:rPr lang="en-US" sz="1200" dirty="0" err="1">
                <a:solidFill>
                  <a:srgbClr val="BFBFBF"/>
                </a:solidFill>
              </a:rPr>
              <a:t>ohne</a:t>
            </a:r>
            <a:r>
              <a:rPr lang="en-US" sz="1200" dirty="0">
                <a:solidFill>
                  <a:srgbClr val="BFBFBF"/>
                </a:solidFill>
              </a:rPr>
              <a:t> </a:t>
            </a:r>
            <a:r>
              <a:rPr lang="en-US" sz="1200" dirty="0" err="1">
                <a:solidFill>
                  <a:srgbClr val="BFBFBF"/>
                </a:solidFill>
              </a:rPr>
              <a:t>sich</a:t>
            </a:r>
            <a:r>
              <a:rPr lang="en-US" sz="1200" dirty="0">
                <a:solidFill>
                  <a:srgbClr val="BFBFBF"/>
                </a:solidFill>
              </a:rPr>
              <a:t> </a:t>
            </a:r>
            <a:r>
              <a:rPr lang="en-US" sz="1200" dirty="0" err="1">
                <a:solidFill>
                  <a:srgbClr val="BFBFBF"/>
                </a:solidFill>
              </a:rPr>
              <a:t>dessen</a:t>
            </a:r>
            <a:r>
              <a:rPr lang="en-US" sz="1200" dirty="0">
                <a:solidFill>
                  <a:srgbClr val="BFBFBF"/>
                </a:solidFill>
              </a:rPr>
              <a:t> </a:t>
            </a:r>
            <a:r>
              <a:rPr lang="en-US" sz="1200" dirty="0" err="1">
                <a:solidFill>
                  <a:srgbClr val="BFBFBF"/>
                </a:solidFill>
              </a:rPr>
              <a:t>bewusst</a:t>
            </a:r>
            <a:r>
              <a:rPr lang="en-US" sz="1200" dirty="0">
                <a:solidFill>
                  <a:srgbClr val="BFBFBF"/>
                </a:solidFill>
              </a:rPr>
              <a:t> </a:t>
            </a:r>
            <a:r>
              <a:rPr lang="en-US" sz="1200" dirty="0" err="1">
                <a:solidFill>
                  <a:srgbClr val="BFBFBF"/>
                </a:solidFill>
              </a:rPr>
              <a:t>zu</a:t>
            </a:r>
            <a:r>
              <a:rPr lang="en-US" sz="1200" dirty="0">
                <a:solidFill>
                  <a:srgbClr val="BFBFBF"/>
                </a:solidFill>
              </a:rPr>
              <a:t> sein.</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2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a:solidFill>
                  <a:srgbClr val="BFBFBF"/>
                </a:solidFill>
              </a:rPr>
              <a:t>Wie </a:t>
            </a:r>
            <a:r>
              <a:rPr lang="en-US" sz="1200" i="1" dirty="0" err="1">
                <a:solidFill>
                  <a:srgbClr val="BFBFBF"/>
                </a:solidFill>
              </a:rPr>
              <a:t>ist</a:t>
            </a:r>
            <a:r>
              <a:rPr lang="en-US" sz="1200" i="1" dirty="0">
                <a:solidFill>
                  <a:srgbClr val="BFBFBF"/>
                </a:solidFill>
              </a:rPr>
              <a:t> </a:t>
            </a:r>
            <a:r>
              <a:rPr lang="en-US" sz="1200" i="1" dirty="0" err="1">
                <a:solidFill>
                  <a:srgbClr val="BFBFBF"/>
                </a:solidFill>
              </a:rPr>
              <a:t>allgemein</a:t>
            </a:r>
            <a:r>
              <a:rPr lang="en-US" sz="1200" i="1" dirty="0">
                <a:solidFill>
                  <a:srgbClr val="BFBFBF"/>
                </a:solidFill>
              </a:rPr>
              <a:t> die </a:t>
            </a:r>
            <a:r>
              <a:rPr lang="en-US" sz="1200" i="1" dirty="0" err="1">
                <a:solidFill>
                  <a:srgbClr val="BFBFBF"/>
                </a:solidFill>
              </a:rPr>
              <a:t>visuelle</a:t>
            </a:r>
            <a:r>
              <a:rPr lang="en-US" sz="1200" i="1" dirty="0">
                <a:solidFill>
                  <a:srgbClr val="BFBFBF"/>
                </a:solidFill>
              </a:rPr>
              <a:t> Prognose </a:t>
            </a:r>
            <a:r>
              <a:rPr lang="en-US" sz="1200" i="1" dirty="0" err="1">
                <a:solidFill>
                  <a:srgbClr val="BFBFBF"/>
                </a:solidFill>
              </a:rPr>
              <a:t>beim</a:t>
            </a:r>
            <a:r>
              <a:rPr lang="en-US" sz="1200" i="1" dirty="0">
                <a:solidFill>
                  <a:srgbClr val="BFBFBF"/>
                </a:solidFill>
              </a:rPr>
              <a:t> POWG?</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err="1">
                <a:solidFill>
                  <a:srgbClr val="BFBFBF"/>
                </a:solidFill>
              </a:rPr>
              <a:t>Insgesamt</a:t>
            </a:r>
            <a:r>
              <a:rPr lang="en-US" sz="1200" dirty="0">
                <a:solidFill>
                  <a:srgbClr val="BFBFBF"/>
                </a:solidFill>
              </a:rPr>
              <a:t> </a:t>
            </a:r>
            <a:r>
              <a:rPr lang="en-US" sz="1200" dirty="0" err="1">
                <a:solidFill>
                  <a:srgbClr val="BFBFBF"/>
                </a:solidFill>
              </a:rPr>
              <a:t>relativ</a:t>
            </a:r>
            <a:r>
              <a:rPr lang="en-US" sz="1200" dirty="0">
                <a:solidFill>
                  <a:srgbClr val="BFBFBF"/>
                </a:solidFill>
              </a:rPr>
              <a:t> </a:t>
            </a:r>
            <a:r>
              <a:rPr lang="en-US" sz="1200" dirty="0" err="1">
                <a:solidFill>
                  <a:srgbClr val="BFBFBF"/>
                </a:solidFill>
              </a:rPr>
              <a:t>günstig</a:t>
            </a:r>
            <a:r>
              <a:rPr lang="en-US" sz="1200" dirty="0">
                <a:solidFill>
                  <a:srgbClr val="BFBFBF"/>
                </a:solidFill>
              </a:rPr>
              <a:t>: Die </a:t>
            </a:r>
            <a:r>
              <a:rPr lang="en-US" sz="1200" dirty="0" err="1">
                <a:solidFill>
                  <a:srgbClr val="BFBFBF"/>
                </a:solidFill>
              </a:rPr>
              <a:t>meisten</a:t>
            </a:r>
            <a:r>
              <a:rPr lang="en-US" sz="1200" dirty="0">
                <a:solidFill>
                  <a:srgbClr val="BFBFBF"/>
                </a:solidFill>
              </a:rPr>
              <a:t> </a:t>
            </a:r>
            <a:r>
              <a:rPr lang="en-US" sz="1200" dirty="0" err="1">
                <a:solidFill>
                  <a:srgbClr val="BFBFBF"/>
                </a:solidFill>
              </a:rPr>
              <a:t>Patienten</a:t>
            </a:r>
            <a:r>
              <a:rPr lang="en-US" sz="1200" dirty="0">
                <a:solidFill>
                  <a:srgbClr val="BFBFBF"/>
                </a:solidFill>
              </a:rPr>
              <a:t> </a:t>
            </a:r>
            <a:r>
              <a:rPr lang="en-US" sz="1200" dirty="0" err="1">
                <a:solidFill>
                  <a:srgbClr val="BFBFBF"/>
                </a:solidFill>
              </a:rPr>
              <a:t>behalten</a:t>
            </a:r>
            <a:r>
              <a:rPr lang="en-US" sz="1200" dirty="0">
                <a:solidFill>
                  <a:srgbClr val="BFBFBF"/>
                </a:solidFill>
              </a:rPr>
              <a:t> </a:t>
            </a:r>
            <a:r>
              <a:rPr lang="en-US" sz="1200" dirty="0" err="1">
                <a:solidFill>
                  <a:srgbClr val="BFBFBF"/>
                </a:solidFill>
              </a:rPr>
              <a:t>über</a:t>
            </a:r>
            <a:r>
              <a:rPr lang="en-US" sz="1200" dirty="0">
                <a:solidFill>
                  <a:srgbClr val="BFBFBF"/>
                </a:solidFill>
              </a:rPr>
              <a:t> </a:t>
            </a:r>
            <a:r>
              <a:rPr lang="en-US" sz="1200" dirty="0" err="1">
                <a:solidFill>
                  <a:srgbClr val="BFBFBF"/>
                </a:solidFill>
              </a:rPr>
              <a:t>ihr</a:t>
            </a:r>
            <a:r>
              <a:rPr lang="en-US" sz="1200" dirty="0">
                <a:solidFill>
                  <a:srgbClr val="BFBFBF"/>
                </a:solidFill>
              </a:rPr>
              <a:t> </a:t>
            </a:r>
            <a:r>
              <a:rPr lang="en-US" sz="1200" dirty="0" err="1">
                <a:solidFill>
                  <a:srgbClr val="BFBFBF"/>
                </a:solidFill>
              </a:rPr>
              <a:t>gesamtes</a:t>
            </a:r>
            <a:r>
              <a:rPr lang="en-US" sz="1200" dirty="0">
                <a:solidFill>
                  <a:srgbClr val="BFBFBF"/>
                </a:solidFill>
              </a:rPr>
              <a:t> Leben </a:t>
            </a:r>
            <a:r>
              <a:rPr lang="en-US" sz="1200" dirty="0" err="1">
                <a:solidFill>
                  <a:srgbClr val="BFBFBF"/>
                </a:solidFill>
              </a:rPr>
              <a:t>hinweg</a:t>
            </a:r>
            <a:r>
              <a:rPr lang="en-US" sz="1200" dirty="0">
                <a:solidFill>
                  <a:srgbClr val="BFBFBF"/>
                </a:solidFill>
              </a:rPr>
              <a:t> </a:t>
            </a:r>
            <a:r>
              <a:rPr lang="en-US" sz="1200" dirty="0" err="1">
                <a:solidFill>
                  <a:srgbClr val="BFBFBF"/>
                </a:solidFill>
              </a:rPr>
              <a:t>eine</a:t>
            </a:r>
            <a:r>
              <a:rPr lang="en-US" sz="1200" dirty="0">
                <a:solidFill>
                  <a:srgbClr val="BFBFBF"/>
                </a:solidFill>
              </a:rPr>
              <a:t> </a:t>
            </a:r>
            <a:r>
              <a:rPr lang="en-US" sz="1200" dirty="0" err="1">
                <a:solidFill>
                  <a:srgbClr val="BFBFBF"/>
                </a:solidFill>
              </a:rPr>
              <a:t>funktionell</a:t>
            </a:r>
            <a:r>
              <a:rPr lang="en-US" sz="1200" dirty="0">
                <a:solidFill>
                  <a:srgbClr val="BFBFBF"/>
                </a:solidFill>
              </a:rPr>
              <a:t> </a:t>
            </a:r>
            <a:r>
              <a:rPr lang="en-US" sz="1200" dirty="0" err="1">
                <a:solidFill>
                  <a:srgbClr val="BFBFBF"/>
                </a:solidFill>
              </a:rPr>
              <a:t>ausreichende</a:t>
            </a:r>
            <a:r>
              <a:rPr lang="en-US" sz="1200" dirty="0">
                <a:solidFill>
                  <a:srgbClr val="BFBFBF"/>
                </a:solidFill>
              </a:rPr>
              <a:t> </a:t>
            </a:r>
            <a:r>
              <a:rPr lang="en-US" sz="1200" dirty="0" err="1">
                <a:solidFill>
                  <a:srgbClr val="BFBFBF"/>
                </a:solidFill>
              </a:rPr>
              <a:t>Sehfähigkeit</a:t>
            </a:r>
            <a:r>
              <a:rPr lang="en-US" sz="1200" dirty="0">
                <a:solidFill>
                  <a:srgbClr val="BFBFBF"/>
                </a:solidFill>
              </a:rPr>
              <a:t>.</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a:solidFill>
                  <a:srgbClr val="BFBFBF"/>
                </a:solidFill>
              </a:rPr>
              <a:t>Wie </a:t>
            </a:r>
            <a:r>
              <a:rPr lang="en-US" sz="1200" i="1" dirty="0" err="1">
                <a:solidFill>
                  <a:srgbClr val="BFBFBF"/>
                </a:solidFill>
              </a:rPr>
              <a:t>viele</a:t>
            </a:r>
            <a:r>
              <a:rPr lang="en-US" sz="1200" i="1" dirty="0">
                <a:solidFill>
                  <a:srgbClr val="BFBFBF"/>
                </a:solidFill>
              </a:rPr>
              <a:t> </a:t>
            </a:r>
            <a:r>
              <a:rPr lang="en-US" sz="1200" i="1" dirty="0" err="1">
                <a:solidFill>
                  <a:srgbClr val="BFBFBF"/>
                </a:solidFill>
              </a:rPr>
              <a:t>Patienten</a:t>
            </a:r>
            <a:r>
              <a:rPr lang="en-US" sz="1200" i="1" dirty="0">
                <a:solidFill>
                  <a:srgbClr val="BFBFBF"/>
                </a:solidFill>
              </a:rPr>
              <a:t> nicht? Das </a:t>
            </a:r>
            <a:r>
              <a:rPr lang="en-US" sz="1200" i="1" dirty="0" err="1">
                <a:solidFill>
                  <a:srgbClr val="BFBFBF"/>
                </a:solidFill>
              </a:rPr>
              <a:t>heißt</a:t>
            </a:r>
            <a:r>
              <a:rPr lang="en-US" sz="1200" i="1" dirty="0">
                <a:solidFill>
                  <a:srgbClr val="BFBFBF"/>
                </a:solidFill>
              </a:rPr>
              <a:t>: Welcher </a:t>
            </a:r>
            <a:r>
              <a:rPr lang="en-US" sz="1200" i="1" dirty="0" err="1">
                <a:solidFill>
                  <a:srgbClr val="BFBFBF"/>
                </a:solidFill>
              </a:rPr>
              <a:t>Anteil</a:t>
            </a:r>
            <a:r>
              <a:rPr lang="en-US" sz="1200" i="1" dirty="0">
                <a:solidFill>
                  <a:srgbClr val="BFBFBF"/>
                </a:solidFill>
              </a:rPr>
              <a:t> </a:t>
            </a:r>
            <a:r>
              <a:rPr lang="en-US" sz="1200" i="1" dirty="0" err="1">
                <a:solidFill>
                  <a:srgbClr val="BFBFBF"/>
                </a:solidFill>
              </a:rPr>
              <a:t>endet</a:t>
            </a:r>
            <a:r>
              <a:rPr lang="en-US" sz="1200" i="1" dirty="0">
                <a:solidFill>
                  <a:srgbClr val="BFBFBF"/>
                </a:solidFill>
              </a:rPr>
              <a:t> </a:t>
            </a:r>
            <a:r>
              <a:rPr lang="en-US" sz="1200" i="1" dirty="0" err="1">
                <a:solidFill>
                  <a:srgbClr val="BFBFBF"/>
                </a:solidFill>
              </a:rPr>
              <a:t>mit</a:t>
            </a:r>
            <a:r>
              <a:rPr lang="en-US" sz="1200" i="1" dirty="0">
                <a:solidFill>
                  <a:srgbClr val="BFBFBF"/>
                </a:solidFill>
              </a:rPr>
              <a:t> </a:t>
            </a:r>
            <a:r>
              <a:rPr lang="en-US" sz="1200" i="1" dirty="0" err="1">
                <a:solidFill>
                  <a:srgbClr val="BFBFBF"/>
                </a:solidFill>
              </a:rPr>
              <a:t>beidseitiger</a:t>
            </a:r>
            <a:r>
              <a:rPr lang="en-US" sz="1200" i="1" dirty="0">
                <a:solidFill>
                  <a:srgbClr val="BFBFBF"/>
                </a:solidFill>
              </a:rPr>
              <a:t> </a:t>
            </a:r>
            <a:r>
              <a:rPr lang="en-US" sz="1200" i="1" dirty="0" err="1">
                <a:solidFill>
                  <a:srgbClr val="BFBFBF"/>
                </a:solidFill>
              </a:rPr>
              <a:t>Erblindung</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err="1">
                <a:solidFill>
                  <a:srgbClr val="BFBFBF"/>
                </a:solidFill>
              </a:rPr>
              <a:t>Etwa</a:t>
            </a:r>
            <a:r>
              <a:rPr lang="en-US" sz="1200" dirty="0">
                <a:solidFill>
                  <a:srgbClr val="BFBFBF"/>
                </a:solidFill>
              </a:rPr>
              <a:t> 4 %</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einzelne</a:t>
            </a:r>
            <a:r>
              <a:rPr lang="en-US" sz="1200" i="1" dirty="0">
                <a:solidFill>
                  <a:srgbClr val="BFBFBF"/>
                </a:solidFill>
              </a:rPr>
              <a:t> </a:t>
            </a:r>
            <a:r>
              <a:rPr lang="en-US" sz="1200" i="1" dirty="0" err="1">
                <a:solidFill>
                  <a:srgbClr val="BFBFBF"/>
                </a:solidFill>
              </a:rPr>
              <a:t>Maßnahme</a:t>
            </a:r>
            <a:r>
              <a:rPr lang="en-US" sz="1200" i="1" dirty="0">
                <a:solidFill>
                  <a:srgbClr val="BFBFBF"/>
                </a:solidFill>
              </a:rPr>
              <a:t> </a:t>
            </a:r>
            <a:r>
              <a:rPr lang="en-US" sz="1200" i="1" dirty="0" err="1">
                <a:solidFill>
                  <a:srgbClr val="BFBFBF"/>
                </a:solidFill>
              </a:rPr>
              <a:t>konnte</a:t>
            </a:r>
            <a:r>
              <a:rPr lang="en-US" sz="1200" i="1" dirty="0">
                <a:solidFill>
                  <a:srgbClr val="BFBFBF"/>
                </a:solidFill>
              </a:rPr>
              <a:t> in </a:t>
            </a:r>
            <a:r>
              <a:rPr lang="en-US" sz="1200" i="1" dirty="0" err="1">
                <a:solidFill>
                  <a:srgbClr val="BFBFBF"/>
                </a:solidFill>
              </a:rPr>
              <a:t>klinischen</a:t>
            </a:r>
            <a:r>
              <a:rPr lang="en-US" sz="1200" i="1" dirty="0">
                <a:solidFill>
                  <a:srgbClr val="BFBFBF"/>
                </a:solidFill>
              </a:rPr>
              <a:t> </a:t>
            </a:r>
            <a:r>
              <a:rPr lang="en-US" sz="1200" i="1" dirty="0" err="1">
                <a:solidFill>
                  <a:srgbClr val="BFBFBF"/>
                </a:solidFill>
              </a:rPr>
              <a:t>Studien</a:t>
            </a:r>
            <a:r>
              <a:rPr lang="en-US" sz="1200" i="1" dirty="0">
                <a:solidFill>
                  <a:srgbClr val="BFBFBF"/>
                </a:solidFill>
              </a:rPr>
              <a:t> </a:t>
            </a:r>
            <a:r>
              <a:rPr lang="en-US" sz="1200" i="1" dirty="0" err="1">
                <a:solidFill>
                  <a:srgbClr val="BFBFBF"/>
                </a:solidFill>
              </a:rPr>
              <a:t>nachweislich</a:t>
            </a:r>
            <a:r>
              <a:rPr lang="en-US" sz="1200" i="1" dirty="0">
                <a:solidFill>
                  <a:srgbClr val="BFBFBF"/>
                </a:solidFill>
              </a:rPr>
              <a:t> das Risiko </a:t>
            </a:r>
            <a:r>
              <a:rPr lang="en-US" sz="1200" i="1" dirty="0" err="1">
                <a:solidFill>
                  <a:srgbClr val="BFBFBF"/>
                </a:solidFill>
              </a:rPr>
              <a:t>einer</a:t>
            </a:r>
            <a:r>
              <a:rPr lang="en-US" sz="1200" i="1" dirty="0">
                <a:solidFill>
                  <a:srgbClr val="BFBFBF"/>
                </a:solidFill>
              </a:rPr>
              <a:t> </a:t>
            </a:r>
            <a:r>
              <a:rPr lang="en-US" sz="1200" i="1" dirty="0" err="1">
                <a:solidFill>
                  <a:srgbClr val="BFBFBF"/>
                </a:solidFill>
              </a:rPr>
              <a:t>Glaukomprogression</a:t>
            </a:r>
            <a:r>
              <a:rPr lang="en-US" sz="1200" i="1" dirty="0">
                <a:solidFill>
                  <a:srgbClr val="BFBFBF"/>
                </a:solidFill>
              </a:rPr>
              <a:t> </a:t>
            </a:r>
            <a:r>
              <a:rPr lang="en-US" sz="1200" i="1" dirty="0" err="1">
                <a:solidFill>
                  <a:srgbClr val="BFBFBF"/>
                </a:solidFill>
              </a:rPr>
              <a:t>reduzieren</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err="1">
                <a:solidFill>
                  <a:srgbClr val="BFBFBF"/>
                </a:solidFill>
              </a:rPr>
              <a:t>Senkung</a:t>
            </a:r>
            <a:r>
              <a:rPr lang="en-US" sz="1200" dirty="0">
                <a:solidFill>
                  <a:srgbClr val="BFBFBF"/>
                </a:solidFill>
              </a:rPr>
              <a:t> des </a:t>
            </a:r>
            <a:r>
              <a:rPr lang="en-US" sz="1200" dirty="0" err="1">
                <a:solidFill>
                  <a:srgbClr val="BFBFBF"/>
                </a:solidFill>
              </a:rPr>
              <a:t>Augeninnendrucks</a:t>
            </a:r>
            <a:endParaRPr sz="1200" i="1" dirty="0">
              <a:solidFill>
                <a:srgbClr val="BFBFBF"/>
              </a:solidFill>
            </a:endParaRPr>
          </a:p>
        </p:txBody>
      </p:sp>
      <p:sp>
        <p:nvSpPr>
          <p:cNvPr id="1598" name="Google Shape;1598;p113"/>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600" name="Google Shape;1600;p113"/>
          <p:cNvSpPr txBox="1"/>
          <p:nvPr/>
        </p:nvSpPr>
        <p:spPr>
          <a:xfrm>
            <a:off x="983747" y="4700661"/>
            <a:ext cx="7786200" cy="210300"/>
          </a:xfrm>
          <a:prstGeom prst="rect">
            <a:avLst/>
          </a:prstGeom>
          <a:solidFill>
            <a:srgbClr val="E5E5E5"/>
          </a:solidFill>
          <a:ln w="9525" cap="flat" cmpd="sng">
            <a:solidFill>
              <a:schemeClr val="dk1"/>
            </a:solidFill>
            <a:prstDash val="solid"/>
            <a:round/>
            <a:headEnd type="none" w="sm" len="sm"/>
            <a:tailEnd type="none" w="sm" len="sm"/>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rPr>
              <a:t>Für eine detaillierte Darstellung der klinischen Studien zum Glaukom siehe Foliensatz G19.</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pic>
        <p:nvPicPr>
          <p:cNvPr id="259" name="Google Shape;259;p12"/>
          <p:cNvPicPr preferRelativeResize="0"/>
          <p:nvPr/>
        </p:nvPicPr>
        <p:blipFill rotWithShape="1">
          <a:blip r:embed="rId3">
            <a:alphaModFix/>
          </a:blip>
          <a:srcRect b="50114"/>
          <a:stretch/>
        </p:blipFill>
        <p:spPr>
          <a:xfrm>
            <a:off x="1066800" y="1077912"/>
            <a:ext cx="7086600" cy="2427288"/>
          </a:xfrm>
          <a:prstGeom prst="rect">
            <a:avLst/>
          </a:prstGeom>
          <a:noFill/>
          <a:ln>
            <a:noFill/>
          </a:ln>
        </p:spPr>
      </p:pic>
      <p:sp>
        <p:nvSpPr>
          <p:cNvPr id="260" name="Google Shape;260;p12"/>
          <p:cNvSpPr txBox="1"/>
          <p:nvPr/>
        </p:nvSpPr>
        <p:spPr>
          <a:xfrm>
            <a:off x="1020868" y="723310"/>
            <a:ext cx="2235000" cy="395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chemeClr val="dk1"/>
                </a:solidFill>
              </a:rPr>
              <a:t>„Früh ausgeprägter nasaler Sprung superior“</a:t>
            </a:r>
            <a:endParaRPr/>
          </a:p>
        </p:txBody>
      </p:sp>
      <p:cxnSp>
        <p:nvCxnSpPr>
          <p:cNvPr id="261" name="Google Shape;261;p12"/>
          <p:cNvCxnSpPr>
            <a:stCxn id="260" idx="2"/>
          </p:cNvCxnSpPr>
          <p:nvPr/>
        </p:nvCxnSpPr>
        <p:spPr>
          <a:xfrm>
            <a:off x="2138368" y="1118410"/>
            <a:ext cx="985800" cy="1102500"/>
          </a:xfrm>
          <a:prstGeom prst="straightConnector1">
            <a:avLst/>
          </a:prstGeom>
          <a:noFill/>
          <a:ln w="25400" cap="flat" cmpd="sng">
            <a:solidFill>
              <a:schemeClr val="dk1"/>
            </a:solidFill>
            <a:prstDash val="solid"/>
            <a:round/>
            <a:headEnd type="none" w="sm" len="sm"/>
            <a:tailEnd type="triangle" w="med" len="med"/>
          </a:ln>
        </p:spPr>
      </p:cxnSp>
      <p:sp>
        <p:nvSpPr>
          <p:cNvPr id="262" name="Google Shape;262;p12"/>
          <p:cNvSpPr/>
          <p:nvPr/>
        </p:nvSpPr>
        <p:spPr>
          <a:xfrm>
            <a:off x="3352800" y="1018747"/>
            <a:ext cx="5410200" cy="2545618"/>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263" name="Google Shape;263;p12"/>
          <p:cNvCxnSpPr/>
          <p:nvPr/>
        </p:nvCxnSpPr>
        <p:spPr>
          <a:xfrm rot="10800000" flipH="1">
            <a:off x="2514600" y="2441378"/>
            <a:ext cx="609600" cy="987622"/>
          </a:xfrm>
          <a:prstGeom prst="straightConnector1">
            <a:avLst/>
          </a:prstGeom>
          <a:noFill/>
          <a:ln w="25400" cap="flat" cmpd="sng">
            <a:solidFill>
              <a:schemeClr val="dk1"/>
            </a:solidFill>
            <a:prstDash val="solid"/>
            <a:round/>
            <a:headEnd type="none" w="sm" len="sm"/>
            <a:tailEnd type="triangle" w="med" len="med"/>
          </a:ln>
        </p:spPr>
      </p:cxnSp>
      <p:sp>
        <p:nvSpPr>
          <p:cNvPr id="264" name="Google Shape;264;p12"/>
          <p:cNvSpPr txBox="1"/>
          <p:nvPr/>
        </p:nvSpPr>
        <p:spPr>
          <a:xfrm>
            <a:off x="762000" y="4419600"/>
            <a:ext cx="7696200" cy="5799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rgbClr val="BFBFBF"/>
                </a:solidFill>
              </a:rPr>
              <a:t>Frühe glaukomatöse Gesichtsfelddefekte treten typischerweise an der nasalen Begrenzung des 24-2-Gesichtsfeldes auf und liegen auf oder unmittelbar unterhalb der horizontalen Meridiane. Dieses charakteristische Defektmuster wird als </a:t>
            </a:r>
            <a:r>
              <a:rPr lang="en-US" sz="1200" b="1">
                <a:solidFill>
                  <a:srgbClr val="BFBFBF"/>
                </a:solidFill>
              </a:rPr>
              <a:t>nasaler Sprung</a:t>
            </a:r>
            <a:r>
              <a:rPr lang="en-US" sz="1200">
                <a:solidFill>
                  <a:srgbClr val="BFBFBF"/>
                </a:solidFill>
              </a:rPr>
              <a:t> bezeichnet.</a:t>
            </a:r>
            <a:endParaRPr/>
          </a:p>
        </p:txBody>
      </p:sp>
      <p:pic>
        <p:nvPicPr>
          <p:cNvPr id="265" name="Google Shape;265;p12"/>
          <p:cNvPicPr preferRelativeResize="0"/>
          <p:nvPr/>
        </p:nvPicPr>
        <p:blipFill rotWithShape="1">
          <a:blip r:embed="rId4">
            <a:alphaModFix/>
          </a:blip>
          <a:srcRect/>
          <a:stretch/>
        </p:blipFill>
        <p:spPr>
          <a:xfrm flipH="1">
            <a:off x="3928266" y="767144"/>
            <a:ext cx="2659065" cy="2545618"/>
          </a:xfrm>
          <a:prstGeom prst="rect">
            <a:avLst/>
          </a:prstGeom>
          <a:noFill/>
          <a:ln>
            <a:noFill/>
          </a:ln>
        </p:spPr>
      </p:pic>
      <p:sp>
        <p:nvSpPr>
          <p:cNvPr id="266" name="Google Shape;266;p12"/>
          <p:cNvSpPr/>
          <p:nvPr/>
        </p:nvSpPr>
        <p:spPr>
          <a:xfrm>
            <a:off x="5787766" y="2039953"/>
            <a:ext cx="270134" cy="228189"/>
          </a:xfrm>
          <a:prstGeom prst="ellipse">
            <a:avLst/>
          </a:prstGeom>
          <a:no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267" name="Google Shape;267;p12"/>
          <p:cNvCxnSpPr/>
          <p:nvPr/>
        </p:nvCxnSpPr>
        <p:spPr>
          <a:xfrm rot="10800000">
            <a:off x="5922833" y="2268142"/>
            <a:ext cx="655545" cy="1770459"/>
          </a:xfrm>
          <a:prstGeom prst="straightConnector1">
            <a:avLst/>
          </a:prstGeom>
          <a:noFill/>
          <a:ln w="22225" cap="flat" cmpd="sng">
            <a:solidFill>
              <a:schemeClr val="lt1"/>
            </a:solidFill>
            <a:prstDash val="solid"/>
            <a:round/>
            <a:headEnd type="none" w="sm" len="sm"/>
            <a:tailEnd type="triangle" w="med" len="med"/>
          </a:ln>
        </p:spPr>
      </p:cxnSp>
      <p:sp>
        <p:nvSpPr>
          <p:cNvPr id="268" name="Google Shape;268;p12"/>
          <p:cNvSpPr txBox="1"/>
          <p:nvPr/>
        </p:nvSpPr>
        <p:spPr>
          <a:xfrm>
            <a:off x="2057400" y="3352800"/>
            <a:ext cx="5257800" cy="395100"/>
          </a:xfrm>
          <a:prstGeom prst="rect">
            <a:avLst/>
          </a:prstGeom>
          <a:solidFill>
            <a:srgbClr val="00B0F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1">
                <a:solidFill>
                  <a:schemeClr val="lt1"/>
                </a:solidFill>
                <a:latin typeface="Arial"/>
                <a:ea typeface="Arial"/>
                <a:cs typeface="Arial"/>
                <a:sym typeface="Arial"/>
              </a:rPr>
              <a:t>Diese </a:t>
            </a:r>
            <a:r>
              <a:rPr lang="en-US" sz="1200">
                <a:solidFill>
                  <a:schemeClr val="lt1"/>
                </a:solidFill>
                <a:latin typeface="Arial"/>
                <a:ea typeface="Arial"/>
                <a:cs typeface="Arial"/>
                <a:sym typeface="Arial"/>
              </a:rPr>
              <a:t>Stelle im Gesichtsfeld … steht in Zusammenhang mit </a:t>
            </a:r>
            <a:r>
              <a:rPr lang="en-US" sz="1200" b="1">
                <a:solidFill>
                  <a:schemeClr val="lt1"/>
                </a:solidFill>
                <a:latin typeface="Arial"/>
                <a:ea typeface="Arial"/>
                <a:cs typeface="Arial"/>
                <a:sym typeface="Arial"/>
              </a:rPr>
              <a:t>dieser </a:t>
            </a:r>
            <a:r>
              <a:rPr lang="en-US" sz="1200">
                <a:solidFill>
                  <a:schemeClr val="lt1"/>
                </a:solidFill>
                <a:latin typeface="Arial"/>
                <a:ea typeface="Arial"/>
                <a:cs typeface="Arial"/>
                <a:sym typeface="Arial"/>
              </a:rPr>
              <a:t>Stelle auf der Netzhaut … </a:t>
            </a:r>
            <a:r>
              <a:rPr lang="en-US" sz="1200">
                <a:solidFill>
                  <a:srgbClr val="FFFF00"/>
                </a:solidFill>
                <a:latin typeface="Arial"/>
                <a:ea typeface="Arial"/>
                <a:cs typeface="Arial"/>
                <a:sym typeface="Arial"/>
              </a:rPr>
              <a:t>und somit mit dieser Stelle a</a:t>
            </a:r>
            <a:r>
              <a:rPr lang="en-US" sz="1200">
                <a:solidFill>
                  <a:srgbClr val="FFFF00"/>
                </a:solidFill>
              </a:rPr>
              <a:t>n der Papile.</a:t>
            </a:r>
            <a:endParaRPr/>
          </a:p>
        </p:txBody>
      </p:sp>
      <p:sp>
        <p:nvSpPr>
          <p:cNvPr id="269" name="Google Shape;269;p12"/>
          <p:cNvSpPr/>
          <p:nvPr/>
        </p:nvSpPr>
        <p:spPr>
          <a:xfrm>
            <a:off x="4467723" y="2021707"/>
            <a:ext cx="270134" cy="228189"/>
          </a:xfrm>
          <a:prstGeom prst="ellipse">
            <a:avLst/>
          </a:prstGeom>
          <a:noFill/>
          <a:ln w="25400"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270" name="Google Shape;270;p12"/>
          <p:cNvCxnSpPr/>
          <p:nvPr/>
        </p:nvCxnSpPr>
        <p:spPr>
          <a:xfrm rot="10800000" flipH="1">
            <a:off x="4602790" y="2249897"/>
            <a:ext cx="1" cy="1443864"/>
          </a:xfrm>
          <a:prstGeom prst="straightConnector1">
            <a:avLst/>
          </a:prstGeom>
          <a:noFill/>
          <a:ln w="22225" cap="flat" cmpd="sng">
            <a:solidFill>
              <a:srgbClr val="FFFF00"/>
            </a:solidFill>
            <a:prstDash val="solid"/>
            <a:round/>
            <a:headEnd type="none" w="sm" len="sm"/>
            <a:tailEnd type="triangle" w="med" len="med"/>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p:cNvPicPr preferRelativeResize="0"/>
          <p:nvPr/>
        </p:nvPicPr>
        <p:blipFill rotWithShape="1">
          <a:blip r:embed="rId3">
            <a:alphaModFix/>
          </a:blip>
          <a:srcRect b="50114"/>
          <a:stretch/>
        </p:blipFill>
        <p:spPr>
          <a:xfrm>
            <a:off x="1066800" y="1077912"/>
            <a:ext cx="7086600" cy="2427288"/>
          </a:xfrm>
          <a:prstGeom prst="rect">
            <a:avLst/>
          </a:prstGeom>
          <a:noFill/>
          <a:ln>
            <a:noFill/>
          </a:ln>
        </p:spPr>
      </p:pic>
      <p:sp>
        <p:nvSpPr>
          <p:cNvPr id="276" name="Google Shape;276;p13"/>
          <p:cNvSpPr txBox="1"/>
          <p:nvPr/>
        </p:nvSpPr>
        <p:spPr>
          <a:xfrm>
            <a:off x="1020868" y="723310"/>
            <a:ext cx="2235000" cy="395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chemeClr val="dk1"/>
                </a:solidFill>
              </a:rPr>
              <a:t>„Früh ausgeprägter nasaler Sprung superior“</a:t>
            </a:r>
            <a:endParaRPr/>
          </a:p>
        </p:txBody>
      </p:sp>
      <p:cxnSp>
        <p:nvCxnSpPr>
          <p:cNvPr id="277" name="Google Shape;277;p13"/>
          <p:cNvCxnSpPr>
            <a:stCxn id="276" idx="2"/>
          </p:cNvCxnSpPr>
          <p:nvPr/>
        </p:nvCxnSpPr>
        <p:spPr>
          <a:xfrm>
            <a:off x="2138368" y="1118410"/>
            <a:ext cx="985800" cy="1102500"/>
          </a:xfrm>
          <a:prstGeom prst="straightConnector1">
            <a:avLst/>
          </a:prstGeom>
          <a:noFill/>
          <a:ln w="25400" cap="flat" cmpd="sng">
            <a:solidFill>
              <a:schemeClr val="dk1"/>
            </a:solidFill>
            <a:prstDash val="solid"/>
            <a:round/>
            <a:headEnd type="none" w="sm" len="sm"/>
            <a:tailEnd type="triangle" w="med" len="med"/>
          </a:ln>
        </p:spPr>
      </p:cxnSp>
      <p:sp>
        <p:nvSpPr>
          <p:cNvPr id="278" name="Google Shape;278;p13"/>
          <p:cNvSpPr/>
          <p:nvPr/>
        </p:nvSpPr>
        <p:spPr>
          <a:xfrm>
            <a:off x="5888226" y="959582"/>
            <a:ext cx="3103374" cy="2545618"/>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9" name="Google Shape;279;p13"/>
          <p:cNvSpPr txBox="1"/>
          <p:nvPr/>
        </p:nvSpPr>
        <p:spPr>
          <a:xfrm>
            <a:off x="762000" y="4419600"/>
            <a:ext cx="76962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0000FF"/>
                </a:solidFill>
              </a:rPr>
              <a:t>Ohne Behandlung erweitert sich der nasale Sprung im weiteren Krankheitsverlauf zunehmend.</a:t>
            </a:r>
            <a:endParaRPr/>
          </a:p>
        </p:txBody>
      </p:sp>
      <p:sp>
        <p:nvSpPr>
          <p:cNvPr id="280" name="Google Shape;280;p13"/>
          <p:cNvSpPr txBox="1"/>
          <p:nvPr/>
        </p:nvSpPr>
        <p:spPr>
          <a:xfrm>
            <a:off x="3749490" y="685800"/>
            <a:ext cx="18069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a:t>
            </a:r>
            <a:r>
              <a:rPr lang="en-US" sz="1200">
                <a:solidFill>
                  <a:schemeClr val="dk1"/>
                </a:solidFill>
              </a:rPr>
              <a:t>Nasaler Sprung superior</a:t>
            </a:r>
            <a:r>
              <a:rPr lang="en-US" sz="1200">
                <a:solidFill>
                  <a:schemeClr val="dk1"/>
                </a:solidFill>
                <a:latin typeface="Arial"/>
                <a:ea typeface="Arial"/>
                <a:cs typeface="Arial"/>
                <a:sym typeface="Arial"/>
              </a:rPr>
              <a:t>“</a:t>
            </a:r>
            <a:endParaRPr/>
          </a:p>
        </p:txBody>
      </p:sp>
      <p:cxnSp>
        <p:nvCxnSpPr>
          <p:cNvPr id="281" name="Google Shape;281;p13"/>
          <p:cNvCxnSpPr>
            <a:stCxn id="280" idx="2"/>
          </p:cNvCxnSpPr>
          <p:nvPr/>
        </p:nvCxnSpPr>
        <p:spPr>
          <a:xfrm>
            <a:off x="4652940" y="896100"/>
            <a:ext cx="446100" cy="759000"/>
          </a:xfrm>
          <a:prstGeom prst="straightConnector1">
            <a:avLst/>
          </a:prstGeom>
          <a:noFill/>
          <a:ln w="25400" cap="flat" cmpd="sng">
            <a:solidFill>
              <a:schemeClr val="dk1"/>
            </a:solidFill>
            <a:prstDash val="solid"/>
            <a:round/>
            <a:headEnd type="none" w="sm" len="sm"/>
            <a:tailEnd type="triangle" w="med" len="med"/>
          </a:ln>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pic>
        <p:nvPicPr>
          <p:cNvPr id="286" name="Google Shape;286;p14"/>
          <p:cNvPicPr preferRelativeResize="0"/>
          <p:nvPr/>
        </p:nvPicPr>
        <p:blipFill rotWithShape="1">
          <a:blip r:embed="rId3">
            <a:alphaModFix/>
          </a:blip>
          <a:srcRect b="50114"/>
          <a:stretch/>
        </p:blipFill>
        <p:spPr>
          <a:xfrm>
            <a:off x="1066800" y="1077912"/>
            <a:ext cx="7086600" cy="2427288"/>
          </a:xfrm>
          <a:prstGeom prst="rect">
            <a:avLst/>
          </a:prstGeom>
          <a:noFill/>
          <a:ln>
            <a:noFill/>
          </a:ln>
        </p:spPr>
      </p:pic>
      <p:sp>
        <p:nvSpPr>
          <p:cNvPr id="287" name="Google Shape;287;p14"/>
          <p:cNvSpPr txBox="1"/>
          <p:nvPr/>
        </p:nvSpPr>
        <p:spPr>
          <a:xfrm>
            <a:off x="1020868" y="723310"/>
            <a:ext cx="22350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a:t>
            </a:r>
            <a:r>
              <a:rPr lang="en-US" sz="1200">
                <a:solidFill>
                  <a:schemeClr val="dk1"/>
                </a:solidFill>
              </a:rPr>
              <a:t>Früh ausgeprägter nasaler Sprung superior</a:t>
            </a:r>
            <a:r>
              <a:rPr lang="en-US" sz="1200">
                <a:solidFill>
                  <a:schemeClr val="dk1"/>
                </a:solidFill>
                <a:latin typeface="Arial"/>
                <a:ea typeface="Arial"/>
                <a:cs typeface="Arial"/>
                <a:sym typeface="Arial"/>
              </a:rPr>
              <a:t>“</a:t>
            </a:r>
            <a:endParaRPr/>
          </a:p>
        </p:txBody>
      </p:sp>
      <p:cxnSp>
        <p:nvCxnSpPr>
          <p:cNvPr id="288" name="Google Shape;288;p14"/>
          <p:cNvCxnSpPr>
            <a:stCxn id="287" idx="2"/>
          </p:cNvCxnSpPr>
          <p:nvPr/>
        </p:nvCxnSpPr>
        <p:spPr>
          <a:xfrm>
            <a:off x="2138368" y="1118410"/>
            <a:ext cx="985800" cy="1102500"/>
          </a:xfrm>
          <a:prstGeom prst="straightConnector1">
            <a:avLst/>
          </a:prstGeom>
          <a:noFill/>
          <a:ln w="25400" cap="flat" cmpd="sng">
            <a:solidFill>
              <a:schemeClr val="dk1"/>
            </a:solidFill>
            <a:prstDash val="solid"/>
            <a:round/>
            <a:headEnd type="none" w="sm" len="sm"/>
            <a:tailEnd type="triangle" w="med" len="med"/>
          </a:ln>
        </p:spPr>
      </p:cxnSp>
      <p:sp>
        <p:nvSpPr>
          <p:cNvPr id="289" name="Google Shape;289;p14"/>
          <p:cNvSpPr/>
          <p:nvPr/>
        </p:nvSpPr>
        <p:spPr>
          <a:xfrm>
            <a:off x="5888226" y="959582"/>
            <a:ext cx="3103374" cy="2545618"/>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90" name="Google Shape;290;p14"/>
          <p:cNvSpPr txBox="1"/>
          <p:nvPr/>
        </p:nvSpPr>
        <p:spPr>
          <a:xfrm>
            <a:off x="762000" y="4419600"/>
            <a:ext cx="7696200" cy="2103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a:solidFill>
                  <a:srgbClr val="0000FF"/>
                </a:solidFill>
              </a:rPr>
              <a:t>Ohne Behandlung erweitert sich der nasale Sprung im weiteren Krankheitsverlauf zunehmend.</a:t>
            </a:r>
            <a:endParaRPr sz="1200">
              <a:solidFill>
                <a:srgbClr val="0000FF"/>
              </a:solidFill>
            </a:endParaRPr>
          </a:p>
        </p:txBody>
      </p:sp>
      <p:sp>
        <p:nvSpPr>
          <p:cNvPr id="291" name="Google Shape;291;p14"/>
          <p:cNvSpPr txBox="1"/>
          <p:nvPr/>
        </p:nvSpPr>
        <p:spPr>
          <a:xfrm>
            <a:off x="3749490" y="685800"/>
            <a:ext cx="18069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a:t>
            </a:r>
            <a:r>
              <a:rPr lang="en-US" sz="1200">
                <a:solidFill>
                  <a:schemeClr val="dk1"/>
                </a:solidFill>
              </a:rPr>
              <a:t>Nasaler Sprung superior</a:t>
            </a:r>
            <a:r>
              <a:rPr lang="en-US" sz="1200">
                <a:solidFill>
                  <a:schemeClr val="dk1"/>
                </a:solidFill>
                <a:latin typeface="Arial"/>
                <a:ea typeface="Arial"/>
                <a:cs typeface="Arial"/>
                <a:sym typeface="Arial"/>
              </a:rPr>
              <a:t>“</a:t>
            </a:r>
            <a:endParaRPr/>
          </a:p>
        </p:txBody>
      </p:sp>
      <p:cxnSp>
        <p:nvCxnSpPr>
          <p:cNvPr id="292" name="Google Shape;292;p14"/>
          <p:cNvCxnSpPr>
            <a:stCxn id="291" idx="2"/>
          </p:cNvCxnSpPr>
          <p:nvPr/>
        </p:nvCxnSpPr>
        <p:spPr>
          <a:xfrm>
            <a:off x="4652940" y="896100"/>
            <a:ext cx="446100" cy="759000"/>
          </a:xfrm>
          <a:prstGeom prst="straightConnector1">
            <a:avLst/>
          </a:prstGeom>
          <a:noFill/>
          <a:ln w="25400" cap="flat" cmpd="sng">
            <a:solidFill>
              <a:schemeClr val="dk1"/>
            </a:solidFill>
            <a:prstDash val="solid"/>
            <a:round/>
            <a:headEnd type="none" w="sm" len="sm"/>
            <a:tailEnd type="triangle" w="med" len="med"/>
          </a:ln>
        </p:spPr>
      </p:cxnSp>
      <p:pic>
        <p:nvPicPr>
          <p:cNvPr id="293" name="Google Shape;293;p14"/>
          <p:cNvPicPr preferRelativeResize="0"/>
          <p:nvPr/>
        </p:nvPicPr>
        <p:blipFill rotWithShape="1">
          <a:blip r:embed="rId4">
            <a:alphaModFix/>
          </a:blip>
          <a:srcRect/>
          <a:stretch/>
        </p:blipFill>
        <p:spPr>
          <a:xfrm flipH="1">
            <a:off x="6002502" y="976768"/>
            <a:ext cx="2912897" cy="2629576"/>
          </a:xfrm>
          <a:prstGeom prst="rect">
            <a:avLst/>
          </a:prstGeom>
          <a:noFill/>
          <a:ln>
            <a:noFill/>
          </a:ln>
        </p:spPr>
      </p:pic>
      <p:cxnSp>
        <p:nvCxnSpPr>
          <p:cNvPr id="294" name="Google Shape;294;p14"/>
          <p:cNvCxnSpPr/>
          <p:nvPr/>
        </p:nvCxnSpPr>
        <p:spPr>
          <a:xfrm rot="10800000" flipH="1">
            <a:off x="7660379" y="2938305"/>
            <a:ext cx="493021" cy="651231"/>
          </a:xfrm>
          <a:prstGeom prst="straightConnector1">
            <a:avLst/>
          </a:prstGeom>
          <a:noFill/>
          <a:ln w="25400" cap="flat" cmpd="sng">
            <a:solidFill>
              <a:schemeClr val="lt1"/>
            </a:solidFill>
            <a:prstDash val="solid"/>
            <a:round/>
            <a:headEnd type="none" w="sm" len="sm"/>
            <a:tailEnd type="triangle" w="med" len="med"/>
          </a:ln>
        </p:spPr>
      </p:cxnSp>
      <p:sp>
        <p:nvSpPr>
          <p:cNvPr id="295" name="Google Shape;295;p14"/>
          <p:cNvSpPr/>
          <p:nvPr/>
        </p:nvSpPr>
        <p:spPr>
          <a:xfrm rot="10800000" flipH="1">
            <a:off x="8186397" y="2281352"/>
            <a:ext cx="597668" cy="601506"/>
          </a:xfrm>
          <a:prstGeom prst="rtTriangle">
            <a:avLst/>
          </a:prstGeom>
          <a:no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96" name="Google Shape;296;p14"/>
          <p:cNvSpPr txBox="1"/>
          <p:nvPr/>
        </p:nvSpPr>
        <p:spPr>
          <a:xfrm>
            <a:off x="6007945" y="3557830"/>
            <a:ext cx="2522400" cy="764400"/>
          </a:xfrm>
          <a:prstGeom prst="rect">
            <a:avLst/>
          </a:prstGeom>
          <a:solidFill>
            <a:srgbClr val="00B0F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rPr>
              <a:t>Beachten Sie, dass sich das Ursprungsgebiet der geschädigten retinalen Nervenfasern im Verlauf ausgedehnt hat.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pic>
        <p:nvPicPr>
          <p:cNvPr id="301" name="Google Shape;301;p15"/>
          <p:cNvPicPr preferRelativeResize="0"/>
          <p:nvPr/>
        </p:nvPicPr>
        <p:blipFill rotWithShape="1">
          <a:blip r:embed="rId3">
            <a:alphaModFix/>
          </a:blip>
          <a:srcRect b="50114"/>
          <a:stretch/>
        </p:blipFill>
        <p:spPr>
          <a:xfrm>
            <a:off x="1066800" y="1077912"/>
            <a:ext cx="7086600" cy="2427288"/>
          </a:xfrm>
          <a:prstGeom prst="rect">
            <a:avLst/>
          </a:prstGeom>
          <a:noFill/>
          <a:ln>
            <a:noFill/>
          </a:ln>
        </p:spPr>
      </p:pic>
      <p:sp>
        <p:nvSpPr>
          <p:cNvPr id="302" name="Google Shape;302;p15"/>
          <p:cNvSpPr txBox="1"/>
          <p:nvPr/>
        </p:nvSpPr>
        <p:spPr>
          <a:xfrm>
            <a:off x="1020868" y="723310"/>
            <a:ext cx="22350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a:t>
            </a:r>
            <a:r>
              <a:rPr lang="en-US" sz="1200">
                <a:solidFill>
                  <a:schemeClr val="dk1"/>
                </a:solidFill>
              </a:rPr>
              <a:t>Früh ausgeprägter nasaler Sprung superior“</a:t>
            </a:r>
            <a:r>
              <a:rPr lang="en-US" sz="1200">
                <a:solidFill>
                  <a:schemeClr val="dk1"/>
                </a:solidFill>
                <a:latin typeface="Arial"/>
                <a:ea typeface="Arial"/>
                <a:cs typeface="Arial"/>
                <a:sym typeface="Arial"/>
              </a:rPr>
              <a:t>“</a:t>
            </a:r>
            <a:endParaRPr/>
          </a:p>
        </p:txBody>
      </p:sp>
      <p:cxnSp>
        <p:nvCxnSpPr>
          <p:cNvPr id="303" name="Google Shape;303;p15"/>
          <p:cNvCxnSpPr>
            <a:stCxn id="302" idx="2"/>
          </p:cNvCxnSpPr>
          <p:nvPr/>
        </p:nvCxnSpPr>
        <p:spPr>
          <a:xfrm>
            <a:off x="2138368" y="1118410"/>
            <a:ext cx="985800" cy="1102500"/>
          </a:xfrm>
          <a:prstGeom prst="straightConnector1">
            <a:avLst/>
          </a:prstGeom>
          <a:noFill/>
          <a:ln w="25400" cap="flat" cmpd="sng">
            <a:solidFill>
              <a:schemeClr val="dk1"/>
            </a:solidFill>
            <a:prstDash val="solid"/>
            <a:round/>
            <a:headEnd type="none" w="sm" len="sm"/>
            <a:tailEnd type="triangle" w="med" len="med"/>
          </a:ln>
        </p:spPr>
      </p:cxnSp>
      <p:sp>
        <p:nvSpPr>
          <p:cNvPr id="304" name="Google Shape;304;p15"/>
          <p:cNvSpPr/>
          <p:nvPr/>
        </p:nvSpPr>
        <p:spPr>
          <a:xfrm>
            <a:off x="8123132" y="959582"/>
            <a:ext cx="868468" cy="488218"/>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05" name="Google Shape;305;p15"/>
          <p:cNvSpPr txBox="1"/>
          <p:nvPr/>
        </p:nvSpPr>
        <p:spPr>
          <a:xfrm>
            <a:off x="762000" y="4419600"/>
            <a:ext cx="7010400" cy="9492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0000FF"/>
                </a:solidFill>
              </a:rPr>
              <a:t>Mit Fortschreiten der glaukomatösen Schädigung führt der weitere Verlust von Nervenfasern, die an diesem Abschnitt der Papille zusammenlaufen, dazu, dass sich der Gesichtsfelddefekt bogenförmig in Richtung des blinden Flecks ausdehnt. Sobald der Gesichtsfelddefekt den blinden Fleck erreicht und mit ihm verbunden ist, spricht man von einem bogenförmigen Gesichtsfelddefekt (</a:t>
            </a:r>
            <a:r>
              <a:rPr lang="en-US" sz="1200" i="1">
                <a:solidFill>
                  <a:srgbClr val="0000FF"/>
                </a:solidFill>
              </a:rPr>
              <a:t>arcuate scotoma</a:t>
            </a:r>
            <a:r>
              <a:rPr lang="en-US" sz="1200">
                <a:solidFill>
                  <a:srgbClr val="0000FF"/>
                </a:solidFill>
              </a:rPr>
              <a:t> bzw. </a:t>
            </a:r>
            <a:r>
              <a:rPr lang="en-US" sz="1200" i="1">
                <a:solidFill>
                  <a:srgbClr val="0000FF"/>
                </a:solidFill>
              </a:rPr>
              <a:t>Bjerrum-Skotom</a:t>
            </a:r>
            <a:r>
              <a:rPr lang="en-US" sz="1200">
                <a:solidFill>
                  <a:srgbClr val="0000FF"/>
                </a:solidFill>
              </a:rPr>
              <a:t>).</a:t>
            </a:r>
            <a:endParaRPr sz="1700">
              <a:solidFill>
                <a:srgbClr val="0000FF"/>
              </a:solidFill>
              <a:latin typeface="Arial"/>
              <a:ea typeface="Arial"/>
              <a:cs typeface="Arial"/>
              <a:sym typeface="Arial"/>
            </a:endParaRPr>
          </a:p>
        </p:txBody>
      </p:sp>
      <p:sp>
        <p:nvSpPr>
          <p:cNvPr id="306" name="Google Shape;306;p15"/>
          <p:cNvSpPr txBox="1"/>
          <p:nvPr/>
        </p:nvSpPr>
        <p:spPr>
          <a:xfrm>
            <a:off x="3749490" y="685800"/>
            <a:ext cx="18069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a:t>
            </a:r>
            <a:r>
              <a:rPr lang="en-US" sz="1200">
                <a:solidFill>
                  <a:schemeClr val="dk1"/>
                </a:solidFill>
              </a:rPr>
              <a:t>Nasaler Sprung superior</a:t>
            </a:r>
            <a:r>
              <a:rPr lang="en-US" sz="1200">
                <a:solidFill>
                  <a:schemeClr val="dk1"/>
                </a:solidFill>
                <a:latin typeface="Arial"/>
                <a:ea typeface="Arial"/>
                <a:cs typeface="Arial"/>
                <a:sym typeface="Arial"/>
              </a:rPr>
              <a:t>“</a:t>
            </a:r>
            <a:endParaRPr/>
          </a:p>
        </p:txBody>
      </p:sp>
      <p:cxnSp>
        <p:nvCxnSpPr>
          <p:cNvPr id="307" name="Google Shape;307;p15"/>
          <p:cNvCxnSpPr>
            <a:stCxn id="306" idx="2"/>
          </p:cNvCxnSpPr>
          <p:nvPr/>
        </p:nvCxnSpPr>
        <p:spPr>
          <a:xfrm>
            <a:off x="4652940" y="896100"/>
            <a:ext cx="446100" cy="759000"/>
          </a:xfrm>
          <a:prstGeom prst="straightConnector1">
            <a:avLst/>
          </a:prstGeom>
          <a:noFill/>
          <a:ln w="25400" cap="flat" cmpd="sng">
            <a:solidFill>
              <a:schemeClr val="dk1"/>
            </a:solidFill>
            <a:prstDash val="solid"/>
            <a:round/>
            <a:headEnd type="none" w="sm" len="sm"/>
            <a:tailEnd type="triangle" w="med" len="med"/>
          </a:ln>
        </p:spPr>
      </p:cxnSp>
      <p:sp>
        <p:nvSpPr>
          <p:cNvPr id="308" name="Google Shape;308;p15"/>
          <p:cNvSpPr txBox="1"/>
          <p:nvPr/>
        </p:nvSpPr>
        <p:spPr>
          <a:xfrm>
            <a:off x="6181712" y="538510"/>
            <a:ext cx="18069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dirty="0">
                <a:solidFill>
                  <a:schemeClr val="dk1"/>
                </a:solidFill>
                <a:latin typeface="Arial"/>
                <a:ea typeface="Arial"/>
                <a:cs typeface="Arial"/>
                <a:sym typeface="Arial"/>
              </a:rPr>
              <a:t>„</a:t>
            </a:r>
            <a:r>
              <a:rPr lang="en-US" sz="1200" dirty="0" err="1">
                <a:solidFill>
                  <a:schemeClr val="dk1"/>
                </a:solidFill>
              </a:rPr>
              <a:t>Bogenförmiger</a:t>
            </a:r>
            <a:r>
              <a:rPr lang="en-US" sz="1200" dirty="0">
                <a:solidFill>
                  <a:schemeClr val="dk1"/>
                </a:solidFill>
              </a:rPr>
              <a:t> </a:t>
            </a:r>
            <a:r>
              <a:rPr lang="en-US" sz="1200" dirty="0" err="1">
                <a:solidFill>
                  <a:schemeClr val="dk1"/>
                </a:solidFill>
              </a:rPr>
              <a:t>Defekt</a:t>
            </a:r>
            <a:r>
              <a:rPr lang="en-US" sz="1200" dirty="0">
                <a:solidFill>
                  <a:schemeClr val="dk1"/>
                </a:solidFill>
              </a:rPr>
              <a:t>/</a:t>
            </a:r>
            <a:r>
              <a:rPr lang="en-US" sz="1200" dirty="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Bjerrum</a:t>
            </a:r>
            <a:r>
              <a:rPr lang="en-US" sz="1200" dirty="0">
                <a:solidFill>
                  <a:schemeClr val="dk1"/>
                </a:solidFill>
              </a:rPr>
              <a:t>-</a:t>
            </a:r>
            <a:r>
              <a:rPr lang="en-US" sz="1200" dirty="0" err="1">
                <a:solidFill>
                  <a:schemeClr val="dk1"/>
                </a:solidFill>
              </a:rPr>
              <a:t>Skotom</a:t>
            </a:r>
            <a:r>
              <a:rPr lang="en-US" sz="1200" dirty="0">
                <a:solidFill>
                  <a:schemeClr val="dk1"/>
                </a:solidFill>
              </a:rPr>
              <a:t> superior</a:t>
            </a:r>
            <a:r>
              <a:rPr lang="en-US" sz="1200" dirty="0">
                <a:solidFill>
                  <a:schemeClr val="dk1"/>
                </a:solidFill>
                <a:latin typeface="Arial"/>
                <a:ea typeface="Arial"/>
                <a:cs typeface="Arial"/>
                <a:sym typeface="Arial"/>
              </a:rPr>
              <a:t>“</a:t>
            </a:r>
            <a:endParaRPr dirty="0"/>
          </a:p>
        </p:txBody>
      </p:sp>
      <p:cxnSp>
        <p:nvCxnSpPr>
          <p:cNvPr id="309" name="Google Shape;309;p15"/>
          <p:cNvCxnSpPr>
            <a:stCxn id="308" idx="2"/>
          </p:cNvCxnSpPr>
          <p:nvPr/>
        </p:nvCxnSpPr>
        <p:spPr>
          <a:xfrm flipH="1">
            <a:off x="6990362" y="1118410"/>
            <a:ext cx="94800" cy="759000"/>
          </a:xfrm>
          <a:prstGeom prst="straightConnector1">
            <a:avLst/>
          </a:prstGeom>
          <a:noFill/>
          <a:ln w="25400" cap="flat" cmpd="sng">
            <a:solidFill>
              <a:schemeClr val="dk1"/>
            </a:solidFill>
            <a:prstDash val="solid"/>
            <a:round/>
            <a:headEnd type="none" w="sm" len="sm"/>
            <a:tailEnd type="triangle" w="med" len="med"/>
          </a:ln>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pic>
        <p:nvPicPr>
          <p:cNvPr id="314" name="Google Shape;314;p16"/>
          <p:cNvPicPr preferRelativeResize="0"/>
          <p:nvPr/>
        </p:nvPicPr>
        <p:blipFill rotWithShape="1">
          <a:blip r:embed="rId3">
            <a:alphaModFix/>
          </a:blip>
          <a:srcRect b="50114"/>
          <a:stretch/>
        </p:blipFill>
        <p:spPr>
          <a:xfrm>
            <a:off x="1066800" y="1077912"/>
            <a:ext cx="7086600" cy="2427288"/>
          </a:xfrm>
          <a:prstGeom prst="rect">
            <a:avLst/>
          </a:prstGeom>
          <a:noFill/>
          <a:ln>
            <a:noFill/>
          </a:ln>
        </p:spPr>
      </p:pic>
      <p:sp>
        <p:nvSpPr>
          <p:cNvPr id="315" name="Google Shape;315;p16"/>
          <p:cNvSpPr txBox="1"/>
          <p:nvPr/>
        </p:nvSpPr>
        <p:spPr>
          <a:xfrm>
            <a:off x="1020868" y="723310"/>
            <a:ext cx="22350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a:t>
            </a:r>
            <a:r>
              <a:rPr lang="en-US" sz="1200">
                <a:solidFill>
                  <a:schemeClr val="dk1"/>
                </a:solidFill>
              </a:rPr>
              <a:t>Früh ausgeprägter nasaler Sprung superior</a:t>
            </a:r>
            <a:r>
              <a:rPr lang="en-US" sz="1200">
                <a:solidFill>
                  <a:schemeClr val="dk1"/>
                </a:solidFill>
                <a:latin typeface="Arial"/>
                <a:ea typeface="Arial"/>
                <a:cs typeface="Arial"/>
                <a:sym typeface="Arial"/>
              </a:rPr>
              <a:t>“</a:t>
            </a:r>
            <a:endParaRPr/>
          </a:p>
        </p:txBody>
      </p:sp>
      <p:cxnSp>
        <p:nvCxnSpPr>
          <p:cNvPr id="316" name="Google Shape;316;p16"/>
          <p:cNvCxnSpPr>
            <a:stCxn id="315" idx="2"/>
          </p:cNvCxnSpPr>
          <p:nvPr/>
        </p:nvCxnSpPr>
        <p:spPr>
          <a:xfrm>
            <a:off x="2138368" y="1118410"/>
            <a:ext cx="985800" cy="1102500"/>
          </a:xfrm>
          <a:prstGeom prst="straightConnector1">
            <a:avLst/>
          </a:prstGeom>
          <a:noFill/>
          <a:ln w="25400" cap="flat" cmpd="sng">
            <a:solidFill>
              <a:schemeClr val="dk1"/>
            </a:solidFill>
            <a:prstDash val="solid"/>
            <a:round/>
            <a:headEnd type="none" w="sm" len="sm"/>
            <a:tailEnd type="triangle" w="med" len="med"/>
          </a:ln>
        </p:spPr>
      </p:cxnSp>
      <p:sp>
        <p:nvSpPr>
          <p:cNvPr id="317" name="Google Shape;317;p16"/>
          <p:cNvSpPr/>
          <p:nvPr/>
        </p:nvSpPr>
        <p:spPr>
          <a:xfrm>
            <a:off x="8123132" y="959582"/>
            <a:ext cx="868468" cy="488218"/>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18" name="Google Shape;318;p16"/>
          <p:cNvSpPr txBox="1"/>
          <p:nvPr/>
        </p:nvSpPr>
        <p:spPr>
          <a:xfrm>
            <a:off x="762000" y="4419600"/>
            <a:ext cx="7010400" cy="9492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rgbClr val="BFBFBF"/>
                </a:solidFill>
              </a:rPr>
              <a:t>Mit Fortschreiten der glaukomatösen Schädigung führt der weitere Verlust von Nervenfasern, die an diesem Abschnitt der Papille zusammenlaufen, dazu, dass sich der Gesichtsfelddefekt bogenförmig in Richtung des blinden Flecks ausdehnt. Sobald der Gesichtsfelddefekt den blinden Fleck erreicht und mit ihm verbunden ist, spricht man von einem bogenförmigen Gesichtsfelddefekt (</a:t>
            </a:r>
            <a:r>
              <a:rPr lang="en-US" sz="1200" i="1">
                <a:solidFill>
                  <a:srgbClr val="BFBFBF"/>
                </a:solidFill>
              </a:rPr>
              <a:t>arcuate scotoma</a:t>
            </a:r>
            <a:r>
              <a:rPr lang="en-US" sz="1200">
                <a:solidFill>
                  <a:srgbClr val="BFBFBF"/>
                </a:solidFill>
              </a:rPr>
              <a:t> bzw. </a:t>
            </a:r>
            <a:r>
              <a:rPr lang="en-US" sz="1200" i="1">
                <a:solidFill>
                  <a:srgbClr val="BFBFBF"/>
                </a:solidFill>
              </a:rPr>
              <a:t>Bjerrum-Skotom</a:t>
            </a:r>
            <a:r>
              <a:rPr lang="en-US" sz="1200">
                <a:solidFill>
                  <a:srgbClr val="BFBFBF"/>
                </a:solidFill>
              </a:rPr>
              <a:t>).</a:t>
            </a:r>
            <a:endParaRPr>
              <a:solidFill>
                <a:srgbClr val="BFBFBF"/>
              </a:solidFill>
            </a:endParaRPr>
          </a:p>
        </p:txBody>
      </p:sp>
      <p:sp>
        <p:nvSpPr>
          <p:cNvPr id="319" name="Google Shape;319;p16"/>
          <p:cNvSpPr txBox="1"/>
          <p:nvPr/>
        </p:nvSpPr>
        <p:spPr>
          <a:xfrm>
            <a:off x="3749490" y="685800"/>
            <a:ext cx="18069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a:t>
            </a:r>
            <a:r>
              <a:rPr lang="en-US" sz="1200">
                <a:solidFill>
                  <a:schemeClr val="dk1"/>
                </a:solidFill>
              </a:rPr>
              <a:t>Nasaler Sprung superior</a:t>
            </a:r>
            <a:r>
              <a:rPr lang="en-US" sz="1200">
                <a:solidFill>
                  <a:schemeClr val="dk1"/>
                </a:solidFill>
                <a:latin typeface="Arial"/>
                <a:ea typeface="Arial"/>
                <a:cs typeface="Arial"/>
                <a:sym typeface="Arial"/>
              </a:rPr>
              <a:t>“</a:t>
            </a:r>
            <a:endParaRPr/>
          </a:p>
        </p:txBody>
      </p:sp>
      <p:cxnSp>
        <p:nvCxnSpPr>
          <p:cNvPr id="320" name="Google Shape;320;p16"/>
          <p:cNvCxnSpPr>
            <a:stCxn id="319" idx="2"/>
          </p:cNvCxnSpPr>
          <p:nvPr/>
        </p:nvCxnSpPr>
        <p:spPr>
          <a:xfrm>
            <a:off x="4652940" y="896100"/>
            <a:ext cx="446100" cy="759000"/>
          </a:xfrm>
          <a:prstGeom prst="straightConnector1">
            <a:avLst/>
          </a:prstGeom>
          <a:noFill/>
          <a:ln w="25400" cap="flat" cmpd="sng">
            <a:solidFill>
              <a:schemeClr val="dk1"/>
            </a:solidFill>
            <a:prstDash val="solid"/>
            <a:round/>
            <a:headEnd type="none" w="sm" len="sm"/>
            <a:tailEnd type="triangle" w="med" len="med"/>
          </a:ln>
        </p:spPr>
      </p:cxnSp>
      <p:pic>
        <p:nvPicPr>
          <p:cNvPr id="323" name="Google Shape;323;p16"/>
          <p:cNvPicPr preferRelativeResize="0"/>
          <p:nvPr/>
        </p:nvPicPr>
        <p:blipFill rotWithShape="1">
          <a:blip r:embed="rId4">
            <a:alphaModFix/>
          </a:blip>
          <a:srcRect/>
          <a:stretch/>
        </p:blipFill>
        <p:spPr>
          <a:xfrm flipH="1">
            <a:off x="5595345" y="3581400"/>
            <a:ext cx="2634255" cy="2629576"/>
          </a:xfrm>
          <a:prstGeom prst="rect">
            <a:avLst/>
          </a:prstGeom>
          <a:noFill/>
          <a:ln>
            <a:noFill/>
          </a:ln>
        </p:spPr>
      </p:pic>
      <p:sp>
        <p:nvSpPr>
          <p:cNvPr id="324" name="Google Shape;324;p16"/>
          <p:cNvSpPr txBox="1"/>
          <p:nvPr/>
        </p:nvSpPr>
        <p:spPr>
          <a:xfrm>
            <a:off x="5988752" y="5729667"/>
            <a:ext cx="2745600" cy="764400"/>
          </a:xfrm>
          <a:prstGeom prst="rect">
            <a:avLst/>
          </a:prstGeom>
          <a:solidFill>
            <a:srgbClr val="00B0F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rPr>
              <a:t>Beachten Sie, dass sich das Ursprungsgebiet der geschädigten Nervenfasern inzwischen bis an die Papille selbst ausgedehnt hat.</a:t>
            </a:r>
            <a:endParaRPr/>
          </a:p>
        </p:txBody>
      </p:sp>
      <p:sp>
        <p:nvSpPr>
          <p:cNvPr id="325" name="Google Shape;325;p16"/>
          <p:cNvSpPr/>
          <p:nvPr/>
        </p:nvSpPr>
        <p:spPr>
          <a:xfrm rot="-10581665">
            <a:off x="6076566" y="4204573"/>
            <a:ext cx="1893794" cy="1375515"/>
          </a:xfrm>
          <a:prstGeom prst="blockArc">
            <a:avLst>
              <a:gd name="adj1" fmla="val 10643593"/>
              <a:gd name="adj2" fmla="val 21161280"/>
              <a:gd name="adj3" fmla="val 24502"/>
            </a:avLst>
          </a:prstGeom>
          <a:no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2" name="Google Shape;308;p15">
            <a:extLst>
              <a:ext uri="{FF2B5EF4-FFF2-40B4-BE49-F238E27FC236}">
                <a16:creationId xmlns:a16="http://schemas.microsoft.com/office/drawing/2014/main" id="{9095AB2B-BCDF-D5C2-5F91-FF2FD402E90E}"/>
              </a:ext>
            </a:extLst>
          </p:cNvPr>
          <p:cNvSpPr txBox="1"/>
          <p:nvPr/>
        </p:nvSpPr>
        <p:spPr>
          <a:xfrm>
            <a:off x="6181712" y="538510"/>
            <a:ext cx="18069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dirty="0">
                <a:solidFill>
                  <a:schemeClr val="dk1"/>
                </a:solidFill>
                <a:latin typeface="Arial"/>
                <a:ea typeface="Arial"/>
                <a:cs typeface="Arial"/>
                <a:sym typeface="Arial"/>
              </a:rPr>
              <a:t>„</a:t>
            </a:r>
            <a:r>
              <a:rPr lang="en-US" sz="1200" dirty="0" err="1">
                <a:solidFill>
                  <a:schemeClr val="dk1"/>
                </a:solidFill>
              </a:rPr>
              <a:t>Bogenförmiger</a:t>
            </a:r>
            <a:r>
              <a:rPr lang="en-US" sz="1200" dirty="0">
                <a:solidFill>
                  <a:schemeClr val="dk1"/>
                </a:solidFill>
              </a:rPr>
              <a:t> </a:t>
            </a:r>
            <a:r>
              <a:rPr lang="en-US" sz="1200" dirty="0" err="1">
                <a:solidFill>
                  <a:schemeClr val="dk1"/>
                </a:solidFill>
              </a:rPr>
              <a:t>Defekt</a:t>
            </a:r>
            <a:r>
              <a:rPr lang="en-US" sz="1200" dirty="0">
                <a:solidFill>
                  <a:schemeClr val="dk1"/>
                </a:solidFill>
              </a:rPr>
              <a:t>/</a:t>
            </a:r>
            <a:r>
              <a:rPr lang="en-US" sz="1200" dirty="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Bjerrum</a:t>
            </a:r>
            <a:r>
              <a:rPr lang="en-US" sz="1200" dirty="0">
                <a:solidFill>
                  <a:schemeClr val="dk1"/>
                </a:solidFill>
              </a:rPr>
              <a:t>-</a:t>
            </a:r>
            <a:r>
              <a:rPr lang="en-US" sz="1200" dirty="0" err="1">
                <a:solidFill>
                  <a:schemeClr val="dk1"/>
                </a:solidFill>
              </a:rPr>
              <a:t>Skotom</a:t>
            </a:r>
            <a:r>
              <a:rPr lang="en-US" sz="1200" dirty="0">
                <a:solidFill>
                  <a:schemeClr val="dk1"/>
                </a:solidFill>
              </a:rPr>
              <a:t> superior</a:t>
            </a:r>
            <a:r>
              <a:rPr lang="en-US" sz="1200" dirty="0">
                <a:solidFill>
                  <a:schemeClr val="dk1"/>
                </a:solidFill>
                <a:latin typeface="Arial"/>
                <a:ea typeface="Arial"/>
                <a:cs typeface="Arial"/>
                <a:sym typeface="Arial"/>
              </a:rPr>
              <a:t>“</a:t>
            </a:r>
            <a:endParaRPr dirty="0"/>
          </a:p>
        </p:txBody>
      </p:sp>
      <p:cxnSp>
        <p:nvCxnSpPr>
          <p:cNvPr id="3" name="Google Shape;309;p15">
            <a:extLst>
              <a:ext uri="{FF2B5EF4-FFF2-40B4-BE49-F238E27FC236}">
                <a16:creationId xmlns:a16="http://schemas.microsoft.com/office/drawing/2014/main" id="{B18A44E3-AFEA-AC22-70A8-1D102295CC21}"/>
              </a:ext>
            </a:extLst>
          </p:cNvPr>
          <p:cNvCxnSpPr>
            <a:stCxn id="2" idx="2"/>
          </p:cNvCxnSpPr>
          <p:nvPr/>
        </p:nvCxnSpPr>
        <p:spPr>
          <a:xfrm flipH="1">
            <a:off x="6990362" y="1118410"/>
            <a:ext cx="94800" cy="759000"/>
          </a:xfrm>
          <a:prstGeom prst="straightConnector1">
            <a:avLst/>
          </a:prstGeom>
          <a:noFill/>
          <a:ln w="25400" cap="flat" cmpd="sng">
            <a:solidFill>
              <a:schemeClr val="dk1"/>
            </a:solidFill>
            <a:prstDash val="solid"/>
            <a:round/>
            <a:headEnd type="none" w="sm" len="sm"/>
            <a:tailEnd type="triangle" w="med" len="med"/>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pic>
        <p:nvPicPr>
          <p:cNvPr id="330" name="Google Shape;330;p17"/>
          <p:cNvPicPr preferRelativeResize="0"/>
          <p:nvPr/>
        </p:nvPicPr>
        <p:blipFill rotWithShape="1">
          <a:blip r:embed="rId3">
            <a:alphaModFix/>
          </a:blip>
          <a:srcRect b="50114"/>
          <a:stretch/>
        </p:blipFill>
        <p:spPr>
          <a:xfrm>
            <a:off x="1066800" y="1077912"/>
            <a:ext cx="7086600" cy="2427288"/>
          </a:xfrm>
          <a:prstGeom prst="rect">
            <a:avLst/>
          </a:prstGeom>
          <a:noFill/>
          <a:ln>
            <a:noFill/>
          </a:ln>
        </p:spPr>
      </p:pic>
      <p:sp>
        <p:nvSpPr>
          <p:cNvPr id="331" name="Google Shape;331;p17"/>
          <p:cNvSpPr txBox="1"/>
          <p:nvPr/>
        </p:nvSpPr>
        <p:spPr>
          <a:xfrm>
            <a:off x="1020868" y="723310"/>
            <a:ext cx="22350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a:t>
            </a:r>
            <a:r>
              <a:rPr lang="en-US" sz="1200">
                <a:solidFill>
                  <a:schemeClr val="dk1"/>
                </a:solidFill>
              </a:rPr>
              <a:t>Früh ausgeprägter nasaler Sprung superior</a:t>
            </a:r>
            <a:r>
              <a:rPr lang="en-US" sz="1200">
                <a:solidFill>
                  <a:schemeClr val="dk1"/>
                </a:solidFill>
                <a:latin typeface="Arial"/>
                <a:ea typeface="Arial"/>
                <a:cs typeface="Arial"/>
                <a:sym typeface="Arial"/>
              </a:rPr>
              <a:t>“</a:t>
            </a:r>
            <a:endParaRPr/>
          </a:p>
        </p:txBody>
      </p:sp>
      <p:cxnSp>
        <p:nvCxnSpPr>
          <p:cNvPr id="332" name="Google Shape;332;p17"/>
          <p:cNvCxnSpPr>
            <a:stCxn id="331" idx="2"/>
          </p:cNvCxnSpPr>
          <p:nvPr/>
        </p:nvCxnSpPr>
        <p:spPr>
          <a:xfrm>
            <a:off x="2138368" y="1118410"/>
            <a:ext cx="985800" cy="1102500"/>
          </a:xfrm>
          <a:prstGeom prst="straightConnector1">
            <a:avLst/>
          </a:prstGeom>
          <a:noFill/>
          <a:ln w="25400" cap="flat" cmpd="sng">
            <a:solidFill>
              <a:schemeClr val="dk1"/>
            </a:solidFill>
            <a:prstDash val="solid"/>
            <a:round/>
            <a:headEnd type="none" w="sm" len="sm"/>
            <a:tailEnd type="triangle" w="med" len="med"/>
          </a:ln>
        </p:spPr>
      </p:cxnSp>
      <p:sp>
        <p:nvSpPr>
          <p:cNvPr id="333" name="Google Shape;333;p17"/>
          <p:cNvSpPr/>
          <p:nvPr/>
        </p:nvSpPr>
        <p:spPr>
          <a:xfrm>
            <a:off x="8123132" y="959582"/>
            <a:ext cx="868468" cy="488218"/>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34" name="Google Shape;334;p17"/>
          <p:cNvSpPr txBox="1"/>
          <p:nvPr/>
        </p:nvSpPr>
        <p:spPr>
          <a:xfrm>
            <a:off x="762000" y="4419600"/>
            <a:ext cx="7010400" cy="11340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rgbClr val="BFBFBF"/>
                </a:solidFill>
              </a:rPr>
              <a:t>Mit Fortschreiten der glaukomatösen Schädigung führt der weitere Verlust von Nervenfasern, die an diesem Abschnitt der Papille zusammenlaufen, dazu, dass sich der Gesichtsfelddefekt bogenförmig in Richtung des blinden Flecks ausdehnt. Sobald der Gesichtsfelddefekt den blinden Fleck erreicht und mit ihm verbunden ist, spricht man von einem bogenförmigen Gesichtsfelddefekt (</a:t>
            </a:r>
            <a:r>
              <a:rPr lang="en-US" sz="1200" i="1">
                <a:solidFill>
                  <a:srgbClr val="BFBFBF"/>
                </a:solidFill>
              </a:rPr>
              <a:t>arcuate scotoma</a:t>
            </a:r>
            <a:r>
              <a:rPr lang="en-US" sz="1200">
                <a:solidFill>
                  <a:srgbClr val="BFBFBF"/>
                </a:solidFill>
              </a:rPr>
              <a:t> bzw. </a:t>
            </a:r>
            <a:r>
              <a:rPr lang="en-US" sz="1200" i="1">
                <a:solidFill>
                  <a:srgbClr val="BFBFBF"/>
                </a:solidFill>
              </a:rPr>
              <a:t>Bjerrum-Skotom</a:t>
            </a:r>
            <a:r>
              <a:rPr lang="en-US" sz="1200">
                <a:solidFill>
                  <a:srgbClr val="BFBFBF"/>
                </a:solidFill>
              </a:rPr>
              <a:t>).</a:t>
            </a:r>
            <a:endParaRPr/>
          </a:p>
          <a:p>
            <a:pPr marL="0" marR="0" lvl="0" indent="0" algn="l" rtl="0">
              <a:spcBef>
                <a:spcPts val="0"/>
              </a:spcBef>
              <a:spcAft>
                <a:spcPts val="0"/>
              </a:spcAft>
              <a:buNone/>
            </a:pPr>
            <a:r>
              <a:rPr lang="en-US" sz="1200">
                <a:solidFill>
                  <a:schemeClr val="dk1"/>
                </a:solidFill>
              </a:rPr>
              <a:t>Beachten Sie ebenfalls, dass sich inzwischen ein </a:t>
            </a:r>
            <a:r>
              <a:rPr lang="en-US" sz="1200" i="1">
                <a:solidFill>
                  <a:schemeClr val="dk1"/>
                </a:solidFill>
              </a:rPr>
              <a:t>früher nasaler Sprung inferior </a:t>
            </a:r>
            <a:r>
              <a:rPr lang="en-US" sz="1200">
                <a:solidFill>
                  <a:schemeClr val="dk1"/>
                </a:solidFill>
              </a:rPr>
              <a:t>im Gesichtsfeld zeigt.</a:t>
            </a:r>
            <a:endParaRPr/>
          </a:p>
        </p:txBody>
      </p:sp>
      <p:sp>
        <p:nvSpPr>
          <p:cNvPr id="335" name="Google Shape;335;p17"/>
          <p:cNvSpPr txBox="1"/>
          <p:nvPr/>
        </p:nvSpPr>
        <p:spPr>
          <a:xfrm>
            <a:off x="3749490" y="685800"/>
            <a:ext cx="18069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a:t>
            </a:r>
            <a:r>
              <a:rPr lang="en-US" sz="1200">
                <a:solidFill>
                  <a:schemeClr val="dk1"/>
                </a:solidFill>
              </a:rPr>
              <a:t>Nasaler Sprung superior”</a:t>
            </a:r>
            <a:endParaRPr/>
          </a:p>
        </p:txBody>
      </p:sp>
      <p:cxnSp>
        <p:nvCxnSpPr>
          <p:cNvPr id="336" name="Google Shape;336;p17"/>
          <p:cNvCxnSpPr>
            <a:stCxn id="335" idx="2"/>
          </p:cNvCxnSpPr>
          <p:nvPr/>
        </p:nvCxnSpPr>
        <p:spPr>
          <a:xfrm>
            <a:off x="4652940" y="896100"/>
            <a:ext cx="446100" cy="759000"/>
          </a:xfrm>
          <a:prstGeom prst="straightConnector1">
            <a:avLst/>
          </a:prstGeom>
          <a:noFill/>
          <a:ln w="25400" cap="flat" cmpd="sng">
            <a:solidFill>
              <a:schemeClr val="dk1"/>
            </a:solidFill>
            <a:prstDash val="solid"/>
            <a:round/>
            <a:headEnd type="none" w="sm" len="sm"/>
            <a:tailEnd type="triangle" w="med" len="med"/>
          </a:ln>
        </p:spPr>
      </p:cxnSp>
      <p:sp>
        <p:nvSpPr>
          <p:cNvPr id="339" name="Google Shape;339;p17"/>
          <p:cNvSpPr txBox="1"/>
          <p:nvPr/>
        </p:nvSpPr>
        <p:spPr>
          <a:xfrm>
            <a:off x="6869900" y="2930722"/>
            <a:ext cx="22050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„F</a:t>
            </a:r>
            <a:r>
              <a:rPr lang="en-US" sz="1200">
                <a:solidFill>
                  <a:schemeClr val="dk1"/>
                </a:solidFill>
              </a:rPr>
              <a:t>rüh ausgeprägter nasaler Sprung inferior“</a:t>
            </a:r>
            <a:r>
              <a:rPr lang="en-US" sz="1200">
                <a:solidFill>
                  <a:schemeClr val="dk1"/>
                </a:solidFill>
                <a:latin typeface="Arial"/>
                <a:ea typeface="Arial"/>
                <a:cs typeface="Arial"/>
                <a:sym typeface="Arial"/>
              </a:rPr>
              <a:t>“</a:t>
            </a:r>
            <a:endParaRPr/>
          </a:p>
        </p:txBody>
      </p:sp>
      <p:cxnSp>
        <p:nvCxnSpPr>
          <p:cNvPr id="340" name="Google Shape;340;p17"/>
          <p:cNvCxnSpPr/>
          <p:nvPr/>
        </p:nvCxnSpPr>
        <p:spPr>
          <a:xfrm rot="10800000" flipH="1">
            <a:off x="7696200" y="2667000"/>
            <a:ext cx="118658" cy="304800"/>
          </a:xfrm>
          <a:prstGeom prst="straightConnector1">
            <a:avLst/>
          </a:prstGeom>
          <a:noFill/>
          <a:ln w="25400" cap="flat" cmpd="sng">
            <a:solidFill>
              <a:schemeClr val="dk1"/>
            </a:solidFill>
            <a:prstDash val="solid"/>
            <a:round/>
            <a:headEnd type="none" w="sm" len="sm"/>
            <a:tailEnd type="triangle" w="med" len="med"/>
          </a:ln>
        </p:spPr>
      </p:cxnSp>
      <p:sp>
        <p:nvSpPr>
          <p:cNvPr id="2" name="Google Shape;308;p15">
            <a:extLst>
              <a:ext uri="{FF2B5EF4-FFF2-40B4-BE49-F238E27FC236}">
                <a16:creationId xmlns:a16="http://schemas.microsoft.com/office/drawing/2014/main" id="{F93D28F1-3C56-9DCF-1B23-87569DE5D7C4}"/>
              </a:ext>
            </a:extLst>
          </p:cNvPr>
          <p:cNvSpPr txBox="1"/>
          <p:nvPr/>
        </p:nvSpPr>
        <p:spPr>
          <a:xfrm>
            <a:off x="6181712" y="538510"/>
            <a:ext cx="18069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dirty="0">
                <a:solidFill>
                  <a:schemeClr val="dk1"/>
                </a:solidFill>
                <a:latin typeface="Arial"/>
                <a:ea typeface="Arial"/>
                <a:cs typeface="Arial"/>
                <a:sym typeface="Arial"/>
              </a:rPr>
              <a:t>„</a:t>
            </a:r>
            <a:r>
              <a:rPr lang="en-US" sz="1200" dirty="0" err="1">
                <a:solidFill>
                  <a:schemeClr val="dk1"/>
                </a:solidFill>
              </a:rPr>
              <a:t>Bogenförmiger</a:t>
            </a:r>
            <a:r>
              <a:rPr lang="en-US" sz="1200" dirty="0">
                <a:solidFill>
                  <a:schemeClr val="dk1"/>
                </a:solidFill>
              </a:rPr>
              <a:t> </a:t>
            </a:r>
            <a:r>
              <a:rPr lang="en-US" sz="1200" dirty="0" err="1">
                <a:solidFill>
                  <a:schemeClr val="dk1"/>
                </a:solidFill>
              </a:rPr>
              <a:t>Defekt</a:t>
            </a:r>
            <a:r>
              <a:rPr lang="en-US" sz="1200" dirty="0">
                <a:solidFill>
                  <a:schemeClr val="dk1"/>
                </a:solidFill>
              </a:rPr>
              <a:t>/</a:t>
            </a:r>
            <a:r>
              <a:rPr lang="en-US" sz="1200" dirty="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Bjerrum</a:t>
            </a:r>
            <a:r>
              <a:rPr lang="en-US" sz="1200" dirty="0">
                <a:solidFill>
                  <a:schemeClr val="dk1"/>
                </a:solidFill>
              </a:rPr>
              <a:t>-</a:t>
            </a:r>
            <a:r>
              <a:rPr lang="en-US" sz="1200" dirty="0" err="1">
                <a:solidFill>
                  <a:schemeClr val="dk1"/>
                </a:solidFill>
              </a:rPr>
              <a:t>Skotom</a:t>
            </a:r>
            <a:r>
              <a:rPr lang="en-US" sz="1200" dirty="0">
                <a:solidFill>
                  <a:schemeClr val="dk1"/>
                </a:solidFill>
              </a:rPr>
              <a:t> superior</a:t>
            </a:r>
            <a:r>
              <a:rPr lang="en-US" sz="1200" dirty="0">
                <a:solidFill>
                  <a:schemeClr val="dk1"/>
                </a:solidFill>
                <a:latin typeface="Arial"/>
                <a:ea typeface="Arial"/>
                <a:cs typeface="Arial"/>
                <a:sym typeface="Arial"/>
              </a:rPr>
              <a:t>“</a:t>
            </a:r>
            <a:endParaRPr dirty="0"/>
          </a:p>
        </p:txBody>
      </p:sp>
      <p:cxnSp>
        <p:nvCxnSpPr>
          <p:cNvPr id="3" name="Google Shape;309;p15">
            <a:extLst>
              <a:ext uri="{FF2B5EF4-FFF2-40B4-BE49-F238E27FC236}">
                <a16:creationId xmlns:a16="http://schemas.microsoft.com/office/drawing/2014/main" id="{68F6E51A-6DC2-E538-F1E0-F0604D0704E7}"/>
              </a:ext>
            </a:extLst>
          </p:cNvPr>
          <p:cNvCxnSpPr>
            <a:stCxn id="2" idx="2"/>
          </p:cNvCxnSpPr>
          <p:nvPr/>
        </p:nvCxnSpPr>
        <p:spPr>
          <a:xfrm flipH="1">
            <a:off x="6990362" y="1118410"/>
            <a:ext cx="94800" cy="759000"/>
          </a:xfrm>
          <a:prstGeom prst="straightConnector1">
            <a:avLst/>
          </a:prstGeom>
          <a:noFill/>
          <a:ln w="25400" cap="flat" cmpd="sng">
            <a:solidFill>
              <a:schemeClr val="dk1"/>
            </a:solidFill>
            <a:prstDash val="solid"/>
            <a:round/>
            <a:headEnd type="none" w="sm" len="sm"/>
            <a:tailEnd type="triangle" w="med" len="med"/>
          </a:ln>
        </p:spPr>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pic>
        <p:nvPicPr>
          <p:cNvPr id="345" name="Google Shape;345;p18"/>
          <p:cNvPicPr preferRelativeResize="0"/>
          <p:nvPr/>
        </p:nvPicPr>
        <p:blipFill rotWithShape="1">
          <a:blip r:embed="rId3">
            <a:alphaModFix/>
          </a:blip>
          <a:srcRect b="50114"/>
          <a:stretch/>
        </p:blipFill>
        <p:spPr>
          <a:xfrm>
            <a:off x="1066800" y="1077912"/>
            <a:ext cx="7086600" cy="2427288"/>
          </a:xfrm>
          <a:prstGeom prst="rect">
            <a:avLst/>
          </a:prstGeom>
          <a:noFill/>
          <a:ln>
            <a:noFill/>
          </a:ln>
        </p:spPr>
      </p:pic>
      <p:sp>
        <p:nvSpPr>
          <p:cNvPr id="347" name="Google Shape;347;p18"/>
          <p:cNvSpPr txBox="1"/>
          <p:nvPr/>
        </p:nvSpPr>
        <p:spPr>
          <a:xfrm>
            <a:off x="3749490" y="685800"/>
            <a:ext cx="18069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a:t>
            </a:r>
            <a:r>
              <a:rPr lang="en-US" sz="1200">
                <a:solidFill>
                  <a:schemeClr val="dk1"/>
                </a:solidFill>
              </a:rPr>
              <a:t>Nasaler Sprung superior</a:t>
            </a:r>
            <a:r>
              <a:rPr lang="en-US" sz="1200">
                <a:solidFill>
                  <a:schemeClr val="dk1"/>
                </a:solidFill>
                <a:latin typeface="Arial"/>
                <a:ea typeface="Arial"/>
                <a:cs typeface="Arial"/>
                <a:sym typeface="Arial"/>
              </a:rPr>
              <a:t>“</a:t>
            </a:r>
            <a:endParaRPr/>
          </a:p>
        </p:txBody>
      </p:sp>
      <p:cxnSp>
        <p:nvCxnSpPr>
          <p:cNvPr id="348" name="Google Shape;348;p18"/>
          <p:cNvCxnSpPr>
            <a:stCxn id="347" idx="2"/>
          </p:cNvCxnSpPr>
          <p:nvPr/>
        </p:nvCxnSpPr>
        <p:spPr>
          <a:xfrm>
            <a:off x="4652940" y="896100"/>
            <a:ext cx="446100" cy="759000"/>
          </a:xfrm>
          <a:prstGeom prst="straightConnector1">
            <a:avLst/>
          </a:prstGeom>
          <a:noFill/>
          <a:ln w="25400" cap="flat" cmpd="sng">
            <a:solidFill>
              <a:schemeClr val="dk1"/>
            </a:solidFill>
            <a:prstDash val="solid"/>
            <a:round/>
            <a:headEnd type="none" w="sm" len="sm"/>
            <a:tailEnd type="triangle" w="med" len="med"/>
          </a:ln>
        </p:spPr>
      </p:cxnSp>
      <p:pic>
        <p:nvPicPr>
          <p:cNvPr id="350" name="Google Shape;350;p18"/>
          <p:cNvPicPr preferRelativeResize="0"/>
          <p:nvPr/>
        </p:nvPicPr>
        <p:blipFill rotWithShape="1">
          <a:blip r:embed="rId3">
            <a:alphaModFix/>
          </a:blip>
          <a:srcRect t="51452"/>
          <a:stretch/>
        </p:blipFill>
        <p:spPr>
          <a:xfrm>
            <a:off x="1066800" y="3872110"/>
            <a:ext cx="7086600" cy="2362200"/>
          </a:xfrm>
          <a:prstGeom prst="rect">
            <a:avLst/>
          </a:prstGeom>
          <a:noFill/>
          <a:ln>
            <a:noFill/>
          </a:ln>
        </p:spPr>
      </p:pic>
      <p:sp>
        <p:nvSpPr>
          <p:cNvPr id="351" name="Google Shape;351;p18"/>
          <p:cNvSpPr txBox="1"/>
          <p:nvPr/>
        </p:nvSpPr>
        <p:spPr>
          <a:xfrm>
            <a:off x="1066800" y="6474023"/>
            <a:ext cx="21354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„Früher nasaler S</a:t>
            </a:r>
            <a:r>
              <a:rPr lang="en-US" sz="1200">
                <a:solidFill>
                  <a:schemeClr val="dk1"/>
                </a:solidFill>
              </a:rPr>
              <a:t>prung</a:t>
            </a:r>
            <a:r>
              <a:rPr lang="en-US" sz="1200">
                <a:solidFill>
                  <a:schemeClr val="dk1"/>
                </a:solidFill>
                <a:latin typeface="Arial"/>
                <a:ea typeface="Arial"/>
                <a:cs typeface="Arial"/>
                <a:sym typeface="Arial"/>
              </a:rPr>
              <a:t> </a:t>
            </a:r>
            <a:r>
              <a:rPr lang="en-US" sz="1200">
                <a:solidFill>
                  <a:schemeClr val="dk1"/>
                </a:solidFill>
              </a:rPr>
              <a:t>inferior</a:t>
            </a:r>
            <a:r>
              <a:rPr lang="en-US" sz="1200">
                <a:solidFill>
                  <a:schemeClr val="dk1"/>
                </a:solidFill>
                <a:latin typeface="Arial"/>
                <a:ea typeface="Arial"/>
                <a:cs typeface="Arial"/>
                <a:sym typeface="Arial"/>
              </a:rPr>
              <a:t>“</a:t>
            </a:r>
            <a:endParaRPr/>
          </a:p>
        </p:txBody>
      </p:sp>
      <p:cxnSp>
        <p:nvCxnSpPr>
          <p:cNvPr id="352" name="Google Shape;352;p18"/>
          <p:cNvCxnSpPr>
            <a:stCxn id="351" idx="0"/>
          </p:cNvCxnSpPr>
          <p:nvPr/>
        </p:nvCxnSpPr>
        <p:spPr>
          <a:xfrm rot="10800000" flipH="1">
            <a:off x="2134500" y="5243723"/>
            <a:ext cx="814200" cy="1230300"/>
          </a:xfrm>
          <a:prstGeom prst="straightConnector1">
            <a:avLst/>
          </a:prstGeom>
          <a:noFill/>
          <a:ln w="25400" cap="flat" cmpd="sng">
            <a:solidFill>
              <a:schemeClr val="dk1"/>
            </a:solidFill>
            <a:prstDash val="solid"/>
            <a:round/>
            <a:headEnd type="none" w="sm" len="sm"/>
            <a:tailEnd type="triangle" w="med" len="med"/>
          </a:ln>
        </p:spPr>
      </p:cxnSp>
      <p:sp>
        <p:nvSpPr>
          <p:cNvPr id="353" name="Google Shape;353;p18"/>
          <p:cNvSpPr txBox="1"/>
          <p:nvPr/>
        </p:nvSpPr>
        <p:spPr>
          <a:xfrm>
            <a:off x="0" y="3541691"/>
            <a:ext cx="21336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„Fortgeschrittener</a:t>
            </a:r>
            <a:r>
              <a:rPr lang="en-US" sz="1200">
                <a:solidFill>
                  <a:schemeClr val="dk1"/>
                </a:solidFill>
                <a:latin typeface="Arial"/>
                <a:ea typeface="Arial"/>
                <a:cs typeface="Arial"/>
                <a:sym typeface="Arial"/>
              </a:rPr>
              <a:t> </a:t>
            </a:r>
            <a:r>
              <a:rPr lang="en-US" sz="1200">
                <a:solidFill>
                  <a:schemeClr val="dk1"/>
                </a:solidFill>
              </a:rPr>
              <a:t>b</a:t>
            </a:r>
            <a:r>
              <a:rPr lang="en-US" sz="1200">
                <a:solidFill>
                  <a:schemeClr val="dk1"/>
                </a:solidFill>
                <a:latin typeface="Arial"/>
                <a:ea typeface="Arial"/>
                <a:cs typeface="Arial"/>
                <a:sym typeface="Arial"/>
              </a:rPr>
              <a:t>ogen</a:t>
            </a:r>
            <a:r>
              <a:rPr lang="en-US" sz="1200">
                <a:solidFill>
                  <a:schemeClr val="dk1"/>
                </a:solidFill>
              </a:rPr>
              <a:t>förmiger Defekt/Bjerrumskotom</a:t>
            </a:r>
            <a:r>
              <a:rPr lang="en-US" sz="1200">
                <a:solidFill>
                  <a:schemeClr val="dk1"/>
                </a:solidFill>
                <a:latin typeface="Arial"/>
                <a:ea typeface="Arial"/>
                <a:cs typeface="Arial"/>
                <a:sym typeface="Arial"/>
              </a:rPr>
              <a:t>“</a:t>
            </a:r>
            <a:endParaRPr/>
          </a:p>
        </p:txBody>
      </p:sp>
      <p:cxnSp>
        <p:nvCxnSpPr>
          <p:cNvPr id="354" name="Google Shape;354;p18"/>
          <p:cNvCxnSpPr>
            <a:stCxn id="353" idx="2"/>
          </p:cNvCxnSpPr>
          <p:nvPr/>
        </p:nvCxnSpPr>
        <p:spPr>
          <a:xfrm>
            <a:off x="1066800" y="4121591"/>
            <a:ext cx="304800" cy="327300"/>
          </a:xfrm>
          <a:prstGeom prst="straightConnector1">
            <a:avLst/>
          </a:prstGeom>
          <a:noFill/>
          <a:ln w="25400" cap="flat" cmpd="sng">
            <a:solidFill>
              <a:schemeClr val="dk1"/>
            </a:solidFill>
            <a:prstDash val="solid"/>
            <a:round/>
            <a:headEnd type="none" w="sm" len="sm"/>
            <a:tailEnd type="triangle" w="med" len="med"/>
          </a:ln>
        </p:spPr>
      </p:cxnSp>
      <p:sp>
        <p:nvSpPr>
          <p:cNvPr id="355" name="Google Shape;355;p18"/>
          <p:cNvSpPr txBox="1"/>
          <p:nvPr/>
        </p:nvSpPr>
        <p:spPr>
          <a:xfrm>
            <a:off x="6869900" y="2930722"/>
            <a:ext cx="22050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a:t>
            </a:r>
            <a:r>
              <a:rPr lang="en-US" sz="1200">
                <a:solidFill>
                  <a:schemeClr val="dk1"/>
                </a:solidFill>
              </a:rPr>
              <a:t>Früh ausgeprägter nasaler Sprung inferior“</a:t>
            </a:r>
            <a:r>
              <a:rPr lang="en-US" sz="1200">
                <a:solidFill>
                  <a:schemeClr val="dk1"/>
                </a:solidFill>
                <a:latin typeface="Arial"/>
                <a:ea typeface="Arial"/>
                <a:cs typeface="Arial"/>
                <a:sym typeface="Arial"/>
              </a:rPr>
              <a:t>“</a:t>
            </a:r>
            <a:endParaRPr/>
          </a:p>
        </p:txBody>
      </p:sp>
      <p:cxnSp>
        <p:nvCxnSpPr>
          <p:cNvPr id="356" name="Google Shape;356;p18"/>
          <p:cNvCxnSpPr/>
          <p:nvPr/>
        </p:nvCxnSpPr>
        <p:spPr>
          <a:xfrm rot="10800000" flipH="1">
            <a:off x="7696200" y="2667000"/>
            <a:ext cx="118658" cy="304800"/>
          </a:xfrm>
          <a:prstGeom prst="straightConnector1">
            <a:avLst/>
          </a:prstGeom>
          <a:noFill/>
          <a:ln w="25400" cap="flat" cmpd="sng">
            <a:solidFill>
              <a:schemeClr val="dk1"/>
            </a:solidFill>
            <a:prstDash val="solid"/>
            <a:round/>
            <a:headEnd type="none" w="sm" len="sm"/>
            <a:tailEnd type="triangle" w="med" len="med"/>
          </a:ln>
        </p:spPr>
      </p:cxnSp>
      <p:sp>
        <p:nvSpPr>
          <p:cNvPr id="357" name="Google Shape;357;p18"/>
          <p:cNvSpPr txBox="1"/>
          <p:nvPr/>
        </p:nvSpPr>
        <p:spPr>
          <a:xfrm>
            <a:off x="1020868" y="723310"/>
            <a:ext cx="22350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a:t>
            </a:r>
            <a:r>
              <a:rPr lang="en-US" sz="1200">
                <a:solidFill>
                  <a:schemeClr val="dk1"/>
                </a:solidFill>
              </a:rPr>
              <a:t>Früh ausgeprägter nasaler Sprung superior</a:t>
            </a:r>
            <a:r>
              <a:rPr lang="en-US" sz="1200">
                <a:solidFill>
                  <a:schemeClr val="dk1"/>
                </a:solidFill>
                <a:latin typeface="Arial"/>
                <a:ea typeface="Arial"/>
                <a:cs typeface="Arial"/>
                <a:sym typeface="Arial"/>
              </a:rPr>
              <a:t>“</a:t>
            </a:r>
            <a:endParaRPr/>
          </a:p>
        </p:txBody>
      </p:sp>
      <p:cxnSp>
        <p:nvCxnSpPr>
          <p:cNvPr id="358" name="Google Shape;358;p18"/>
          <p:cNvCxnSpPr>
            <a:stCxn id="357" idx="2"/>
          </p:cNvCxnSpPr>
          <p:nvPr/>
        </p:nvCxnSpPr>
        <p:spPr>
          <a:xfrm>
            <a:off x="2138368" y="1118410"/>
            <a:ext cx="985800" cy="1102500"/>
          </a:xfrm>
          <a:prstGeom prst="straightConnector1">
            <a:avLst/>
          </a:prstGeom>
          <a:noFill/>
          <a:ln w="25400" cap="flat" cmpd="sng">
            <a:solidFill>
              <a:schemeClr val="dk1"/>
            </a:solidFill>
            <a:prstDash val="solid"/>
            <a:round/>
            <a:headEnd type="none" w="sm" len="sm"/>
            <a:tailEnd type="triangle" w="med" len="med"/>
          </a:ln>
        </p:spPr>
      </p:cxnSp>
      <p:sp>
        <p:nvSpPr>
          <p:cNvPr id="359" name="Google Shape;359;p18"/>
          <p:cNvSpPr/>
          <p:nvPr/>
        </p:nvSpPr>
        <p:spPr>
          <a:xfrm>
            <a:off x="8123132" y="959582"/>
            <a:ext cx="868468" cy="488218"/>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60" name="Google Shape;360;p18"/>
          <p:cNvSpPr/>
          <p:nvPr/>
        </p:nvSpPr>
        <p:spPr>
          <a:xfrm>
            <a:off x="3581400" y="3550382"/>
            <a:ext cx="5410200" cy="2545618"/>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61" name="Google Shape;361;p18"/>
          <p:cNvSpPr txBox="1"/>
          <p:nvPr/>
        </p:nvSpPr>
        <p:spPr>
          <a:xfrm>
            <a:off x="3581400" y="4238416"/>
            <a:ext cx="3810000" cy="7644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0000FF"/>
                </a:solidFill>
              </a:rPr>
              <a:t>Bei fehlender Krankheitskontrolle erweitert sich ein bogenförmiger Gesichtsfelddefekt (Bjerrumskotom) zunehmend in die umgebenden Areale des Gesichtsfeldes.</a:t>
            </a:r>
            <a:endParaRPr/>
          </a:p>
        </p:txBody>
      </p:sp>
      <p:sp>
        <p:nvSpPr>
          <p:cNvPr id="2" name="Google Shape;308;p15">
            <a:extLst>
              <a:ext uri="{FF2B5EF4-FFF2-40B4-BE49-F238E27FC236}">
                <a16:creationId xmlns:a16="http://schemas.microsoft.com/office/drawing/2014/main" id="{ABF6A48D-3216-0D18-E220-EB7FFCE1573F}"/>
              </a:ext>
            </a:extLst>
          </p:cNvPr>
          <p:cNvSpPr txBox="1"/>
          <p:nvPr/>
        </p:nvSpPr>
        <p:spPr>
          <a:xfrm>
            <a:off x="6181712" y="538510"/>
            <a:ext cx="18069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dirty="0">
                <a:solidFill>
                  <a:schemeClr val="dk1"/>
                </a:solidFill>
                <a:latin typeface="Arial"/>
                <a:ea typeface="Arial"/>
                <a:cs typeface="Arial"/>
                <a:sym typeface="Arial"/>
              </a:rPr>
              <a:t>„</a:t>
            </a:r>
            <a:r>
              <a:rPr lang="en-US" sz="1200" dirty="0" err="1">
                <a:solidFill>
                  <a:schemeClr val="dk1"/>
                </a:solidFill>
              </a:rPr>
              <a:t>Bogenförmiger</a:t>
            </a:r>
            <a:r>
              <a:rPr lang="en-US" sz="1200" dirty="0">
                <a:solidFill>
                  <a:schemeClr val="dk1"/>
                </a:solidFill>
              </a:rPr>
              <a:t> </a:t>
            </a:r>
            <a:r>
              <a:rPr lang="en-US" sz="1200" dirty="0" err="1">
                <a:solidFill>
                  <a:schemeClr val="dk1"/>
                </a:solidFill>
              </a:rPr>
              <a:t>Defekt</a:t>
            </a:r>
            <a:r>
              <a:rPr lang="en-US" sz="1200" dirty="0">
                <a:solidFill>
                  <a:schemeClr val="dk1"/>
                </a:solidFill>
              </a:rPr>
              <a:t>/</a:t>
            </a:r>
            <a:r>
              <a:rPr lang="en-US" sz="1200" dirty="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Bjerrum</a:t>
            </a:r>
            <a:r>
              <a:rPr lang="en-US" sz="1200" dirty="0">
                <a:solidFill>
                  <a:schemeClr val="dk1"/>
                </a:solidFill>
              </a:rPr>
              <a:t>-</a:t>
            </a:r>
            <a:r>
              <a:rPr lang="en-US" sz="1200" dirty="0" err="1">
                <a:solidFill>
                  <a:schemeClr val="dk1"/>
                </a:solidFill>
              </a:rPr>
              <a:t>Skotom</a:t>
            </a:r>
            <a:r>
              <a:rPr lang="en-US" sz="1200" dirty="0">
                <a:solidFill>
                  <a:schemeClr val="dk1"/>
                </a:solidFill>
              </a:rPr>
              <a:t> superior</a:t>
            </a:r>
            <a:r>
              <a:rPr lang="en-US" sz="1200" dirty="0">
                <a:solidFill>
                  <a:schemeClr val="dk1"/>
                </a:solidFill>
                <a:latin typeface="Arial"/>
                <a:ea typeface="Arial"/>
                <a:cs typeface="Arial"/>
                <a:sym typeface="Arial"/>
              </a:rPr>
              <a:t>“</a:t>
            </a:r>
            <a:endParaRPr dirty="0"/>
          </a:p>
        </p:txBody>
      </p:sp>
      <p:cxnSp>
        <p:nvCxnSpPr>
          <p:cNvPr id="3" name="Google Shape;309;p15">
            <a:extLst>
              <a:ext uri="{FF2B5EF4-FFF2-40B4-BE49-F238E27FC236}">
                <a16:creationId xmlns:a16="http://schemas.microsoft.com/office/drawing/2014/main" id="{B1A13BBE-65A7-0880-4B04-76992C132453}"/>
              </a:ext>
            </a:extLst>
          </p:cNvPr>
          <p:cNvCxnSpPr>
            <a:stCxn id="2" idx="2"/>
          </p:cNvCxnSpPr>
          <p:nvPr/>
        </p:nvCxnSpPr>
        <p:spPr>
          <a:xfrm flipH="1">
            <a:off x="6990362" y="1118410"/>
            <a:ext cx="94800" cy="759000"/>
          </a:xfrm>
          <a:prstGeom prst="straightConnector1">
            <a:avLst/>
          </a:prstGeom>
          <a:noFill/>
          <a:ln w="25400" cap="flat" cmpd="sng">
            <a:solidFill>
              <a:schemeClr val="dk1"/>
            </a:solidFill>
            <a:prstDash val="solid"/>
            <a:round/>
            <a:headEnd type="none" w="sm" len="sm"/>
            <a:tailEnd type="triangle" w="med" len="med"/>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pic>
        <p:nvPicPr>
          <p:cNvPr id="366" name="Google Shape;366;p19"/>
          <p:cNvPicPr preferRelativeResize="0"/>
          <p:nvPr/>
        </p:nvPicPr>
        <p:blipFill rotWithShape="1">
          <a:blip r:embed="rId3">
            <a:alphaModFix/>
          </a:blip>
          <a:srcRect b="50114"/>
          <a:stretch/>
        </p:blipFill>
        <p:spPr>
          <a:xfrm>
            <a:off x="1066800" y="1077912"/>
            <a:ext cx="7086600" cy="2427288"/>
          </a:xfrm>
          <a:prstGeom prst="rect">
            <a:avLst/>
          </a:prstGeom>
          <a:noFill/>
          <a:ln>
            <a:noFill/>
          </a:ln>
        </p:spPr>
      </p:pic>
      <p:sp>
        <p:nvSpPr>
          <p:cNvPr id="368" name="Google Shape;368;p19"/>
          <p:cNvSpPr txBox="1"/>
          <p:nvPr/>
        </p:nvSpPr>
        <p:spPr>
          <a:xfrm>
            <a:off x="3749490" y="685800"/>
            <a:ext cx="18069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a:t>
            </a:r>
            <a:r>
              <a:rPr lang="en-US" sz="1200">
                <a:solidFill>
                  <a:schemeClr val="dk1"/>
                </a:solidFill>
              </a:rPr>
              <a:t>Nasaler Sprung superior</a:t>
            </a:r>
            <a:r>
              <a:rPr lang="en-US" sz="1200">
                <a:solidFill>
                  <a:schemeClr val="dk1"/>
                </a:solidFill>
                <a:latin typeface="Arial"/>
                <a:ea typeface="Arial"/>
                <a:cs typeface="Arial"/>
                <a:sym typeface="Arial"/>
              </a:rPr>
              <a:t>“</a:t>
            </a:r>
            <a:endParaRPr/>
          </a:p>
        </p:txBody>
      </p:sp>
      <p:cxnSp>
        <p:nvCxnSpPr>
          <p:cNvPr id="369" name="Google Shape;369;p19"/>
          <p:cNvCxnSpPr>
            <a:stCxn id="368" idx="2"/>
          </p:cNvCxnSpPr>
          <p:nvPr/>
        </p:nvCxnSpPr>
        <p:spPr>
          <a:xfrm>
            <a:off x="4652940" y="896100"/>
            <a:ext cx="446100" cy="759000"/>
          </a:xfrm>
          <a:prstGeom prst="straightConnector1">
            <a:avLst/>
          </a:prstGeom>
          <a:noFill/>
          <a:ln w="25400" cap="flat" cmpd="sng">
            <a:solidFill>
              <a:schemeClr val="dk1"/>
            </a:solidFill>
            <a:prstDash val="solid"/>
            <a:round/>
            <a:headEnd type="none" w="sm" len="sm"/>
            <a:tailEnd type="triangle" w="med" len="med"/>
          </a:ln>
        </p:spPr>
      </p:cxnSp>
      <p:pic>
        <p:nvPicPr>
          <p:cNvPr id="371" name="Google Shape;371;p19"/>
          <p:cNvPicPr preferRelativeResize="0"/>
          <p:nvPr/>
        </p:nvPicPr>
        <p:blipFill rotWithShape="1">
          <a:blip r:embed="rId3">
            <a:alphaModFix/>
          </a:blip>
          <a:srcRect t="51452"/>
          <a:stretch/>
        </p:blipFill>
        <p:spPr>
          <a:xfrm>
            <a:off x="1066800" y="3872110"/>
            <a:ext cx="7086600" cy="2362200"/>
          </a:xfrm>
          <a:prstGeom prst="rect">
            <a:avLst/>
          </a:prstGeom>
          <a:noFill/>
          <a:ln>
            <a:noFill/>
          </a:ln>
        </p:spPr>
      </p:pic>
      <p:sp>
        <p:nvSpPr>
          <p:cNvPr id="372" name="Google Shape;372;p19"/>
          <p:cNvSpPr txBox="1"/>
          <p:nvPr/>
        </p:nvSpPr>
        <p:spPr>
          <a:xfrm>
            <a:off x="1066800" y="6474023"/>
            <a:ext cx="21354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a:t>
            </a:r>
            <a:r>
              <a:rPr lang="en-US" sz="1200">
                <a:solidFill>
                  <a:schemeClr val="dk1"/>
                </a:solidFill>
              </a:rPr>
              <a:t>Früher nasaler Sprung inferior</a:t>
            </a:r>
            <a:r>
              <a:rPr lang="en-US" sz="1200">
                <a:solidFill>
                  <a:schemeClr val="dk1"/>
                </a:solidFill>
                <a:latin typeface="Arial"/>
                <a:ea typeface="Arial"/>
                <a:cs typeface="Arial"/>
                <a:sym typeface="Arial"/>
              </a:rPr>
              <a:t>“</a:t>
            </a:r>
            <a:endParaRPr/>
          </a:p>
        </p:txBody>
      </p:sp>
      <p:sp>
        <p:nvSpPr>
          <p:cNvPr id="373" name="Google Shape;373;p19"/>
          <p:cNvSpPr txBox="1"/>
          <p:nvPr/>
        </p:nvSpPr>
        <p:spPr>
          <a:xfrm>
            <a:off x="3290619" y="3632397"/>
            <a:ext cx="2724641" cy="210314"/>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dirty="0">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a:t>
            </a:r>
            <a:r>
              <a:rPr lang="en-US" sz="1200"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Altitudinaler</a:t>
            </a:r>
            <a:r>
              <a:rPr lang="en-US" sz="1200" dirty="0">
                <a:solidFill>
                  <a:schemeClr val="dk1"/>
                </a:solidFill>
              </a:rPr>
              <a:t> </a:t>
            </a:r>
            <a:r>
              <a:rPr lang="en-US" sz="1200" dirty="0" err="1">
                <a:solidFill>
                  <a:schemeClr val="dk1"/>
                </a:solidFill>
              </a:rPr>
              <a:t>Gesichtsfelddefekt</a:t>
            </a:r>
            <a:r>
              <a:rPr lang="en-US" sz="1200" dirty="0">
                <a:solidFill>
                  <a:schemeClr val="dk1"/>
                </a:solidFill>
                <a:latin typeface="Arial"/>
                <a:ea typeface="Arial"/>
                <a:cs typeface="Arial"/>
                <a:sym typeface="Arial"/>
              </a:rPr>
              <a:t>“</a:t>
            </a:r>
            <a:endParaRPr dirty="0"/>
          </a:p>
        </p:txBody>
      </p:sp>
      <p:cxnSp>
        <p:nvCxnSpPr>
          <p:cNvPr id="374" name="Google Shape;374;p19"/>
          <p:cNvCxnSpPr>
            <a:stCxn id="372" idx="0"/>
          </p:cNvCxnSpPr>
          <p:nvPr/>
        </p:nvCxnSpPr>
        <p:spPr>
          <a:xfrm rot="10800000" flipH="1">
            <a:off x="2134500" y="5243723"/>
            <a:ext cx="814200" cy="1230300"/>
          </a:xfrm>
          <a:prstGeom prst="straightConnector1">
            <a:avLst/>
          </a:prstGeom>
          <a:noFill/>
          <a:ln w="25400" cap="flat" cmpd="sng">
            <a:solidFill>
              <a:schemeClr val="dk1"/>
            </a:solidFill>
            <a:prstDash val="solid"/>
            <a:round/>
            <a:headEnd type="none" w="sm" len="sm"/>
            <a:tailEnd type="triangle" w="med" len="med"/>
          </a:ln>
        </p:spPr>
      </p:cxnSp>
      <p:sp>
        <p:nvSpPr>
          <p:cNvPr id="375" name="Google Shape;375;p19"/>
          <p:cNvSpPr txBox="1"/>
          <p:nvPr/>
        </p:nvSpPr>
        <p:spPr>
          <a:xfrm>
            <a:off x="0" y="3541691"/>
            <a:ext cx="21336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a:t>
            </a:r>
            <a:r>
              <a:rPr lang="en-US" sz="1200">
                <a:solidFill>
                  <a:schemeClr val="dk1"/>
                </a:solidFill>
              </a:rPr>
              <a:t>Fortgeschrittener bogenförmiger Defekt/Bjerrumskotom</a:t>
            </a:r>
            <a:r>
              <a:rPr lang="en-US" sz="1200">
                <a:solidFill>
                  <a:schemeClr val="dk1"/>
                </a:solidFill>
                <a:latin typeface="Arial"/>
                <a:ea typeface="Arial"/>
                <a:cs typeface="Arial"/>
                <a:sym typeface="Arial"/>
              </a:rPr>
              <a:t>“</a:t>
            </a:r>
            <a:endParaRPr/>
          </a:p>
        </p:txBody>
      </p:sp>
      <p:cxnSp>
        <p:nvCxnSpPr>
          <p:cNvPr id="376" name="Google Shape;376;p19"/>
          <p:cNvCxnSpPr>
            <a:stCxn id="375" idx="2"/>
          </p:cNvCxnSpPr>
          <p:nvPr/>
        </p:nvCxnSpPr>
        <p:spPr>
          <a:xfrm>
            <a:off x="1066800" y="4121591"/>
            <a:ext cx="304800" cy="327300"/>
          </a:xfrm>
          <a:prstGeom prst="straightConnector1">
            <a:avLst/>
          </a:prstGeom>
          <a:noFill/>
          <a:ln w="25400" cap="flat" cmpd="sng">
            <a:solidFill>
              <a:schemeClr val="dk1"/>
            </a:solidFill>
            <a:prstDash val="solid"/>
            <a:round/>
            <a:headEnd type="none" w="sm" len="sm"/>
            <a:tailEnd type="triangle" w="med" len="med"/>
          </a:ln>
        </p:spPr>
      </p:cxnSp>
      <p:sp>
        <p:nvSpPr>
          <p:cNvPr id="377" name="Google Shape;377;p19"/>
          <p:cNvSpPr txBox="1"/>
          <p:nvPr/>
        </p:nvSpPr>
        <p:spPr>
          <a:xfrm>
            <a:off x="6869900" y="2930722"/>
            <a:ext cx="22050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„F</a:t>
            </a:r>
            <a:r>
              <a:rPr lang="en-US" sz="1200">
                <a:solidFill>
                  <a:schemeClr val="dk1"/>
                </a:solidFill>
              </a:rPr>
              <a:t>rüh ausgeprägter nasaler Sprung inferior“</a:t>
            </a:r>
            <a:r>
              <a:rPr lang="en-US" sz="1200">
                <a:solidFill>
                  <a:schemeClr val="dk1"/>
                </a:solidFill>
                <a:latin typeface="Arial"/>
                <a:ea typeface="Arial"/>
                <a:cs typeface="Arial"/>
                <a:sym typeface="Arial"/>
              </a:rPr>
              <a:t>“</a:t>
            </a:r>
            <a:endParaRPr/>
          </a:p>
        </p:txBody>
      </p:sp>
      <p:cxnSp>
        <p:nvCxnSpPr>
          <p:cNvPr id="378" name="Google Shape;378;p19"/>
          <p:cNvCxnSpPr/>
          <p:nvPr/>
        </p:nvCxnSpPr>
        <p:spPr>
          <a:xfrm rot="10800000" flipH="1">
            <a:off x="7696200" y="2667000"/>
            <a:ext cx="118658" cy="304800"/>
          </a:xfrm>
          <a:prstGeom prst="straightConnector1">
            <a:avLst/>
          </a:prstGeom>
          <a:noFill/>
          <a:ln w="25400" cap="flat" cmpd="sng">
            <a:solidFill>
              <a:schemeClr val="dk1"/>
            </a:solidFill>
            <a:prstDash val="solid"/>
            <a:round/>
            <a:headEnd type="none" w="sm" len="sm"/>
            <a:tailEnd type="triangle" w="med" len="med"/>
          </a:ln>
        </p:spPr>
      </p:cxnSp>
      <p:sp>
        <p:nvSpPr>
          <p:cNvPr id="379" name="Google Shape;379;p19"/>
          <p:cNvSpPr txBox="1"/>
          <p:nvPr/>
        </p:nvSpPr>
        <p:spPr>
          <a:xfrm>
            <a:off x="1020868" y="723310"/>
            <a:ext cx="22350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a:t>
            </a:r>
            <a:r>
              <a:rPr lang="en-US" sz="1200">
                <a:solidFill>
                  <a:schemeClr val="dk1"/>
                </a:solidFill>
              </a:rPr>
              <a:t>Früh ausgeprägter nasaler Sprung superior</a:t>
            </a:r>
            <a:r>
              <a:rPr lang="en-US" sz="1200">
                <a:solidFill>
                  <a:schemeClr val="dk1"/>
                </a:solidFill>
                <a:latin typeface="Arial"/>
                <a:ea typeface="Arial"/>
                <a:cs typeface="Arial"/>
                <a:sym typeface="Arial"/>
              </a:rPr>
              <a:t>“</a:t>
            </a:r>
            <a:endParaRPr/>
          </a:p>
        </p:txBody>
      </p:sp>
      <p:cxnSp>
        <p:nvCxnSpPr>
          <p:cNvPr id="380" name="Google Shape;380;p19"/>
          <p:cNvCxnSpPr>
            <a:stCxn id="379" idx="2"/>
          </p:cNvCxnSpPr>
          <p:nvPr/>
        </p:nvCxnSpPr>
        <p:spPr>
          <a:xfrm>
            <a:off x="2138368" y="1118410"/>
            <a:ext cx="985800" cy="1102500"/>
          </a:xfrm>
          <a:prstGeom prst="straightConnector1">
            <a:avLst/>
          </a:prstGeom>
          <a:noFill/>
          <a:ln w="25400" cap="flat" cmpd="sng">
            <a:solidFill>
              <a:schemeClr val="dk1"/>
            </a:solidFill>
            <a:prstDash val="solid"/>
            <a:round/>
            <a:headEnd type="none" w="sm" len="sm"/>
            <a:tailEnd type="triangle" w="med" len="med"/>
          </a:ln>
        </p:spPr>
      </p:cxnSp>
      <p:sp>
        <p:nvSpPr>
          <p:cNvPr id="381" name="Google Shape;381;p19"/>
          <p:cNvSpPr/>
          <p:nvPr/>
        </p:nvSpPr>
        <p:spPr>
          <a:xfrm>
            <a:off x="8123132" y="959582"/>
            <a:ext cx="868468" cy="488218"/>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82" name="Google Shape;382;p19"/>
          <p:cNvSpPr/>
          <p:nvPr/>
        </p:nvSpPr>
        <p:spPr>
          <a:xfrm>
            <a:off x="5888226" y="3699709"/>
            <a:ext cx="3103374" cy="2545618"/>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83" name="Google Shape;383;p19"/>
          <p:cNvSpPr txBox="1"/>
          <p:nvPr/>
        </p:nvSpPr>
        <p:spPr>
          <a:xfrm>
            <a:off x="5943600" y="3962400"/>
            <a:ext cx="3131100" cy="10416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100">
                <a:solidFill>
                  <a:srgbClr val="0000FF"/>
                </a:solidFill>
              </a:rPr>
              <a:t>Sobald sich ein bogenförmiger Gesichtsfelddefekt  ausreichend weit ausgedehnt hat, geht er in einen </a:t>
            </a:r>
            <a:r>
              <a:rPr lang="en-US" sz="1100" i="1">
                <a:solidFill>
                  <a:srgbClr val="0000FF"/>
                </a:solidFill>
              </a:rPr>
              <a:t>altitudinalen GF-Ausfall </a:t>
            </a:r>
            <a:r>
              <a:rPr lang="en-US" sz="1100">
                <a:solidFill>
                  <a:srgbClr val="0000FF"/>
                </a:solidFill>
              </a:rPr>
              <a:t>über. Das obere Gesichtsfeld ist nun nahezu vollständig ausgefallen. Die inferiore nasale Sprung nimmt weiterhin an Ausdehnung zu.</a:t>
            </a:r>
            <a:endParaRPr sz="1200">
              <a:solidFill>
                <a:srgbClr val="0000FF"/>
              </a:solidFill>
            </a:endParaRPr>
          </a:p>
        </p:txBody>
      </p:sp>
      <p:sp>
        <p:nvSpPr>
          <p:cNvPr id="384" name="Google Shape;384;p19"/>
          <p:cNvSpPr txBox="1"/>
          <p:nvPr/>
        </p:nvSpPr>
        <p:spPr>
          <a:xfrm>
            <a:off x="3581400" y="6462910"/>
            <a:ext cx="16866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a:t>
            </a:r>
            <a:r>
              <a:rPr lang="en-US" sz="1200">
                <a:solidFill>
                  <a:schemeClr val="dk1"/>
                </a:solidFill>
              </a:rPr>
              <a:t>Nasaler Sprung inferior</a:t>
            </a:r>
            <a:r>
              <a:rPr lang="en-US" sz="1200">
                <a:solidFill>
                  <a:schemeClr val="dk1"/>
                </a:solidFill>
                <a:latin typeface="Arial"/>
                <a:ea typeface="Arial"/>
                <a:cs typeface="Arial"/>
                <a:sym typeface="Arial"/>
              </a:rPr>
              <a:t>“</a:t>
            </a:r>
            <a:endParaRPr/>
          </a:p>
        </p:txBody>
      </p:sp>
      <p:cxnSp>
        <p:nvCxnSpPr>
          <p:cNvPr id="385" name="Google Shape;385;p19"/>
          <p:cNvCxnSpPr>
            <a:stCxn id="384" idx="0"/>
          </p:cNvCxnSpPr>
          <p:nvPr/>
        </p:nvCxnSpPr>
        <p:spPr>
          <a:xfrm rot="10800000" flipH="1">
            <a:off x="4424700" y="5243710"/>
            <a:ext cx="841200" cy="1219200"/>
          </a:xfrm>
          <a:prstGeom prst="straightConnector1">
            <a:avLst/>
          </a:prstGeom>
          <a:noFill/>
          <a:ln w="25400" cap="flat" cmpd="sng">
            <a:solidFill>
              <a:schemeClr val="dk1"/>
            </a:solidFill>
            <a:prstDash val="solid"/>
            <a:round/>
            <a:headEnd type="none" w="sm" len="sm"/>
            <a:tailEnd type="triangle" w="med" len="med"/>
          </a:ln>
        </p:spPr>
      </p:cxnSp>
      <p:sp>
        <p:nvSpPr>
          <p:cNvPr id="2" name="Google Shape;308;p15">
            <a:extLst>
              <a:ext uri="{FF2B5EF4-FFF2-40B4-BE49-F238E27FC236}">
                <a16:creationId xmlns:a16="http://schemas.microsoft.com/office/drawing/2014/main" id="{5C796040-2187-3A43-BDC5-965B3780D388}"/>
              </a:ext>
            </a:extLst>
          </p:cNvPr>
          <p:cNvSpPr txBox="1"/>
          <p:nvPr/>
        </p:nvSpPr>
        <p:spPr>
          <a:xfrm>
            <a:off x="6181712" y="538510"/>
            <a:ext cx="18069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dirty="0">
                <a:solidFill>
                  <a:schemeClr val="dk1"/>
                </a:solidFill>
                <a:latin typeface="Arial"/>
                <a:ea typeface="Arial"/>
                <a:cs typeface="Arial"/>
                <a:sym typeface="Arial"/>
              </a:rPr>
              <a:t>„</a:t>
            </a:r>
            <a:r>
              <a:rPr lang="en-US" sz="1200" dirty="0" err="1">
                <a:solidFill>
                  <a:schemeClr val="dk1"/>
                </a:solidFill>
              </a:rPr>
              <a:t>Bogenförmiger</a:t>
            </a:r>
            <a:r>
              <a:rPr lang="en-US" sz="1200" dirty="0">
                <a:solidFill>
                  <a:schemeClr val="dk1"/>
                </a:solidFill>
              </a:rPr>
              <a:t> </a:t>
            </a:r>
            <a:r>
              <a:rPr lang="en-US" sz="1200" dirty="0" err="1">
                <a:solidFill>
                  <a:schemeClr val="dk1"/>
                </a:solidFill>
              </a:rPr>
              <a:t>Defekt</a:t>
            </a:r>
            <a:r>
              <a:rPr lang="en-US" sz="1200" dirty="0">
                <a:solidFill>
                  <a:schemeClr val="dk1"/>
                </a:solidFill>
              </a:rPr>
              <a:t>/</a:t>
            </a:r>
            <a:r>
              <a:rPr lang="en-US" sz="1200" dirty="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Bjerrum</a:t>
            </a:r>
            <a:r>
              <a:rPr lang="en-US" sz="1200" dirty="0">
                <a:solidFill>
                  <a:schemeClr val="dk1"/>
                </a:solidFill>
              </a:rPr>
              <a:t>-</a:t>
            </a:r>
            <a:r>
              <a:rPr lang="en-US" sz="1200" dirty="0" err="1">
                <a:solidFill>
                  <a:schemeClr val="dk1"/>
                </a:solidFill>
              </a:rPr>
              <a:t>Skotom</a:t>
            </a:r>
            <a:r>
              <a:rPr lang="en-US" sz="1200" dirty="0">
                <a:solidFill>
                  <a:schemeClr val="dk1"/>
                </a:solidFill>
              </a:rPr>
              <a:t> superior</a:t>
            </a:r>
            <a:r>
              <a:rPr lang="en-US" sz="1200" dirty="0">
                <a:solidFill>
                  <a:schemeClr val="dk1"/>
                </a:solidFill>
                <a:latin typeface="Arial"/>
                <a:ea typeface="Arial"/>
                <a:cs typeface="Arial"/>
                <a:sym typeface="Arial"/>
              </a:rPr>
              <a:t>“</a:t>
            </a:r>
            <a:endParaRPr dirty="0"/>
          </a:p>
        </p:txBody>
      </p:sp>
      <p:cxnSp>
        <p:nvCxnSpPr>
          <p:cNvPr id="3" name="Google Shape;309;p15">
            <a:extLst>
              <a:ext uri="{FF2B5EF4-FFF2-40B4-BE49-F238E27FC236}">
                <a16:creationId xmlns:a16="http://schemas.microsoft.com/office/drawing/2014/main" id="{C90D0940-ABAD-2E0B-1FF5-B97C59A7C651}"/>
              </a:ext>
            </a:extLst>
          </p:cNvPr>
          <p:cNvCxnSpPr>
            <a:stCxn id="2" idx="2"/>
          </p:cNvCxnSpPr>
          <p:nvPr/>
        </p:nvCxnSpPr>
        <p:spPr>
          <a:xfrm flipH="1">
            <a:off x="6990362" y="1118410"/>
            <a:ext cx="94800" cy="759000"/>
          </a:xfrm>
          <a:prstGeom prst="straightConnector1">
            <a:avLst/>
          </a:prstGeom>
          <a:noFill/>
          <a:ln w="25400" cap="flat" cmpd="sng">
            <a:solidFill>
              <a:schemeClr val="dk1"/>
            </a:solidFill>
            <a:prstDash val="solid"/>
            <a:round/>
            <a:headEnd type="none" w="sm" len="sm"/>
            <a:tailEnd type="triangle" w="med" len="med"/>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
          <p:cNvSpPr txBox="1"/>
          <p:nvPr/>
        </p:nvSpPr>
        <p:spPr>
          <a:xfrm>
            <a:off x="355600" y="1600200"/>
            <a:ext cx="8407500" cy="5799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b="0" i="1" u="none" strike="noStrike" cap="none">
                <a:solidFill>
                  <a:srgbClr val="0000FF"/>
                </a:solidFill>
                <a:latin typeface="Arial"/>
                <a:ea typeface="Arial"/>
                <a:cs typeface="Arial"/>
                <a:sym typeface="Arial"/>
              </a:rPr>
              <a:t>Definieren Sie </a:t>
            </a:r>
            <a:r>
              <a:rPr lang="en-US" sz="1200" b="0" i="0" u="none" strike="noStrike" cap="none">
                <a:solidFill>
                  <a:srgbClr val="0000FF"/>
                </a:solidFill>
                <a:latin typeface="Arial"/>
                <a:ea typeface="Arial"/>
                <a:cs typeface="Arial"/>
                <a:sym typeface="Arial"/>
              </a:rPr>
              <a:t>das Glaukom.</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rPr>
              <a:t>Eine Gruppe von Optikusneuropathien, die durch charakteristische Veränderungen des Sehnervenkopfes (Papille) sowie korrespondierende Gesichtsfelddefekte (GF) gekennzeichnet sind.</a:t>
            </a:r>
            <a:endParaRPr/>
          </a:p>
        </p:txBody>
      </p:sp>
      <p:sp>
        <p:nvSpPr>
          <p:cNvPr id="163" name="Google Shape;163;p2"/>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0" u="none" strike="noStrike" cap="none" dirty="0" err="1">
                <a:solidFill>
                  <a:schemeClr val="dk1"/>
                </a:solidFill>
                <a:latin typeface="Arial"/>
                <a:ea typeface="Arial"/>
                <a:cs typeface="Arial"/>
                <a:sym typeface="Arial"/>
              </a:rPr>
              <a:t>Offenwinkelglaukom</a:t>
            </a:r>
            <a:r>
              <a:rPr lang="en-US" sz="1200" b="1" i="0" u="none" strike="noStrike" cap="none" dirty="0">
                <a:solidFill>
                  <a:schemeClr val="dk1"/>
                </a:solidFill>
                <a:latin typeface="Arial"/>
                <a:ea typeface="Arial"/>
                <a:cs typeface="Arial"/>
                <a:sym typeface="Arial"/>
              </a:rPr>
              <a:t> (OWG): </a:t>
            </a:r>
            <a:r>
              <a:rPr lang="en-US" sz="1200" b="1" i="0" u="none" strike="noStrike" cap="none" dirty="0" err="1">
                <a:solidFill>
                  <a:schemeClr val="dk1"/>
                </a:solidFill>
                <a:latin typeface="Arial"/>
                <a:ea typeface="Arial"/>
                <a:cs typeface="Arial"/>
                <a:sym typeface="Arial"/>
              </a:rPr>
              <a:t>Primär</a:t>
            </a:r>
            <a:endParaRPr dirty="0"/>
          </a:p>
        </p:txBody>
      </p:sp>
      <p:sp>
        <p:nvSpPr>
          <p:cNvPr id="164" name="Google Shape;164;p2"/>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pic>
        <p:nvPicPr>
          <p:cNvPr id="390" name="Google Shape;390;p20"/>
          <p:cNvPicPr preferRelativeResize="0"/>
          <p:nvPr/>
        </p:nvPicPr>
        <p:blipFill rotWithShape="1">
          <a:blip r:embed="rId3">
            <a:alphaModFix/>
          </a:blip>
          <a:srcRect b="50114"/>
          <a:stretch/>
        </p:blipFill>
        <p:spPr>
          <a:xfrm>
            <a:off x="1066800" y="1077912"/>
            <a:ext cx="7086600" cy="2427288"/>
          </a:xfrm>
          <a:prstGeom prst="rect">
            <a:avLst/>
          </a:prstGeom>
          <a:noFill/>
          <a:ln>
            <a:noFill/>
          </a:ln>
        </p:spPr>
      </p:pic>
      <p:sp>
        <p:nvSpPr>
          <p:cNvPr id="392" name="Google Shape;392;p20"/>
          <p:cNvSpPr txBox="1"/>
          <p:nvPr/>
        </p:nvSpPr>
        <p:spPr>
          <a:xfrm>
            <a:off x="3749490" y="685800"/>
            <a:ext cx="18069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a:t>
            </a:r>
            <a:r>
              <a:rPr lang="en-US" sz="1200">
                <a:solidFill>
                  <a:schemeClr val="dk1"/>
                </a:solidFill>
              </a:rPr>
              <a:t>Nasaler Sprung superior</a:t>
            </a:r>
            <a:r>
              <a:rPr lang="en-US" sz="1200">
                <a:solidFill>
                  <a:schemeClr val="dk1"/>
                </a:solidFill>
                <a:latin typeface="Arial"/>
                <a:ea typeface="Arial"/>
                <a:cs typeface="Arial"/>
                <a:sym typeface="Arial"/>
              </a:rPr>
              <a:t>“</a:t>
            </a:r>
            <a:endParaRPr/>
          </a:p>
        </p:txBody>
      </p:sp>
      <p:cxnSp>
        <p:nvCxnSpPr>
          <p:cNvPr id="393" name="Google Shape;393;p20"/>
          <p:cNvCxnSpPr>
            <a:stCxn id="392" idx="2"/>
          </p:cNvCxnSpPr>
          <p:nvPr/>
        </p:nvCxnSpPr>
        <p:spPr>
          <a:xfrm>
            <a:off x="4652940" y="896100"/>
            <a:ext cx="446100" cy="759000"/>
          </a:xfrm>
          <a:prstGeom prst="straightConnector1">
            <a:avLst/>
          </a:prstGeom>
          <a:noFill/>
          <a:ln w="25400" cap="flat" cmpd="sng">
            <a:solidFill>
              <a:schemeClr val="dk1"/>
            </a:solidFill>
            <a:prstDash val="solid"/>
            <a:round/>
            <a:headEnd type="none" w="sm" len="sm"/>
            <a:tailEnd type="triangle" w="med" len="med"/>
          </a:ln>
        </p:spPr>
      </p:cxnSp>
      <p:pic>
        <p:nvPicPr>
          <p:cNvPr id="395" name="Google Shape;395;p20"/>
          <p:cNvPicPr preferRelativeResize="0"/>
          <p:nvPr/>
        </p:nvPicPr>
        <p:blipFill rotWithShape="1">
          <a:blip r:embed="rId3">
            <a:alphaModFix/>
          </a:blip>
          <a:srcRect t="51452"/>
          <a:stretch/>
        </p:blipFill>
        <p:spPr>
          <a:xfrm>
            <a:off x="1066800" y="3872110"/>
            <a:ext cx="7086600" cy="2362200"/>
          </a:xfrm>
          <a:prstGeom prst="rect">
            <a:avLst/>
          </a:prstGeom>
          <a:noFill/>
          <a:ln>
            <a:noFill/>
          </a:ln>
        </p:spPr>
      </p:pic>
      <p:sp>
        <p:nvSpPr>
          <p:cNvPr id="396" name="Google Shape;396;p20"/>
          <p:cNvSpPr txBox="1"/>
          <p:nvPr/>
        </p:nvSpPr>
        <p:spPr>
          <a:xfrm>
            <a:off x="1066800" y="6474023"/>
            <a:ext cx="21354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„Früher nasaler S</a:t>
            </a:r>
            <a:r>
              <a:rPr lang="en-US" sz="1200">
                <a:solidFill>
                  <a:schemeClr val="dk1"/>
                </a:solidFill>
              </a:rPr>
              <a:t>prung</a:t>
            </a:r>
            <a:r>
              <a:rPr lang="en-US" sz="1200">
                <a:solidFill>
                  <a:schemeClr val="dk1"/>
                </a:solidFill>
                <a:latin typeface="Arial"/>
                <a:ea typeface="Arial"/>
                <a:cs typeface="Arial"/>
                <a:sym typeface="Arial"/>
              </a:rPr>
              <a:t> </a:t>
            </a:r>
            <a:r>
              <a:rPr lang="en-US" sz="1200">
                <a:solidFill>
                  <a:schemeClr val="dk1"/>
                </a:solidFill>
              </a:rPr>
              <a:t>inferior</a:t>
            </a:r>
            <a:r>
              <a:rPr lang="en-US" sz="1200">
                <a:solidFill>
                  <a:schemeClr val="dk1"/>
                </a:solidFill>
                <a:latin typeface="Arial"/>
                <a:ea typeface="Arial"/>
                <a:cs typeface="Arial"/>
                <a:sym typeface="Arial"/>
              </a:rPr>
              <a:t>“</a:t>
            </a:r>
            <a:endParaRPr/>
          </a:p>
        </p:txBody>
      </p:sp>
      <p:sp>
        <p:nvSpPr>
          <p:cNvPr id="397" name="Google Shape;397;p20"/>
          <p:cNvSpPr txBox="1"/>
          <p:nvPr/>
        </p:nvSpPr>
        <p:spPr>
          <a:xfrm>
            <a:off x="5543325" y="6080425"/>
            <a:ext cx="17145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a:t>
            </a:r>
            <a:r>
              <a:rPr lang="en-US" sz="1200">
                <a:solidFill>
                  <a:schemeClr val="dk1"/>
                </a:solidFill>
              </a:rPr>
              <a:t>Bogenförmiger Defekt/Bjerrum-Skotom inferior</a:t>
            </a:r>
            <a:r>
              <a:rPr lang="en-US" sz="1200">
                <a:solidFill>
                  <a:schemeClr val="dk1"/>
                </a:solidFill>
                <a:latin typeface="Arial"/>
                <a:ea typeface="Arial"/>
                <a:cs typeface="Arial"/>
                <a:sym typeface="Arial"/>
              </a:rPr>
              <a:t>“</a:t>
            </a:r>
            <a:endParaRPr/>
          </a:p>
        </p:txBody>
      </p:sp>
      <p:sp>
        <p:nvSpPr>
          <p:cNvPr id="399" name="Google Shape;399;p20"/>
          <p:cNvSpPr txBox="1"/>
          <p:nvPr/>
        </p:nvSpPr>
        <p:spPr>
          <a:xfrm>
            <a:off x="3581400" y="6462910"/>
            <a:ext cx="16866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a:t>
            </a:r>
            <a:r>
              <a:rPr lang="en-US" sz="1200">
                <a:solidFill>
                  <a:schemeClr val="dk1"/>
                </a:solidFill>
              </a:rPr>
              <a:t>Nasaler Sprung inferior</a:t>
            </a:r>
            <a:r>
              <a:rPr lang="en-US" sz="1200">
                <a:solidFill>
                  <a:schemeClr val="dk1"/>
                </a:solidFill>
                <a:latin typeface="Arial"/>
                <a:ea typeface="Arial"/>
                <a:cs typeface="Arial"/>
                <a:sym typeface="Arial"/>
              </a:rPr>
              <a:t>“</a:t>
            </a:r>
            <a:endParaRPr/>
          </a:p>
        </p:txBody>
      </p:sp>
      <p:cxnSp>
        <p:nvCxnSpPr>
          <p:cNvPr id="400" name="Google Shape;400;p20"/>
          <p:cNvCxnSpPr>
            <a:stCxn id="399" idx="0"/>
          </p:cNvCxnSpPr>
          <p:nvPr/>
        </p:nvCxnSpPr>
        <p:spPr>
          <a:xfrm rot="10800000" flipH="1">
            <a:off x="4424700" y="5243710"/>
            <a:ext cx="841200" cy="1219200"/>
          </a:xfrm>
          <a:prstGeom prst="straightConnector1">
            <a:avLst/>
          </a:prstGeom>
          <a:noFill/>
          <a:ln w="25400" cap="flat" cmpd="sng">
            <a:solidFill>
              <a:schemeClr val="dk1"/>
            </a:solidFill>
            <a:prstDash val="solid"/>
            <a:round/>
            <a:headEnd type="none" w="sm" len="sm"/>
            <a:tailEnd type="triangle" w="med" len="med"/>
          </a:ln>
        </p:spPr>
      </p:cxnSp>
      <p:cxnSp>
        <p:nvCxnSpPr>
          <p:cNvPr id="401" name="Google Shape;401;p20"/>
          <p:cNvCxnSpPr>
            <a:stCxn id="396" idx="0"/>
          </p:cNvCxnSpPr>
          <p:nvPr/>
        </p:nvCxnSpPr>
        <p:spPr>
          <a:xfrm rot="10800000" flipH="1">
            <a:off x="2134500" y="5243723"/>
            <a:ext cx="814200" cy="1230300"/>
          </a:xfrm>
          <a:prstGeom prst="straightConnector1">
            <a:avLst/>
          </a:prstGeom>
          <a:noFill/>
          <a:ln w="25400" cap="flat" cmpd="sng">
            <a:solidFill>
              <a:schemeClr val="dk1"/>
            </a:solidFill>
            <a:prstDash val="solid"/>
            <a:round/>
            <a:headEnd type="none" w="sm" len="sm"/>
            <a:tailEnd type="triangle" w="med" len="med"/>
          </a:ln>
        </p:spPr>
      </p:cxnSp>
      <p:cxnSp>
        <p:nvCxnSpPr>
          <p:cNvPr id="402" name="Google Shape;402;p20"/>
          <p:cNvCxnSpPr/>
          <p:nvPr/>
        </p:nvCxnSpPr>
        <p:spPr>
          <a:xfrm rot="10800000" flipH="1">
            <a:off x="6193121" y="5686821"/>
            <a:ext cx="181920" cy="409179"/>
          </a:xfrm>
          <a:prstGeom prst="straightConnector1">
            <a:avLst/>
          </a:prstGeom>
          <a:noFill/>
          <a:ln w="25400" cap="flat" cmpd="sng">
            <a:solidFill>
              <a:schemeClr val="dk1"/>
            </a:solidFill>
            <a:prstDash val="solid"/>
            <a:round/>
            <a:headEnd type="none" w="sm" len="sm"/>
            <a:tailEnd type="triangle" w="med" len="med"/>
          </a:ln>
        </p:spPr>
      </p:cxnSp>
      <p:sp>
        <p:nvSpPr>
          <p:cNvPr id="403" name="Google Shape;403;p20"/>
          <p:cNvSpPr txBox="1"/>
          <p:nvPr/>
        </p:nvSpPr>
        <p:spPr>
          <a:xfrm>
            <a:off x="0" y="3541691"/>
            <a:ext cx="21336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a:t>
            </a:r>
            <a:r>
              <a:rPr lang="en-US" sz="1200">
                <a:solidFill>
                  <a:schemeClr val="dk1"/>
                </a:solidFill>
              </a:rPr>
              <a:t>Fortgeschrittener bogenförmiger Defekt/Bjerrumskotom</a:t>
            </a:r>
            <a:r>
              <a:rPr lang="en-US" sz="1200">
                <a:solidFill>
                  <a:schemeClr val="dk1"/>
                </a:solidFill>
                <a:latin typeface="Arial"/>
                <a:ea typeface="Arial"/>
                <a:cs typeface="Arial"/>
                <a:sym typeface="Arial"/>
              </a:rPr>
              <a:t>“</a:t>
            </a:r>
            <a:endParaRPr/>
          </a:p>
        </p:txBody>
      </p:sp>
      <p:cxnSp>
        <p:nvCxnSpPr>
          <p:cNvPr id="404" name="Google Shape;404;p20"/>
          <p:cNvCxnSpPr>
            <a:stCxn id="403" idx="2"/>
          </p:cNvCxnSpPr>
          <p:nvPr/>
        </p:nvCxnSpPr>
        <p:spPr>
          <a:xfrm>
            <a:off x="1066800" y="4121591"/>
            <a:ext cx="304800" cy="327300"/>
          </a:xfrm>
          <a:prstGeom prst="straightConnector1">
            <a:avLst/>
          </a:prstGeom>
          <a:noFill/>
          <a:ln w="25400" cap="flat" cmpd="sng">
            <a:solidFill>
              <a:schemeClr val="dk1"/>
            </a:solidFill>
            <a:prstDash val="solid"/>
            <a:round/>
            <a:headEnd type="none" w="sm" len="sm"/>
            <a:tailEnd type="triangle" w="med" len="med"/>
          </a:ln>
        </p:spPr>
      </p:cxnSp>
      <p:sp>
        <p:nvSpPr>
          <p:cNvPr id="405" name="Google Shape;405;p20"/>
          <p:cNvSpPr txBox="1"/>
          <p:nvPr/>
        </p:nvSpPr>
        <p:spPr>
          <a:xfrm>
            <a:off x="6869900" y="2930722"/>
            <a:ext cx="22050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„Früh </a:t>
            </a:r>
            <a:r>
              <a:rPr lang="en-US" sz="1200">
                <a:solidFill>
                  <a:schemeClr val="dk1"/>
                </a:solidFill>
              </a:rPr>
              <a:t>ausgeprägter nasaler Sprung inferior</a:t>
            </a:r>
            <a:r>
              <a:rPr lang="en-US" sz="1200">
                <a:solidFill>
                  <a:schemeClr val="dk1"/>
                </a:solidFill>
                <a:latin typeface="Arial"/>
                <a:ea typeface="Arial"/>
                <a:cs typeface="Arial"/>
                <a:sym typeface="Arial"/>
              </a:rPr>
              <a:t>“</a:t>
            </a:r>
            <a:endParaRPr/>
          </a:p>
        </p:txBody>
      </p:sp>
      <p:cxnSp>
        <p:nvCxnSpPr>
          <p:cNvPr id="406" name="Google Shape;406;p20"/>
          <p:cNvCxnSpPr/>
          <p:nvPr/>
        </p:nvCxnSpPr>
        <p:spPr>
          <a:xfrm rot="10800000" flipH="1">
            <a:off x="7696200" y="2667000"/>
            <a:ext cx="118658" cy="304800"/>
          </a:xfrm>
          <a:prstGeom prst="straightConnector1">
            <a:avLst/>
          </a:prstGeom>
          <a:noFill/>
          <a:ln w="25400" cap="flat" cmpd="sng">
            <a:solidFill>
              <a:schemeClr val="dk1"/>
            </a:solidFill>
            <a:prstDash val="solid"/>
            <a:round/>
            <a:headEnd type="none" w="sm" len="sm"/>
            <a:tailEnd type="triangle" w="med" len="med"/>
          </a:ln>
        </p:spPr>
      </p:cxnSp>
      <p:sp>
        <p:nvSpPr>
          <p:cNvPr id="407" name="Google Shape;407;p20"/>
          <p:cNvSpPr txBox="1"/>
          <p:nvPr/>
        </p:nvSpPr>
        <p:spPr>
          <a:xfrm>
            <a:off x="1020868" y="723310"/>
            <a:ext cx="22350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a:t>
            </a:r>
            <a:r>
              <a:rPr lang="en-US" sz="1200">
                <a:solidFill>
                  <a:schemeClr val="dk1"/>
                </a:solidFill>
              </a:rPr>
              <a:t>Früh ausgeprägter nasaler Sprung superior</a:t>
            </a:r>
            <a:r>
              <a:rPr lang="en-US" sz="1200">
                <a:solidFill>
                  <a:schemeClr val="dk1"/>
                </a:solidFill>
                <a:latin typeface="Arial"/>
                <a:ea typeface="Arial"/>
                <a:cs typeface="Arial"/>
                <a:sym typeface="Arial"/>
              </a:rPr>
              <a:t>“</a:t>
            </a:r>
            <a:endParaRPr/>
          </a:p>
        </p:txBody>
      </p:sp>
      <p:cxnSp>
        <p:nvCxnSpPr>
          <p:cNvPr id="408" name="Google Shape;408;p20"/>
          <p:cNvCxnSpPr>
            <a:stCxn id="407" idx="2"/>
          </p:cNvCxnSpPr>
          <p:nvPr/>
        </p:nvCxnSpPr>
        <p:spPr>
          <a:xfrm>
            <a:off x="2138368" y="1118410"/>
            <a:ext cx="985800" cy="1102500"/>
          </a:xfrm>
          <a:prstGeom prst="straightConnector1">
            <a:avLst/>
          </a:prstGeom>
          <a:noFill/>
          <a:ln w="25400" cap="flat" cmpd="sng">
            <a:solidFill>
              <a:schemeClr val="dk1"/>
            </a:solidFill>
            <a:prstDash val="solid"/>
            <a:round/>
            <a:headEnd type="none" w="sm" len="sm"/>
            <a:tailEnd type="triangle" w="med" len="med"/>
          </a:ln>
        </p:spPr>
      </p:cxnSp>
      <p:sp>
        <p:nvSpPr>
          <p:cNvPr id="409" name="Google Shape;409;p20"/>
          <p:cNvSpPr txBox="1"/>
          <p:nvPr/>
        </p:nvSpPr>
        <p:spPr>
          <a:xfrm>
            <a:off x="6193121" y="3654687"/>
            <a:ext cx="2433086" cy="210314"/>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dirty="0">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a:t>
            </a:r>
            <a:r>
              <a:rPr lang="en-US" sz="1200"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Altitudinaler</a:t>
            </a:r>
            <a:r>
              <a:rPr lang="en-US" sz="1200" dirty="0">
                <a:solidFill>
                  <a:schemeClr val="dk1"/>
                </a:solidFill>
              </a:rPr>
              <a:t> </a:t>
            </a:r>
            <a:r>
              <a:rPr lang="en-US" sz="1200" dirty="0" err="1">
                <a:solidFill>
                  <a:schemeClr val="dk1"/>
                </a:solidFill>
              </a:rPr>
              <a:t>Gesichtsfelddefekt</a:t>
            </a:r>
            <a:r>
              <a:rPr lang="en-US" sz="1200" dirty="0">
                <a:solidFill>
                  <a:schemeClr val="dk1"/>
                </a:solidFill>
                <a:latin typeface="Arial"/>
                <a:ea typeface="Arial"/>
                <a:cs typeface="Arial"/>
                <a:sym typeface="Arial"/>
              </a:rPr>
              <a:t>“</a:t>
            </a:r>
            <a:endParaRPr dirty="0"/>
          </a:p>
        </p:txBody>
      </p:sp>
      <p:sp>
        <p:nvSpPr>
          <p:cNvPr id="410" name="Google Shape;410;p20"/>
          <p:cNvSpPr/>
          <p:nvPr/>
        </p:nvSpPr>
        <p:spPr>
          <a:xfrm>
            <a:off x="8123132" y="959582"/>
            <a:ext cx="868468" cy="488218"/>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11" name="Google Shape;411;p20"/>
          <p:cNvSpPr txBox="1"/>
          <p:nvPr/>
        </p:nvSpPr>
        <p:spPr>
          <a:xfrm>
            <a:off x="40500" y="4957590"/>
            <a:ext cx="2091899" cy="1872307"/>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None/>
            </a:pPr>
            <a:r>
              <a:rPr lang="en-US" sz="1200" b="1" dirty="0">
                <a:solidFill>
                  <a:srgbClr val="0000FF"/>
                </a:solidFill>
              </a:rPr>
              <a:t>Der </a:t>
            </a:r>
            <a:r>
              <a:rPr lang="en-US" sz="1200" b="1" dirty="0" err="1">
                <a:solidFill>
                  <a:srgbClr val="0000FF"/>
                </a:solidFill>
              </a:rPr>
              <a:t>untere</a:t>
            </a:r>
            <a:r>
              <a:rPr lang="en-US" sz="1200" b="1" dirty="0">
                <a:solidFill>
                  <a:srgbClr val="0000FF"/>
                </a:solidFill>
              </a:rPr>
              <a:t> nasale Sprung hat </a:t>
            </a:r>
            <a:r>
              <a:rPr lang="en-US" sz="1200" b="1" dirty="0" err="1">
                <a:solidFill>
                  <a:srgbClr val="0000FF"/>
                </a:solidFill>
              </a:rPr>
              <a:t>sich</a:t>
            </a:r>
            <a:r>
              <a:rPr lang="en-US" sz="1200" b="1" dirty="0">
                <a:solidFill>
                  <a:srgbClr val="0000FF"/>
                </a:solidFill>
              </a:rPr>
              <a:t> nun </a:t>
            </a:r>
            <a:r>
              <a:rPr lang="en-US" sz="1200" b="1" dirty="0" err="1">
                <a:solidFill>
                  <a:srgbClr val="0000FF"/>
                </a:solidFill>
              </a:rPr>
              <a:t>zu</a:t>
            </a:r>
            <a:r>
              <a:rPr lang="en-US" sz="1200" b="1" dirty="0">
                <a:solidFill>
                  <a:srgbClr val="0000FF"/>
                </a:solidFill>
              </a:rPr>
              <a:t> </a:t>
            </a:r>
            <a:r>
              <a:rPr lang="en-US" sz="1200" b="1" dirty="0" err="1">
                <a:solidFill>
                  <a:srgbClr val="0000FF"/>
                </a:solidFill>
              </a:rPr>
              <a:t>einem</a:t>
            </a:r>
            <a:r>
              <a:rPr lang="en-US" sz="1200" b="1" dirty="0">
                <a:solidFill>
                  <a:srgbClr val="0000FF"/>
                </a:solidFill>
              </a:rPr>
              <a:t> </a:t>
            </a:r>
            <a:r>
              <a:rPr lang="en-US" sz="1200" b="1" dirty="0" err="1">
                <a:solidFill>
                  <a:srgbClr val="0000FF"/>
                </a:solidFill>
              </a:rPr>
              <a:t>bogenförmigen</a:t>
            </a:r>
            <a:r>
              <a:rPr lang="en-US" sz="1200" b="1" dirty="0">
                <a:solidFill>
                  <a:srgbClr val="0000FF"/>
                </a:solidFill>
              </a:rPr>
              <a:t> </a:t>
            </a:r>
            <a:r>
              <a:rPr lang="en-US" sz="1200" b="1" dirty="0" err="1">
                <a:solidFill>
                  <a:srgbClr val="0000FF"/>
                </a:solidFill>
              </a:rPr>
              <a:t>Gesichtsfelddefekt</a:t>
            </a:r>
            <a:r>
              <a:rPr lang="en-US" sz="1200" b="1" dirty="0">
                <a:solidFill>
                  <a:srgbClr val="0000FF"/>
                </a:solidFill>
              </a:rPr>
              <a:t> </a:t>
            </a:r>
            <a:r>
              <a:rPr lang="en-US" sz="1200" b="1" dirty="0" err="1">
                <a:solidFill>
                  <a:srgbClr val="0000FF"/>
                </a:solidFill>
              </a:rPr>
              <a:t>entwickelt</a:t>
            </a:r>
            <a:r>
              <a:rPr lang="en-US" sz="1200" b="1" dirty="0">
                <a:solidFill>
                  <a:srgbClr val="0000FF"/>
                </a:solidFill>
              </a:rPr>
              <a:t> und </a:t>
            </a:r>
            <a:r>
              <a:rPr lang="en-US" sz="1200" b="1" dirty="0" err="1">
                <a:solidFill>
                  <a:srgbClr val="0000FF"/>
                </a:solidFill>
              </a:rPr>
              <a:t>dürfte</a:t>
            </a:r>
            <a:r>
              <a:rPr lang="en-US" sz="1200" b="1" dirty="0">
                <a:solidFill>
                  <a:srgbClr val="0000FF"/>
                </a:solidFill>
              </a:rPr>
              <a:t> </a:t>
            </a:r>
            <a:r>
              <a:rPr lang="en-US" sz="1200" b="1" dirty="0" err="1">
                <a:solidFill>
                  <a:srgbClr val="0000FF"/>
                </a:solidFill>
              </a:rPr>
              <a:t>sich</a:t>
            </a:r>
            <a:r>
              <a:rPr lang="en-US" sz="1200" b="1" dirty="0">
                <a:solidFill>
                  <a:srgbClr val="0000FF"/>
                </a:solidFill>
              </a:rPr>
              <a:t> </a:t>
            </a:r>
            <a:r>
              <a:rPr lang="en-US" sz="1200" b="1" dirty="0" err="1">
                <a:solidFill>
                  <a:srgbClr val="0000FF"/>
                </a:solidFill>
              </a:rPr>
              <a:t>im</a:t>
            </a:r>
            <a:r>
              <a:rPr lang="en-US" sz="1200" b="1" dirty="0">
                <a:solidFill>
                  <a:srgbClr val="0000FF"/>
                </a:solidFill>
              </a:rPr>
              <a:t> </a:t>
            </a:r>
            <a:r>
              <a:rPr lang="en-US" sz="1200" b="1" dirty="0" err="1">
                <a:solidFill>
                  <a:srgbClr val="0000FF"/>
                </a:solidFill>
              </a:rPr>
              <a:t>weiteren</a:t>
            </a:r>
            <a:r>
              <a:rPr lang="en-US" sz="1200" b="1" dirty="0">
                <a:solidFill>
                  <a:srgbClr val="0000FF"/>
                </a:solidFill>
              </a:rPr>
              <a:t> </a:t>
            </a:r>
            <a:r>
              <a:rPr lang="en-US" sz="1200" b="1" dirty="0" err="1">
                <a:solidFill>
                  <a:srgbClr val="0000FF"/>
                </a:solidFill>
              </a:rPr>
              <a:t>Verlauf</a:t>
            </a:r>
            <a:r>
              <a:rPr lang="en-US" sz="1200" b="1" dirty="0">
                <a:solidFill>
                  <a:srgbClr val="0000FF"/>
                </a:solidFill>
              </a:rPr>
              <a:t> </a:t>
            </a:r>
            <a:r>
              <a:rPr lang="en-US" sz="1200" b="1" dirty="0" err="1">
                <a:solidFill>
                  <a:srgbClr val="0000FF"/>
                </a:solidFill>
              </a:rPr>
              <a:t>zu</a:t>
            </a:r>
            <a:r>
              <a:rPr lang="en-US" sz="1200" b="1" dirty="0">
                <a:solidFill>
                  <a:srgbClr val="0000FF"/>
                </a:solidFill>
              </a:rPr>
              <a:t> </a:t>
            </a:r>
            <a:r>
              <a:rPr lang="en-US" sz="1200" b="1" dirty="0" err="1">
                <a:solidFill>
                  <a:srgbClr val="0000FF"/>
                </a:solidFill>
              </a:rPr>
              <a:t>einem</a:t>
            </a:r>
            <a:r>
              <a:rPr lang="en-US" sz="1200" b="1" dirty="0">
                <a:solidFill>
                  <a:srgbClr val="0000FF"/>
                </a:solidFill>
              </a:rPr>
              <a:t> </a:t>
            </a:r>
            <a:r>
              <a:rPr lang="en-US" sz="1200" b="1" dirty="0" err="1">
                <a:solidFill>
                  <a:srgbClr val="0000FF"/>
                </a:solidFill>
              </a:rPr>
              <a:t>altitudinalen</a:t>
            </a:r>
            <a:r>
              <a:rPr lang="en-US" sz="1200" b="1" dirty="0">
                <a:solidFill>
                  <a:srgbClr val="0000FF"/>
                </a:solidFill>
              </a:rPr>
              <a:t> </a:t>
            </a:r>
            <a:r>
              <a:rPr lang="en-US" sz="1200" b="1" dirty="0" err="1">
                <a:solidFill>
                  <a:srgbClr val="0000FF"/>
                </a:solidFill>
              </a:rPr>
              <a:t>Gesichtsfeldausfall</a:t>
            </a:r>
            <a:r>
              <a:rPr lang="en-US" sz="1200" b="1" dirty="0">
                <a:solidFill>
                  <a:srgbClr val="0000FF"/>
                </a:solidFill>
              </a:rPr>
              <a:t> </a:t>
            </a:r>
            <a:r>
              <a:rPr lang="en-US" sz="1200" b="1" dirty="0" err="1">
                <a:solidFill>
                  <a:srgbClr val="0000FF"/>
                </a:solidFill>
              </a:rPr>
              <a:t>ausdehnen</a:t>
            </a:r>
            <a:r>
              <a:rPr lang="en-US" sz="1200" b="1" dirty="0">
                <a:solidFill>
                  <a:srgbClr val="0000FF"/>
                </a:solidFill>
              </a:rPr>
              <a:t>, der </a:t>
            </a:r>
            <a:r>
              <a:rPr lang="en-US" sz="1200" b="1" dirty="0" err="1">
                <a:solidFill>
                  <a:srgbClr val="0000FF"/>
                </a:solidFill>
              </a:rPr>
              <a:t>letztlich</a:t>
            </a:r>
            <a:r>
              <a:rPr lang="en-US" sz="1200" b="1" dirty="0">
                <a:solidFill>
                  <a:srgbClr val="0000FF"/>
                </a:solidFill>
              </a:rPr>
              <a:t> </a:t>
            </a:r>
            <a:r>
              <a:rPr lang="en-US" sz="1200" b="1" dirty="0" err="1">
                <a:solidFill>
                  <a:srgbClr val="0000FF"/>
                </a:solidFill>
              </a:rPr>
              <a:t>zur</a:t>
            </a:r>
            <a:r>
              <a:rPr lang="en-US" sz="1200" b="1" dirty="0">
                <a:solidFill>
                  <a:srgbClr val="0000FF"/>
                </a:solidFill>
              </a:rPr>
              <a:t> </a:t>
            </a:r>
            <a:r>
              <a:rPr lang="en-US" sz="1200" b="1" dirty="0" err="1">
                <a:solidFill>
                  <a:srgbClr val="0000FF"/>
                </a:solidFill>
              </a:rPr>
              <a:t>Erblindung</a:t>
            </a:r>
            <a:r>
              <a:rPr lang="en-US" sz="1200" b="1" dirty="0">
                <a:solidFill>
                  <a:srgbClr val="0000FF"/>
                </a:solidFill>
              </a:rPr>
              <a:t> </a:t>
            </a:r>
            <a:r>
              <a:rPr lang="en-US" sz="1200" b="1" dirty="0" err="1">
                <a:solidFill>
                  <a:srgbClr val="0000FF"/>
                </a:solidFill>
              </a:rPr>
              <a:t>führt</a:t>
            </a:r>
            <a:endParaRPr b="1" dirty="0"/>
          </a:p>
        </p:txBody>
      </p:sp>
      <p:sp>
        <p:nvSpPr>
          <p:cNvPr id="2" name="Google Shape;308;p15">
            <a:extLst>
              <a:ext uri="{FF2B5EF4-FFF2-40B4-BE49-F238E27FC236}">
                <a16:creationId xmlns:a16="http://schemas.microsoft.com/office/drawing/2014/main" id="{4CFC22B7-31B3-99E3-3F3A-22DDAA50F514}"/>
              </a:ext>
            </a:extLst>
          </p:cNvPr>
          <p:cNvSpPr txBox="1"/>
          <p:nvPr/>
        </p:nvSpPr>
        <p:spPr>
          <a:xfrm>
            <a:off x="6181712" y="538510"/>
            <a:ext cx="18069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dirty="0">
                <a:solidFill>
                  <a:schemeClr val="dk1"/>
                </a:solidFill>
                <a:latin typeface="Arial"/>
                <a:ea typeface="Arial"/>
                <a:cs typeface="Arial"/>
                <a:sym typeface="Arial"/>
              </a:rPr>
              <a:t>„</a:t>
            </a:r>
            <a:r>
              <a:rPr lang="en-US" sz="1200" dirty="0" err="1">
                <a:solidFill>
                  <a:schemeClr val="dk1"/>
                </a:solidFill>
              </a:rPr>
              <a:t>Bogenförmiger</a:t>
            </a:r>
            <a:r>
              <a:rPr lang="en-US" sz="1200" dirty="0">
                <a:solidFill>
                  <a:schemeClr val="dk1"/>
                </a:solidFill>
              </a:rPr>
              <a:t> </a:t>
            </a:r>
            <a:r>
              <a:rPr lang="en-US" sz="1200" dirty="0" err="1">
                <a:solidFill>
                  <a:schemeClr val="dk1"/>
                </a:solidFill>
              </a:rPr>
              <a:t>Defekt</a:t>
            </a:r>
            <a:r>
              <a:rPr lang="en-US" sz="1200" dirty="0">
                <a:solidFill>
                  <a:schemeClr val="dk1"/>
                </a:solidFill>
              </a:rPr>
              <a:t>/</a:t>
            </a:r>
            <a:r>
              <a:rPr lang="en-US" sz="1200" dirty="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Bjerrum</a:t>
            </a:r>
            <a:r>
              <a:rPr lang="en-US" sz="1200" dirty="0">
                <a:solidFill>
                  <a:schemeClr val="dk1"/>
                </a:solidFill>
              </a:rPr>
              <a:t>-</a:t>
            </a:r>
            <a:r>
              <a:rPr lang="en-US" sz="1200" dirty="0" err="1">
                <a:solidFill>
                  <a:schemeClr val="dk1"/>
                </a:solidFill>
              </a:rPr>
              <a:t>Skotom</a:t>
            </a:r>
            <a:r>
              <a:rPr lang="en-US" sz="1200" dirty="0">
                <a:solidFill>
                  <a:schemeClr val="dk1"/>
                </a:solidFill>
              </a:rPr>
              <a:t> superior</a:t>
            </a:r>
            <a:r>
              <a:rPr lang="en-US" sz="1200" dirty="0">
                <a:solidFill>
                  <a:schemeClr val="dk1"/>
                </a:solidFill>
                <a:latin typeface="Arial"/>
                <a:ea typeface="Arial"/>
                <a:cs typeface="Arial"/>
                <a:sym typeface="Arial"/>
              </a:rPr>
              <a:t>“</a:t>
            </a:r>
            <a:endParaRPr dirty="0"/>
          </a:p>
        </p:txBody>
      </p:sp>
      <p:cxnSp>
        <p:nvCxnSpPr>
          <p:cNvPr id="3" name="Google Shape;309;p15">
            <a:extLst>
              <a:ext uri="{FF2B5EF4-FFF2-40B4-BE49-F238E27FC236}">
                <a16:creationId xmlns:a16="http://schemas.microsoft.com/office/drawing/2014/main" id="{AE046BB9-0AFA-D342-1484-BE0898F68CFE}"/>
              </a:ext>
            </a:extLst>
          </p:cNvPr>
          <p:cNvCxnSpPr>
            <a:stCxn id="2" idx="2"/>
          </p:cNvCxnSpPr>
          <p:nvPr/>
        </p:nvCxnSpPr>
        <p:spPr>
          <a:xfrm flipH="1">
            <a:off x="6990362" y="1118410"/>
            <a:ext cx="94800" cy="759000"/>
          </a:xfrm>
          <a:prstGeom prst="straightConnector1">
            <a:avLst/>
          </a:prstGeom>
          <a:noFill/>
          <a:ln w="25400" cap="flat" cmpd="sng">
            <a:solidFill>
              <a:schemeClr val="dk1"/>
            </a:solidFill>
            <a:prstDash val="solid"/>
            <a:round/>
            <a:headEnd type="none" w="sm" len="sm"/>
            <a:tailEnd type="triangle" w="med" len="med"/>
          </a:ln>
        </p:spPr>
      </p:cxnSp>
      <p:sp>
        <p:nvSpPr>
          <p:cNvPr id="4" name="Google Shape;373;p19">
            <a:extLst>
              <a:ext uri="{FF2B5EF4-FFF2-40B4-BE49-F238E27FC236}">
                <a16:creationId xmlns:a16="http://schemas.microsoft.com/office/drawing/2014/main" id="{851388D2-8176-2AC9-BB2F-C22767EDDBD1}"/>
              </a:ext>
            </a:extLst>
          </p:cNvPr>
          <p:cNvSpPr txBox="1"/>
          <p:nvPr/>
        </p:nvSpPr>
        <p:spPr>
          <a:xfrm>
            <a:off x="3290619" y="3632397"/>
            <a:ext cx="2724641" cy="210314"/>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dirty="0">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a:t>
            </a:r>
            <a:r>
              <a:rPr lang="en-US" sz="1200"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Altitudinaler</a:t>
            </a:r>
            <a:r>
              <a:rPr lang="en-US" sz="1200" dirty="0">
                <a:solidFill>
                  <a:schemeClr val="dk1"/>
                </a:solidFill>
              </a:rPr>
              <a:t> </a:t>
            </a:r>
            <a:r>
              <a:rPr lang="en-US" sz="1200" dirty="0" err="1">
                <a:solidFill>
                  <a:schemeClr val="dk1"/>
                </a:solidFill>
              </a:rPr>
              <a:t>Gesichtsfelddefekt</a:t>
            </a:r>
            <a:r>
              <a:rPr lang="en-US" sz="1200" dirty="0">
                <a:solidFill>
                  <a:schemeClr val="dk1"/>
                </a:solidFill>
                <a:latin typeface="Arial"/>
                <a:ea typeface="Arial"/>
                <a:cs typeface="Arial"/>
                <a:sym typeface="Arial"/>
              </a:rPr>
              <a:t>“</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pic>
        <p:nvPicPr>
          <p:cNvPr id="416" name="Google Shape;416;p21"/>
          <p:cNvPicPr preferRelativeResize="0"/>
          <p:nvPr/>
        </p:nvPicPr>
        <p:blipFill rotWithShape="1">
          <a:blip r:embed="rId3">
            <a:alphaModFix/>
          </a:blip>
          <a:srcRect b="50114"/>
          <a:stretch/>
        </p:blipFill>
        <p:spPr>
          <a:xfrm>
            <a:off x="1066800" y="1077912"/>
            <a:ext cx="7086600" cy="2427288"/>
          </a:xfrm>
          <a:prstGeom prst="rect">
            <a:avLst/>
          </a:prstGeom>
          <a:noFill/>
          <a:ln>
            <a:noFill/>
          </a:ln>
        </p:spPr>
      </p:pic>
      <p:sp>
        <p:nvSpPr>
          <p:cNvPr id="418" name="Google Shape;418;p21"/>
          <p:cNvSpPr txBox="1"/>
          <p:nvPr/>
        </p:nvSpPr>
        <p:spPr>
          <a:xfrm>
            <a:off x="3749490" y="685800"/>
            <a:ext cx="18069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a:t>
            </a:r>
            <a:r>
              <a:rPr lang="en-US" sz="1200">
                <a:solidFill>
                  <a:srgbClr val="BFBFBF"/>
                </a:solidFill>
              </a:rPr>
              <a:t>Nasaler Sprung superior</a:t>
            </a:r>
            <a:r>
              <a:rPr lang="en-US" sz="1200">
                <a:solidFill>
                  <a:srgbClr val="BFBFBF"/>
                </a:solidFill>
                <a:latin typeface="Arial"/>
                <a:ea typeface="Arial"/>
                <a:cs typeface="Arial"/>
                <a:sym typeface="Arial"/>
              </a:rPr>
              <a:t>“</a:t>
            </a:r>
            <a:endParaRPr>
              <a:solidFill>
                <a:srgbClr val="BFBFBF"/>
              </a:solidFill>
            </a:endParaRPr>
          </a:p>
        </p:txBody>
      </p:sp>
      <p:cxnSp>
        <p:nvCxnSpPr>
          <p:cNvPr id="419" name="Google Shape;419;p21"/>
          <p:cNvCxnSpPr>
            <a:stCxn id="418" idx="2"/>
          </p:cNvCxnSpPr>
          <p:nvPr/>
        </p:nvCxnSpPr>
        <p:spPr>
          <a:xfrm>
            <a:off x="4652940" y="896100"/>
            <a:ext cx="446100" cy="759000"/>
          </a:xfrm>
          <a:prstGeom prst="straightConnector1">
            <a:avLst/>
          </a:prstGeom>
          <a:noFill/>
          <a:ln w="25400" cap="flat" cmpd="sng">
            <a:solidFill>
              <a:srgbClr val="BFBFBF"/>
            </a:solidFill>
            <a:prstDash val="solid"/>
            <a:round/>
            <a:headEnd type="none" w="sm" len="sm"/>
            <a:tailEnd type="triangle" w="med" len="med"/>
          </a:ln>
        </p:spPr>
      </p:cxnSp>
      <p:pic>
        <p:nvPicPr>
          <p:cNvPr id="421" name="Google Shape;421;p21"/>
          <p:cNvPicPr preferRelativeResize="0"/>
          <p:nvPr/>
        </p:nvPicPr>
        <p:blipFill rotWithShape="1">
          <a:blip r:embed="rId3">
            <a:alphaModFix/>
          </a:blip>
          <a:srcRect t="51452"/>
          <a:stretch/>
        </p:blipFill>
        <p:spPr>
          <a:xfrm>
            <a:off x="1066800" y="3872110"/>
            <a:ext cx="7086600" cy="2362200"/>
          </a:xfrm>
          <a:prstGeom prst="rect">
            <a:avLst/>
          </a:prstGeom>
          <a:noFill/>
          <a:ln>
            <a:noFill/>
          </a:ln>
        </p:spPr>
      </p:pic>
      <p:sp>
        <p:nvSpPr>
          <p:cNvPr id="422" name="Google Shape;422;p21"/>
          <p:cNvSpPr txBox="1"/>
          <p:nvPr/>
        </p:nvSpPr>
        <p:spPr>
          <a:xfrm>
            <a:off x="1066800" y="6474023"/>
            <a:ext cx="21354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a:t>
            </a:r>
            <a:r>
              <a:rPr lang="en-US" sz="1200">
                <a:solidFill>
                  <a:srgbClr val="BFBFBF"/>
                </a:solidFill>
              </a:rPr>
              <a:t>Früher nasaler Sprung inferior</a:t>
            </a:r>
            <a:r>
              <a:rPr lang="en-US" sz="1200">
                <a:solidFill>
                  <a:srgbClr val="BFBFBF"/>
                </a:solidFill>
                <a:latin typeface="Arial"/>
                <a:ea typeface="Arial"/>
                <a:cs typeface="Arial"/>
                <a:sym typeface="Arial"/>
              </a:rPr>
              <a:t>“</a:t>
            </a:r>
            <a:endParaRPr>
              <a:solidFill>
                <a:srgbClr val="BFBFBF"/>
              </a:solidFill>
            </a:endParaRPr>
          </a:p>
        </p:txBody>
      </p:sp>
      <p:sp>
        <p:nvSpPr>
          <p:cNvPr id="423" name="Google Shape;423;p21"/>
          <p:cNvSpPr txBox="1"/>
          <p:nvPr/>
        </p:nvSpPr>
        <p:spPr>
          <a:xfrm>
            <a:off x="5543331" y="6080421"/>
            <a:ext cx="14670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a:t>
            </a:r>
            <a:r>
              <a:rPr lang="en-US" sz="1200">
                <a:solidFill>
                  <a:srgbClr val="BFBFBF"/>
                </a:solidFill>
              </a:rPr>
              <a:t>Bogenförmiger Defekt/Bjerrum-Skotom inferior“</a:t>
            </a:r>
            <a:endParaRPr/>
          </a:p>
        </p:txBody>
      </p:sp>
      <p:sp>
        <p:nvSpPr>
          <p:cNvPr id="424" name="Google Shape;424;p21"/>
          <p:cNvSpPr txBox="1"/>
          <p:nvPr/>
        </p:nvSpPr>
        <p:spPr>
          <a:xfrm>
            <a:off x="3200400" y="3653038"/>
            <a:ext cx="2708509" cy="210314"/>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dirty="0">
                <a:solidFill>
                  <a:srgbClr val="BFBFBF"/>
                </a:solidFill>
                <a:latin typeface="Arial"/>
                <a:ea typeface="Arial"/>
                <a:cs typeface="Arial"/>
                <a:sym typeface="Arial"/>
              </a:rPr>
              <a:t>„</a:t>
            </a:r>
            <a:r>
              <a:rPr lang="en-US" sz="1200"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Altitudinaler</a:t>
            </a:r>
            <a:r>
              <a:rPr lang="en-US" sz="1200" dirty="0">
                <a:solidFill>
                  <a:srgbClr val="BFBFBF"/>
                </a:solidFill>
              </a:rPr>
              <a:t> </a:t>
            </a:r>
            <a:r>
              <a:rPr lang="en-US" sz="1200" dirty="0" err="1">
                <a:solidFill>
                  <a:srgbClr val="BFBFBF"/>
                </a:solidFill>
              </a:rPr>
              <a:t>Gesichtsfelddefekt</a:t>
            </a:r>
            <a:r>
              <a:rPr lang="en-US" sz="1200" dirty="0">
                <a:solidFill>
                  <a:srgbClr val="BFBFBF"/>
                </a:solidFill>
              </a:rPr>
              <a:t>“</a:t>
            </a:r>
            <a:endParaRPr dirty="0">
              <a:solidFill>
                <a:srgbClr val="BFBFBF"/>
              </a:solidFill>
            </a:endParaRPr>
          </a:p>
        </p:txBody>
      </p:sp>
      <p:sp>
        <p:nvSpPr>
          <p:cNvPr id="425" name="Google Shape;425;p21"/>
          <p:cNvSpPr txBox="1"/>
          <p:nvPr/>
        </p:nvSpPr>
        <p:spPr>
          <a:xfrm>
            <a:off x="3581400" y="6462910"/>
            <a:ext cx="16866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a:t>
            </a:r>
            <a:r>
              <a:rPr lang="en-US" sz="1200">
                <a:solidFill>
                  <a:srgbClr val="BFBFBF"/>
                </a:solidFill>
              </a:rPr>
              <a:t>Nasaler Sprung inferior</a:t>
            </a:r>
            <a:r>
              <a:rPr lang="en-US" sz="1200">
                <a:solidFill>
                  <a:srgbClr val="BFBFBF"/>
                </a:solidFill>
                <a:latin typeface="Arial"/>
                <a:ea typeface="Arial"/>
                <a:cs typeface="Arial"/>
                <a:sym typeface="Arial"/>
              </a:rPr>
              <a:t>“</a:t>
            </a:r>
            <a:endParaRPr>
              <a:solidFill>
                <a:srgbClr val="BFBFBF"/>
              </a:solidFill>
            </a:endParaRPr>
          </a:p>
        </p:txBody>
      </p:sp>
      <p:cxnSp>
        <p:nvCxnSpPr>
          <p:cNvPr id="426" name="Google Shape;426;p21"/>
          <p:cNvCxnSpPr>
            <a:stCxn id="425" idx="0"/>
          </p:cNvCxnSpPr>
          <p:nvPr/>
        </p:nvCxnSpPr>
        <p:spPr>
          <a:xfrm rot="10800000" flipH="1">
            <a:off x="4424700" y="5243710"/>
            <a:ext cx="841200" cy="1219200"/>
          </a:xfrm>
          <a:prstGeom prst="straightConnector1">
            <a:avLst/>
          </a:prstGeom>
          <a:noFill/>
          <a:ln w="25400" cap="flat" cmpd="sng">
            <a:solidFill>
              <a:srgbClr val="BFBFBF"/>
            </a:solidFill>
            <a:prstDash val="solid"/>
            <a:round/>
            <a:headEnd type="none" w="sm" len="sm"/>
            <a:tailEnd type="triangle" w="med" len="med"/>
          </a:ln>
        </p:spPr>
      </p:cxnSp>
      <p:cxnSp>
        <p:nvCxnSpPr>
          <p:cNvPr id="427" name="Google Shape;427;p21"/>
          <p:cNvCxnSpPr>
            <a:stCxn id="422" idx="0"/>
          </p:cNvCxnSpPr>
          <p:nvPr/>
        </p:nvCxnSpPr>
        <p:spPr>
          <a:xfrm rot="10800000" flipH="1">
            <a:off x="2134500" y="5243723"/>
            <a:ext cx="814200" cy="1230300"/>
          </a:xfrm>
          <a:prstGeom prst="straightConnector1">
            <a:avLst/>
          </a:prstGeom>
          <a:noFill/>
          <a:ln w="25400" cap="flat" cmpd="sng">
            <a:solidFill>
              <a:srgbClr val="BFBFBF"/>
            </a:solidFill>
            <a:prstDash val="solid"/>
            <a:round/>
            <a:headEnd type="none" w="sm" len="sm"/>
            <a:tailEnd type="triangle" w="med" len="med"/>
          </a:ln>
        </p:spPr>
      </p:cxnSp>
      <p:cxnSp>
        <p:nvCxnSpPr>
          <p:cNvPr id="428" name="Google Shape;428;p21"/>
          <p:cNvCxnSpPr/>
          <p:nvPr/>
        </p:nvCxnSpPr>
        <p:spPr>
          <a:xfrm rot="10800000" flipH="1">
            <a:off x="6193121" y="5686821"/>
            <a:ext cx="181920" cy="409179"/>
          </a:xfrm>
          <a:prstGeom prst="straightConnector1">
            <a:avLst/>
          </a:prstGeom>
          <a:noFill/>
          <a:ln w="25400" cap="flat" cmpd="sng">
            <a:solidFill>
              <a:srgbClr val="BFBFBF"/>
            </a:solidFill>
            <a:prstDash val="solid"/>
            <a:round/>
            <a:headEnd type="none" w="sm" len="sm"/>
            <a:tailEnd type="triangle" w="med" len="med"/>
          </a:ln>
        </p:spPr>
      </p:cxnSp>
      <p:sp>
        <p:nvSpPr>
          <p:cNvPr id="429" name="Google Shape;429;p21"/>
          <p:cNvSpPr txBox="1"/>
          <p:nvPr/>
        </p:nvSpPr>
        <p:spPr>
          <a:xfrm>
            <a:off x="0" y="3541691"/>
            <a:ext cx="21336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a:t>
            </a:r>
            <a:r>
              <a:rPr lang="en-US" sz="1200">
                <a:solidFill>
                  <a:srgbClr val="BFBFBF"/>
                </a:solidFill>
              </a:rPr>
              <a:t>Fortgeschrittener bogenförmiger Defekt/Bjerrumskotom</a:t>
            </a:r>
            <a:r>
              <a:rPr lang="en-US" sz="1200">
                <a:solidFill>
                  <a:srgbClr val="BFBFBF"/>
                </a:solidFill>
                <a:latin typeface="Arial"/>
                <a:ea typeface="Arial"/>
                <a:cs typeface="Arial"/>
                <a:sym typeface="Arial"/>
              </a:rPr>
              <a:t>“</a:t>
            </a:r>
            <a:endParaRPr>
              <a:solidFill>
                <a:srgbClr val="BFBFBF"/>
              </a:solidFill>
            </a:endParaRPr>
          </a:p>
        </p:txBody>
      </p:sp>
      <p:cxnSp>
        <p:nvCxnSpPr>
          <p:cNvPr id="430" name="Google Shape;430;p21"/>
          <p:cNvCxnSpPr>
            <a:stCxn id="429" idx="2"/>
          </p:cNvCxnSpPr>
          <p:nvPr/>
        </p:nvCxnSpPr>
        <p:spPr>
          <a:xfrm>
            <a:off x="1066800" y="4121591"/>
            <a:ext cx="304800" cy="327300"/>
          </a:xfrm>
          <a:prstGeom prst="straightConnector1">
            <a:avLst/>
          </a:prstGeom>
          <a:noFill/>
          <a:ln w="25400" cap="flat" cmpd="sng">
            <a:solidFill>
              <a:srgbClr val="BFBFBF"/>
            </a:solidFill>
            <a:prstDash val="solid"/>
            <a:round/>
            <a:headEnd type="none" w="sm" len="sm"/>
            <a:tailEnd type="triangle" w="med" len="med"/>
          </a:ln>
        </p:spPr>
      </p:cxnSp>
      <p:sp>
        <p:nvSpPr>
          <p:cNvPr id="431" name="Google Shape;431;p21"/>
          <p:cNvSpPr txBox="1"/>
          <p:nvPr/>
        </p:nvSpPr>
        <p:spPr>
          <a:xfrm>
            <a:off x="6869900" y="2930722"/>
            <a:ext cx="22050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rgbClr val="BFBFBF"/>
                </a:solidFill>
                <a:latin typeface="Arial"/>
                <a:ea typeface="Arial"/>
                <a:cs typeface="Arial"/>
                <a:sym typeface="Arial"/>
              </a:rPr>
              <a:t>„</a:t>
            </a:r>
            <a:r>
              <a:rPr lang="en-US" sz="1200">
                <a:solidFill>
                  <a:srgbClr val="BFBFBF"/>
                </a:solidFill>
              </a:rPr>
              <a:t>Früh ausgeprägter nasaler Sprung inferior</a:t>
            </a:r>
            <a:r>
              <a:rPr lang="en-US" sz="1200">
                <a:solidFill>
                  <a:srgbClr val="BFBFBF"/>
                </a:solidFill>
                <a:latin typeface="Arial"/>
                <a:ea typeface="Arial"/>
                <a:cs typeface="Arial"/>
                <a:sym typeface="Arial"/>
              </a:rPr>
              <a:t>“</a:t>
            </a:r>
            <a:endParaRPr>
              <a:solidFill>
                <a:srgbClr val="BFBFBF"/>
              </a:solidFill>
            </a:endParaRPr>
          </a:p>
        </p:txBody>
      </p:sp>
      <p:cxnSp>
        <p:nvCxnSpPr>
          <p:cNvPr id="432" name="Google Shape;432;p21"/>
          <p:cNvCxnSpPr/>
          <p:nvPr/>
        </p:nvCxnSpPr>
        <p:spPr>
          <a:xfrm rot="10800000" flipH="1">
            <a:off x="7696200" y="2667000"/>
            <a:ext cx="118658" cy="304800"/>
          </a:xfrm>
          <a:prstGeom prst="straightConnector1">
            <a:avLst/>
          </a:prstGeom>
          <a:noFill/>
          <a:ln w="25400" cap="flat" cmpd="sng">
            <a:solidFill>
              <a:srgbClr val="BFBFBF"/>
            </a:solidFill>
            <a:prstDash val="solid"/>
            <a:round/>
            <a:headEnd type="none" w="sm" len="sm"/>
            <a:tailEnd type="triangle" w="med" len="med"/>
          </a:ln>
        </p:spPr>
      </p:cxnSp>
      <p:sp>
        <p:nvSpPr>
          <p:cNvPr id="433" name="Google Shape;433;p21"/>
          <p:cNvSpPr txBox="1"/>
          <p:nvPr/>
        </p:nvSpPr>
        <p:spPr>
          <a:xfrm>
            <a:off x="1020868" y="723310"/>
            <a:ext cx="22350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BFBFBF"/>
                </a:solidFill>
                <a:latin typeface="Arial"/>
                <a:ea typeface="Arial"/>
                <a:cs typeface="Arial"/>
                <a:sym typeface="Arial"/>
              </a:rPr>
              <a:t>„</a:t>
            </a:r>
            <a:r>
              <a:rPr lang="en-US" sz="1200">
                <a:solidFill>
                  <a:srgbClr val="BFBFBF"/>
                </a:solidFill>
              </a:rPr>
              <a:t>Früh ausgeprägter nasaler Sprung superior</a:t>
            </a:r>
            <a:r>
              <a:rPr lang="en-US" sz="1200">
                <a:solidFill>
                  <a:srgbClr val="BFBFBF"/>
                </a:solidFill>
                <a:latin typeface="Arial"/>
                <a:ea typeface="Arial"/>
                <a:cs typeface="Arial"/>
                <a:sym typeface="Arial"/>
              </a:rPr>
              <a:t>“</a:t>
            </a:r>
            <a:endParaRPr>
              <a:solidFill>
                <a:srgbClr val="BFBFBF"/>
              </a:solidFill>
            </a:endParaRPr>
          </a:p>
        </p:txBody>
      </p:sp>
      <p:cxnSp>
        <p:nvCxnSpPr>
          <p:cNvPr id="434" name="Google Shape;434;p21"/>
          <p:cNvCxnSpPr>
            <a:stCxn id="433" idx="2"/>
          </p:cNvCxnSpPr>
          <p:nvPr/>
        </p:nvCxnSpPr>
        <p:spPr>
          <a:xfrm>
            <a:off x="2138368" y="1118410"/>
            <a:ext cx="985800" cy="1102500"/>
          </a:xfrm>
          <a:prstGeom prst="straightConnector1">
            <a:avLst/>
          </a:prstGeom>
          <a:noFill/>
          <a:ln w="25400" cap="flat" cmpd="sng">
            <a:solidFill>
              <a:srgbClr val="BFBFBF"/>
            </a:solidFill>
            <a:prstDash val="solid"/>
            <a:round/>
            <a:headEnd type="none" w="sm" len="sm"/>
            <a:tailEnd type="triangle" w="med" len="med"/>
          </a:ln>
        </p:spPr>
      </p:cxnSp>
      <p:sp>
        <p:nvSpPr>
          <p:cNvPr id="435" name="Google Shape;435;p21"/>
          <p:cNvSpPr txBox="1"/>
          <p:nvPr/>
        </p:nvSpPr>
        <p:spPr>
          <a:xfrm>
            <a:off x="6193121" y="3654687"/>
            <a:ext cx="2708508" cy="210314"/>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dirty="0">
                <a:solidFill>
                  <a:srgbClr val="BFBFBF"/>
                </a:solidFill>
                <a:latin typeface="Arial"/>
                <a:ea typeface="Arial"/>
                <a:cs typeface="Arial"/>
                <a:sym typeface="Arial"/>
              </a:rPr>
              <a:t>„</a:t>
            </a:r>
            <a:r>
              <a:rPr lang="en-US" sz="1200"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t>Altitudinaler</a:t>
            </a:r>
            <a:r>
              <a:rPr lang="en-US" sz="1200" dirty="0">
                <a:solidFill>
                  <a:srgbClr val="BFBFBF"/>
                </a:solidFill>
              </a:rPr>
              <a:t> </a:t>
            </a:r>
            <a:r>
              <a:rPr lang="en-US" sz="1200" dirty="0" err="1">
                <a:solidFill>
                  <a:srgbClr val="BFBFBF"/>
                </a:solidFill>
              </a:rPr>
              <a:t>Gesichtsfelddefekt</a:t>
            </a:r>
            <a:r>
              <a:rPr lang="en-US" sz="1200" dirty="0">
                <a:solidFill>
                  <a:srgbClr val="BFBFBF"/>
                </a:solidFill>
                <a:latin typeface="Arial"/>
                <a:ea typeface="Arial"/>
                <a:cs typeface="Arial"/>
                <a:sym typeface="Arial"/>
              </a:rPr>
              <a:t>“</a:t>
            </a:r>
            <a:endParaRPr dirty="0">
              <a:solidFill>
                <a:srgbClr val="BFBFBF"/>
              </a:solidFill>
            </a:endParaRPr>
          </a:p>
        </p:txBody>
      </p:sp>
      <p:sp>
        <p:nvSpPr>
          <p:cNvPr id="436" name="Google Shape;436;p21"/>
          <p:cNvSpPr/>
          <p:nvPr/>
        </p:nvSpPr>
        <p:spPr>
          <a:xfrm>
            <a:off x="8123132" y="959582"/>
            <a:ext cx="868468" cy="488218"/>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BFBFBF"/>
              </a:solidFill>
              <a:latin typeface="Arial"/>
              <a:ea typeface="Arial"/>
              <a:cs typeface="Arial"/>
              <a:sym typeface="Arial"/>
            </a:endParaRPr>
          </a:p>
        </p:txBody>
      </p:sp>
      <p:sp>
        <p:nvSpPr>
          <p:cNvPr id="438" name="Google Shape;438;p21"/>
          <p:cNvSpPr txBox="1"/>
          <p:nvPr/>
        </p:nvSpPr>
        <p:spPr>
          <a:xfrm>
            <a:off x="198872" y="3158520"/>
            <a:ext cx="8792700" cy="210300"/>
          </a:xfrm>
          <a:prstGeom prst="rect">
            <a:avLst/>
          </a:prstGeom>
          <a:solidFill>
            <a:srgbClr val="DCE8E8"/>
          </a:solidFill>
          <a:ln w="9525" cap="flat" cmpd="sng">
            <a:solidFill>
              <a:schemeClr val="dk1"/>
            </a:solidFill>
            <a:prstDash val="solid"/>
            <a:round/>
            <a:headEnd type="none" w="sm" len="sm"/>
            <a:tailEnd type="none" w="sm" len="sm"/>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rPr>
              <a:t>Ausführlichere Informationen zu den Gesichtsfelddefekten beim Glaukom finden Sie im Foliensatz G0.</a:t>
            </a:r>
            <a:endParaRPr/>
          </a:p>
        </p:txBody>
      </p:sp>
      <p:sp>
        <p:nvSpPr>
          <p:cNvPr id="2" name="Google Shape;308;p15">
            <a:extLst>
              <a:ext uri="{FF2B5EF4-FFF2-40B4-BE49-F238E27FC236}">
                <a16:creationId xmlns:a16="http://schemas.microsoft.com/office/drawing/2014/main" id="{735DBBD8-B203-3DF4-FB28-5BA932DF755F}"/>
              </a:ext>
            </a:extLst>
          </p:cNvPr>
          <p:cNvSpPr txBox="1"/>
          <p:nvPr/>
        </p:nvSpPr>
        <p:spPr>
          <a:xfrm>
            <a:off x="6181712" y="538510"/>
            <a:ext cx="18069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dirty="0">
                <a:solidFill>
                  <a:srgbClr val="BFBFBF"/>
                </a:solidFill>
                <a:latin typeface="Arial"/>
                <a:ea typeface="Arial"/>
                <a:cs typeface="Arial"/>
                <a:sym typeface="Arial"/>
              </a:rPr>
              <a:t>„</a:t>
            </a:r>
            <a:r>
              <a:rPr lang="en-US" sz="1200" dirty="0" err="1">
                <a:solidFill>
                  <a:srgbClr val="BFBFBF"/>
                </a:solidFill>
              </a:rPr>
              <a:t>Bogenförmiger</a:t>
            </a:r>
            <a:r>
              <a:rPr lang="en-US" sz="1200" dirty="0">
                <a:solidFill>
                  <a:srgbClr val="BFBFBF"/>
                </a:solidFill>
              </a:rPr>
              <a:t> </a:t>
            </a:r>
            <a:r>
              <a:rPr lang="en-US" sz="1200" dirty="0" err="1">
                <a:solidFill>
                  <a:srgbClr val="BFBFBF"/>
                </a:solidFill>
              </a:rPr>
              <a:t>Defekt</a:t>
            </a:r>
            <a:r>
              <a:rPr lang="en-US" sz="1200" dirty="0">
                <a:solidFill>
                  <a:srgbClr val="BFBFBF"/>
                </a:solidFill>
              </a:rPr>
              <a:t>/</a:t>
            </a:r>
            <a:r>
              <a:rPr lang="en-US" sz="1200" dirty="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Bjerrum</a:t>
            </a:r>
            <a:r>
              <a:rPr lang="en-US" sz="1200" dirty="0">
                <a:solidFill>
                  <a:srgbClr val="BFBFBF"/>
                </a:solidFill>
              </a:rPr>
              <a:t>-</a:t>
            </a:r>
            <a:r>
              <a:rPr lang="en-US" sz="1200" dirty="0" err="1">
                <a:solidFill>
                  <a:srgbClr val="BFBFBF"/>
                </a:solidFill>
              </a:rPr>
              <a:t>Skotom</a:t>
            </a:r>
            <a:r>
              <a:rPr lang="en-US" sz="1200" dirty="0">
                <a:solidFill>
                  <a:srgbClr val="BFBFBF"/>
                </a:solidFill>
              </a:rPr>
              <a:t> superior</a:t>
            </a:r>
            <a:r>
              <a:rPr lang="en-US" sz="1200" dirty="0">
                <a:solidFill>
                  <a:srgbClr val="BFBFBF"/>
                </a:solidFill>
                <a:latin typeface="Arial"/>
                <a:ea typeface="Arial"/>
                <a:cs typeface="Arial"/>
                <a:sym typeface="Arial"/>
              </a:rPr>
              <a:t>“</a:t>
            </a:r>
            <a:endParaRPr dirty="0">
              <a:solidFill>
                <a:srgbClr val="BFBFBF"/>
              </a:solidFill>
            </a:endParaRPr>
          </a:p>
        </p:txBody>
      </p:sp>
      <p:cxnSp>
        <p:nvCxnSpPr>
          <p:cNvPr id="3" name="Google Shape;309;p15">
            <a:extLst>
              <a:ext uri="{FF2B5EF4-FFF2-40B4-BE49-F238E27FC236}">
                <a16:creationId xmlns:a16="http://schemas.microsoft.com/office/drawing/2014/main" id="{B461F234-93E7-380F-C0E8-175C5BB4E85C}"/>
              </a:ext>
            </a:extLst>
          </p:cNvPr>
          <p:cNvCxnSpPr>
            <a:stCxn id="2" idx="2"/>
          </p:cNvCxnSpPr>
          <p:nvPr/>
        </p:nvCxnSpPr>
        <p:spPr>
          <a:xfrm flipH="1">
            <a:off x="6990362" y="1118410"/>
            <a:ext cx="94800" cy="759000"/>
          </a:xfrm>
          <a:prstGeom prst="straightConnector1">
            <a:avLst/>
          </a:prstGeom>
          <a:noFill/>
          <a:ln w="25400" cap="flat" cmpd="sng">
            <a:solidFill>
              <a:schemeClr val="dk1"/>
            </a:solidFill>
            <a:prstDash val="solid"/>
            <a:round/>
            <a:headEnd type="none" w="sm" len="sm"/>
            <a:tailEnd type="triangle" w="med" len="med"/>
          </a:ln>
        </p:spPr>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22"/>
          <p:cNvSpPr txBox="1"/>
          <p:nvPr/>
        </p:nvSpPr>
        <p:spPr>
          <a:xfrm>
            <a:off x="3304415" y="788987"/>
            <a:ext cx="22671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dirty="0" err="1">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G</a:t>
            </a:r>
            <a:r>
              <a:rPr lang="en-US" sz="1200"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
                  </a:ext>
                </a:extLst>
              </a:rPr>
              <a:t>laukom</a:t>
            </a:r>
            <a:endParaRPr dirty="0"/>
          </a:p>
        </p:txBody>
      </p:sp>
      <p:cxnSp>
        <p:nvCxnSpPr>
          <p:cNvPr id="444" name="Google Shape;444;p22"/>
          <p:cNvCxnSpPr/>
          <p:nvPr/>
        </p:nvCxnSpPr>
        <p:spPr>
          <a:xfrm flipH="1">
            <a:off x="1989965" y="1447800"/>
            <a:ext cx="2481263" cy="369887"/>
          </a:xfrm>
          <a:prstGeom prst="straightConnector1">
            <a:avLst/>
          </a:prstGeom>
          <a:noFill/>
          <a:ln w="9525" cap="flat" cmpd="sng">
            <a:solidFill>
              <a:schemeClr val="dk1"/>
            </a:solidFill>
            <a:prstDash val="solid"/>
            <a:round/>
            <a:headEnd type="none" w="med" len="med"/>
            <a:tailEnd type="triangle" w="med" len="med"/>
          </a:ln>
        </p:spPr>
      </p:cxnSp>
      <p:cxnSp>
        <p:nvCxnSpPr>
          <p:cNvPr id="445" name="Google Shape;445;p22"/>
          <p:cNvCxnSpPr/>
          <p:nvPr/>
        </p:nvCxnSpPr>
        <p:spPr>
          <a:xfrm>
            <a:off x="4471228" y="1447800"/>
            <a:ext cx="2438400" cy="381000"/>
          </a:xfrm>
          <a:prstGeom prst="straightConnector1">
            <a:avLst/>
          </a:prstGeom>
          <a:noFill/>
          <a:ln w="9525" cap="flat" cmpd="sng">
            <a:solidFill>
              <a:schemeClr val="dk1"/>
            </a:solidFill>
            <a:prstDash val="solid"/>
            <a:round/>
            <a:headEnd type="none" w="med" len="med"/>
            <a:tailEnd type="triangle" w="med" len="med"/>
          </a:ln>
        </p:spPr>
      </p:cxnSp>
      <p:sp>
        <p:nvSpPr>
          <p:cNvPr id="446" name="Google Shape;446;p22"/>
          <p:cNvSpPr txBox="1"/>
          <p:nvPr/>
        </p:nvSpPr>
        <p:spPr>
          <a:xfrm>
            <a:off x="4275965" y="1550987"/>
            <a:ext cx="466725" cy="64611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a:t>
            </a:r>
            <a:endParaRPr/>
          </a:p>
        </p:txBody>
      </p:sp>
      <p:sp>
        <p:nvSpPr>
          <p:cNvPr id="447" name="Google Shape;447;p22"/>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448" name="Google Shape;448;p22"/>
          <p:cNvSpPr txBox="1"/>
          <p:nvPr/>
        </p:nvSpPr>
        <p:spPr>
          <a:xfrm>
            <a:off x="1861321" y="3048000"/>
            <a:ext cx="52245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0000FF"/>
              </a:buClr>
              <a:buSzPts val="1200"/>
              <a:buFont typeface="Noto Sans Symbols"/>
              <a:buNone/>
            </a:pPr>
            <a:r>
              <a:rPr lang="en-US" sz="1200">
                <a:solidFill>
                  <a:srgbClr val="0000FF"/>
                </a:solidFill>
              </a:rPr>
              <a:t>Wenn Sie bei einem Patienten den Verdacht auf ein Glaukom haben, sollte Ihr erster Gedanke sein </a:t>
            </a:r>
            <a:r>
              <a:rPr lang="en-US" sz="1200">
                <a:solidFill>
                  <a:srgbClr val="0000FF"/>
                </a:solidFill>
                <a:latin typeface="Arial"/>
                <a:ea typeface="Arial"/>
                <a:cs typeface="Arial"/>
                <a:sym typeface="Arial"/>
              </a:rPr>
              <a:t>…</a:t>
            </a:r>
            <a:endParaRPr/>
          </a:p>
        </p:txBody>
      </p:sp>
      <p:sp>
        <p:nvSpPr>
          <p:cNvPr id="449" name="Google Shape;449;p22"/>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23"/>
          <p:cNvSpPr txBox="1"/>
          <p:nvPr/>
        </p:nvSpPr>
        <p:spPr>
          <a:xfrm>
            <a:off x="3304415" y="788987"/>
            <a:ext cx="2266950" cy="210314"/>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Glaukom</a:t>
            </a:r>
            <a:endParaRPr/>
          </a:p>
        </p:txBody>
      </p:sp>
      <p:sp>
        <p:nvSpPr>
          <p:cNvPr id="455" name="Google Shape;455;p23"/>
          <p:cNvSpPr txBox="1"/>
          <p:nvPr/>
        </p:nvSpPr>
        <p:spPr>
          <a:xfrm>
            <a:off x="5753928" y="1960562"/>
            <a:ext cx="2267100" cy="339600"/>
          </a:xfrm>
          <a:prstGeom prst="rect">
            <a:avLst/>
          </a:prstGeom>
          <a:no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Engwinkel</a:t>
            </a:r>
            <a:r>
              <a:rPr lang="en-US" sz="1200" i="1">
                <a:solidFill>
                  <a:schemeClr val="dk1"/>
                </a:solidFill>
              </a:rPr>
              <a:t> </a:t>
            </a:r>
            <a:r>
              <a:rPr lang="en-US" sz="1200">
                <a:solidFill>
                  <a:schemeClr val="dk1"/>
                </a:solidFill>
                <a:latin typeface="Arial"/>
                <a:ea typeface="Arial"/>
                <a:cs typeface="Arial"/>
                <a:sym typeface="Arial"/>
              </a:rPr>
              <a:t>oder</a:t>
            </a:r>
            <a:endParaRPr/>
          </a:p>
          <a:p>
            <a:pPr marL="0" marR="0" lvl="0" indent="0" algn="ctr" rtl="0">
              <a:lnSpc>
                <a:spcPct val="85000"/>
              </a:lnSpc>
              <a:spcBef>
                <a:spcPts val="0"/>
              </a:spcBef>
              <a:spcAft>
                <a:spcPts val="0"/>
              </a:spcAft>
              <a:buClr>
                <a:schemeClr val="dk1"/>
              </a:buClr>
              <a:buSzPts val="1200"/>
              <a:buFont typeface="Noto Sans Symbols"/>
              <a:buNone/>
            </a:pPr>
            <a:r>
              <a:rPr lang="en-US" sz="1200" i="1">
                <a:solidFill>
                  <a:schemeClr val="dk1"/>
                </a:solidFill>
              </a:rPr>
              <a:t>Winkelblock</a:t>
            </a:r>
            <a:endParaRPr/>
          </a:p>
        </p:txBody>
      </p:sp>
      <p:sp>
        <p:nvSpPr>
          <p:cNvPr id="456" name="Google Shape;456;p23"/>
          <p:cNvSpPr txBox="1"/>
          <p:nvPr/>
        </p:nvSpPr>
        <p:spPr>
          <a:xfrm>
            <a:off x="999365" y="1905000"/>
            <a:ext cx="2047875" cy="519112"/>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Offenwinkel</a:t>
            </a:r>
            <a:endParaRPr/>
          </a:p>
        </p:txBody>
      </p:sp>
      <p:cxnSp>
        <p:nvCxnSpPr>
          <p:cNvPr id="457" name="Google Shape;457;p23"/>
          <p:cNvCxnSpPr/>
          <p:nvPr/>
        </p:nvCxnSpPr>
        <p:spPr>
          <a:xfrm flipH="1">
            <a:off x="1989965" y="1447800"/>
            <a:ext cx="2481263" cy="369887"/>
          </a:xfrm>
          <a:prstGeom prst="straightConnector1">
            <a:avLst/>
          </a:prstGeom>
          <a:noFill/>
          <a:ln w="9525" cap="flat" cmpd="sng">
            <a:solidFill>
              <a:schemeClr val="dk1"/>
            </a:solidFill>
            <a:prstDash val="solid"/>
            <a:round/>
            <a:headEnd type="none" w="med" len="med"/>
            <a:tailEnd type="triangle" w="med" len="med"/>
          </a:ln>
        </p:spPr>
      </p:cxnSp>
      <p:cxnSp>
        <p:nvCxnSpPr>
          <p:cNvPr id="458" name="Google Shape;458;p23"/>
          <p:cNvCxnSpPr/>
          <p:nvPr/>
        </p:nvCxnSpPr>
        <p:spPr>
          <a:xfrm>
            <a:off x="4471228" y="1447800"/>
            <a:ext cx="2438400" cy="381000"/>
          </a:xfrm>
          <a:prstGeom prst="straightConnector1">
            <a:avLst/>
          </a:prstGeom>
          <a:noFill/>
          <a:ln w="9525" cap="flat" cmpd="sng">
            <a:solidFill>
              <a:schemeClr val="dk1"/>
            </a:solidFill>
            <a:prstDash val="solid"/>
            <a:round/>
            <a:headEnd type="none" w="med" len="med"/>
            <a:tailEnd type="triangle" w="med" len="med"/>
          </a:ln>
        </p:spPr>
      </p:cxnSp>
      <p:sp>
        <p:nvSpPr>
          <p:cNvPr id="459" name="Google Shape;459;p23"/>
          <p:cNvSpPr txBox="1"/>
          <p:nvPr/>
        </p:nvSpPr>
        <p:spPr>
          <a:xfrm>
            <a:off x="4275965" y="1550987"/>
            <a:ext cx="466725" cy="64611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a:t>
            </a:r>
            <a:endParaRPr/>
          </a:p>
        </p:txBody>
      </p:sp>
      <p:sp>
        <p:nvSpPr>
          <p:cNvPr id="460" name="Google Shape;460;p23"/>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461" name="Google Shape;461;p23"/>
          <p:cNvSpPr txBox="1"/>
          <p:nvPr/>
        </p:nvSpPr>
        <p:spPr>
          <a:xfrm>
            <a:off x="1860550" y="3048000"/>
            <a:ext cx="5226000" cy="579900"/>
          </a:xfrm>
          <a:prstGeom prst="rect">
            <a:avLst/>
          </a:prstGeom>
          <a:noFill/>
          <a:ln>
            <a:noFill/>
          </a:ln>
        </p:spPr>
        <p:txBody>
          <a:bodyPr spcFirstLastPara="1" wrap="square" lIns="25400" tIns="12700" rIns="25400" bIns="12700" anchor="t" anchorCtr="0">
            <a:spAutoFit/>
          </a:bodyPr>
          <a:lstStyle/>
          <a:p>
            <a:pPr marL="0" lvl="0" indent="0" algn="ctr" rtl="0">
              <a:spcBef>
                <a:spcPts val="0"/>
              </a:spcBef>
              <a:spcAft>
                <a:spcPts val="0"/>
              </a:spcAft>
              <a:buClr>
                <a:srgbClr val="0000FF"/>
              </a:buClr>
              <a:buSzPts val="1200"/>
              <a:buFont typeface="Noto Sans Symbols"/>
              <a:buNone/>
            </a:pPr>
            <a:r>
              <a:rPr lang="en-US" sz="1200">
                <a:solidFill>
                  <a:srgbClr val="0000FF"/>
                </a:solidFill>
              </a:rPr>
              <a:t>Wenn Sie bei einem Patienten den Verdacht auf ein Glaukom haben, sollte Ihr erster Gedanke sein …</a:t>
            </a:r>
            <a:endParaRPr/>
          </a:p>
          <a:p>
            <a:pPr marL="0" marR="0" lvl="0" indent="0" algn="ctr" rtl="0">
              <a:spcBef>
                <a:spcPts val="0"/>
              </a:spcBef>
              <a:spcAft>
                <a:spcPts val="0"/>
              </a:spcAft>
              <a:buClr>
                <a:srgbClr val="0000FF"/>
              </a:buClr>
              <a:buSzPts val="1200"/>
              <a:buFont typeface="Noto Sans Symbols"/>
              <a:buNone/>
            </a:pPr>
            <a:r>
              <a:rPr lang="en-US" sz="1200" b="1" i="1">
                <a:solidFill>
                  <a:srgbClr val="0000FF"/>
                </a:solidFill>
                <a:latin typeface="Arial"/>
                <a:ea typeface="Arial"/>
                <a:cs typeface="Arial"/>
                <a:sym typeface="Arial"/>
              </a:rPr>
              <a:t>Wie </a:t>
            </a:r>
            <a:r>
              <a:rPr lang="en-US" sz="1200" b="1" i="1">
                <a:solidFill>
                  <a:srgbClr val="0000FF"/>
                </a:solidFill>
              </a:rPr>
              <a:t>stellt sich der Kammerwinkel dar</a:t>
            </a:r>
            <a:r>
              <a:rPr lang="en-US" sz="1200" b="1" i="1">
                <a:solidFill>
                  <a:srgbClr val="0000FF"/>
                </a:solidFill>
                <a:latin typeface="Arial"/>
                <a:ea typeface="Arial"/>
                <a:cs typeface="Arial"/>
                <a:sym typeface="Arial"/>
              </a:rPr>
              <a:t>?</a:t>
            </a:r>
            <a:endParaRPr/>
          </a:p>
        </p:txBody>
      </p:sp>
      <p:sp>
        <p:nvSpPr>
          <p:cNvPr id="462" name="Google Shape;462;p23"/>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24"/>
          <p:cNvSpPr txBox="1"/>
          <p:nvPr/>
        </p:nvSpPr>
        <p:spPr>
          <a:xfrm>
            <a:off x="3304415" y="788987"/>
            <a:ext cx="2266950" cy="210314"/>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Glaukom</a:t>
            </a:r>
            <a:endParaRPr/>
          </a:p>
        </p:txBody>
      </p:sp>
      <p:sp>
        <p:nvSpPr>
          <p:cNvPr id="468" name="Google Shape;468;p24"/>
          <p:cNvSpPr txBox="1"/>
          <p:nvPr/>
        </p:nvSpPr>
        <p:spPr>
          <a:xfrm>
            <a:off x="5753928" y="1960562"/>
            <a:ext cx="2267100" cy="339600"/>
          </a:xfrm>
          <a:prstGeom prst="rect">
            <a:avLst/>
          </a:prstGeom>
          <a:no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Engwinkel</a:t>
            </a:r>
            <a:r>
              <a:rPr lang="en-US" sz="1200" i="1">
                <a:solidFill>
                  <a:schemeClr val="dk1"/>
                </a:solidFill>
              </a:rPr>
              <a:t> </a:t>
            </a:r>
            <a:r>
              <a:rPr lang="en-US" sz="1200">
                <a:solidFill>
                  <a:schemeClr val="dk1"/>
                </a:solidFill>
                <a:latin typeface="Arial"/>
                <a:ea typeface="Arial"/>
                <a:cs typeface="Arial"/>
                <a:sym typeface="Arial"/>
              </a:rPr>
              <a:t>oder</a:t>
            </a:r>
            <a:endParaRPr/>
          </a:p>
          <a:p>
            <a:pPr marL="0" marR="0" lvl="0" indent="0" algn="ctr" rtl="0">
              <a:lnSpc>
                <a:spcPct val="85000"/>
              </a:lnSpc>
              <a:spcBef>
                <a:spcPts val="0"/>
              </a:spcBef>
              <a:spcAft>
                <a:spcPts val="0"/>
              </a:spcAft>
              <a:buClr>
                <a:schemeClr val="dk1"/>
              </a:buClr>
              <a:buSzPts val="1200"/>
              <a:buFont typeface="Noto Sans Symbols"/>
              <a:buNone/>
            </a:pPr>
            <a:r>
              <a:rPr lang="en-US" sz="1200" i="1">
                <a:solidFill>
                  <a:schemeClr val="dk1"/>
                </a:solidFill>
              </a:rPr>
              <a:t>Winkelblock</a:t>
            </a:r>
            <a:endParaRPr/>
          </a:p>
        </p:txBody>
      </p:sp>
      <p:sp>
        <p:nvSpPr>
          <p:cNvPr id="469" name="Google Shape;469;p24"/>
          <p:cNvSpPr txBox="1"/>
          <p:nvPr/>
        </p:nvSpPr>
        <p:spPr>
          <a:xfrm>
            <a:off x="999365" y="1905000"/>
            <a:ext cx="2047875" cy="519112"/>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Offenwinkel</a:t>
            </a:r>
            <a:endParaRPr/>
          </a:p>
        </p:txBody>
      </p:sp>
      <p:cxnSp>
        <p:nvCxnSpPr>
          <p:cNvPr id="470" name="Google Shape;470;p24"/>
          <p:cNvCxnSpPr/>
          <p:nvPr/>
        </p:nvCxnSpPr>
        <p:spPr>
          <a:xfrm flipH="1">
            <a:off x="1989965" y="1447800"/>
            <a:ext cx="2481263" cy="369887"/>
          </a:xfrm>
          <a:prstGeom prst="straightConnector1">
            <a:avLst/>
          </a:prstGeom>
          <a:noFill/>
          <a:ln w="9525" cap="flat" cmpd="sng">
            <a:solidFill>
              <a:schemeClr val="dk1"/>
            </a:solidFill>
            <a:prstDash val="solid"/>
            <a:round/>
            <a:headEnd type="none" w="med" len="med"/>
            <a:tailEnd type="triangle" w="med" len="med"/>
          </a:ln>
        </p:spPr>
      </p:cxnSp>
      <p:cxnSp>
        <p:nvCxnSpPr>
          <p:cNvPr id="471" name="Google Shape;471;p24"/>
          <p:cNvCxnSpPr/>
          <p:nvPr/>
        </p:nvCxnSpPr>
        <p:spPr>
          <a:xfrm>
            <a:off x="4471228" y="1447800"/>
            <a:ext cx="2438400" cy="381000"/>
          </a:xfrm>
          <a:prstGeom prst="straightConnector1">
            <a:avLst/>
          </a:prstGeom>
          <a:noFill/>
          <a:ln w="9525" cap="flat" cmpd="sng">
            <a:solidFill>
              <a:schemeClr val="dk1"/>
            </a:solidFill>
            <a:prstDash val="solid"/>
            <a:round/>
            <a:headEnd type="none" w="med" len="med"/>
            <a:tailEnd type="triangle" w="med" len="med"/>
          </a:ln>
        </p:spPr>
      </p:cxnSp>
      <p:sp>
        <p:nvSpPr>
          <p:cNvPr id="472" name="Google Shape;472;p24"/>
          <p:cNvSpPr txBox="1"/>
          <p:nvPr/>
        </p:nvSpPr>
        <p:spPr>
          <a:xfrm>
            <a:off x="352581" y="4506337"/>
            <a:ext cx="46569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Wie beurteilt man den Kammerwinkel</a:t>
            </a:r>
            <a:r>
              <a:rPr lang="en-US" sz="1200" i="1">
                <a:solidFill>
                  <a:srgbClr val="0000FF"/>
                </a:solidFill>
                <a:latin typeface="Arial"/>
                <a:ea typeface="Arial"/>
                <a:cs typeface="Arial"/>
                <a:sym typeface="Arial"/>
              </a:rPr>
              <a:t>?</a:t>
            </a:r>
            <a:endParaRPr sz="1600">
              <a:solidFill>
                <a:srgbClr val="0000FF"/>
              </a:solidFill>
              <a:latin typeface="Arial"/>
              <a:ea typeface="Arial"/>
              <a:cs typeface="Arial"/>
              <a:sym typeface="Arial"/>
            </a:endParaRPr>
          </a:p>
        </p:txBody>
      </p:sp>
      <p:sp>
        <p:nvSpPr>
          <p:cNvPr id="473" name="Google Shape;473;p24"/>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474" name="Google Shape;474;p24"/>
          <p:cNvSpPr txBox="1"/>
          <p:nvPr/>
        </p:nvSpPr>
        <p:spPr>
          <a:xfrm>
            <a:off x="1860550" y="3048000"/>
            <a:ext cx="5226000" cy="764400"/>
          </a:xfrm>
          <a:prstGeom prst="rect">
            <a:avLst/>
          </a:prstGeom>
          <a:noFill/>
          <a:ln>
            <a:noFill/>
          </a:ln>
        </p:spPr>
        <p:txBody>
          <a:bodyPr spcFirstLastPara="1" wrap="square" lIns="25400" tIns="12700" rIns="25400" bIns="12700" anchor="t" anchorCtr="0">
            <a:spAutoFit/>
          </a:bodyPr>
          <a:lstStyle/>
          <a:p>
            <a:pPr marL="0" lvl="0" indent="0" algn="ctr" rtl="0">
              <a:spcBef>
                <a:spcPts val="0"/>
              </a:spcBef>
              <a:spcAft>
                <a:spcPts val="0"/>
              </a:spcAft>
              <a:buClr>
                <a:srgbClr val="0000FF"/>
              </a:buClr>
              <a:buSzPts val="1200"/>
              <a:buFont typeface="Noto Sans Symbols"/>
              <a:buNone/>
            </a:pPr>
            <a:r>
              <a:rPr lang="en-US" sz="1200">
                <a:solidFill>
                  <a:srgbClr val="BFBFBF"/>
                </a:solidFill>
              </a:rPr>
              <a:t>Wenn Sie bei einem Patienten den Verdacht auf ein Glaukom haben, sollte Ihr erster Gedanke sein …</a:t>
            </a:r>
            <a:endParaRPr>
              <a:solidFill>
                <a:srgbClr val="BFBFBF"/>
              </a:solidFill>
            </a:endParaRPr>
          </a:p>
          <a:p>
            <a:pPr marL="0" lvl="0" indent="0" algn="ctr" rtl="0">
              <a:spcBef>
                <a:spcPts val="0"/>
              </a:spcBef>
              <a:spcAft>
                <a:spcPts val="0"/>
              </a:spcAft>
              <a:buClr>
                <a:srgbClr val="0000FF"/>
              </a:buClr>
              <a:buSzPts val="1200"/>
              <a:buFont typeface="Noto Sans Symbols"/>
              <a:buNone/>
            </a:pPr>
            <a:r>
              <a:rPr lang="en-US" sz="1200" b="1" i="1">
                <a:solidFill>
                  <a:srgbClr val="0000FF"/>
                </a:solidFill>
              </a:rPr>
              <a:t>Wie stellt sich der Kammerwinkel dar?</a:t>
            </a:r>
            <a:endParaRPr>
              <a:solidFill>
                <a:schemeClr val="dk1"/>
              </a:solidFill>
            </a:endParaRPr>
          </a:p>
          <a:p>
            <a:pPr marL="0" marR="0" lvl="0" indent="0" algn="ctr" rtl="0">
              <a:spcBef>
                <a:spcPts val="0"/>
              </a:spcBef>
              <a:spcAft>
                <a:spcPts val="0"/>
              </a:spcAft>
              <a:buClr>
                <a:srgbClr val="0000FF"/>
              </a:buClr>
              <a:buSzPts val="1200"/>
              <a:buFont typeface="Noto Sans Symbols"/>
              <a:buNone/>
            </a:pPr>
            <a:endParaRPr sz="1200">
              <a:solidFill>
                <a:srgbClr val="BFBFBF"/>
              </a:solidFill>
            </a:endParaRPr>
          </a:p>
        </p:txBody>
      </p:sp>
      <p:sp>
        <p:nvSpPr>
          <p:cNvPr id="475" name="Google Shape;475;p24"/>
          <p:cNvSpPr/>
          <p:nvPr/>
        </p:nvSpPr>
        <p:spPr>
          <a:xfrm>
            <a:off x="2528128" y="3171950"/>
            <a:ext cx="3886200" cy="7620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76" name="Google Shape;476;p24"/>
          <p:cNvSpPr txBox="1"/>
          <p:nvPr/>
        </p:nvSpPr>
        <p:spPr>
          <a:xfrm>
            <a:off x="2564880" y="285690"/>
            <a:ext cx="4014300" cy="210300"/>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i="1" dirty="0" err="1">
                <a:solidFill>
                  <a:schemeClr val="dk1"/>
                </a:solidFill>
                <a:latin typeface="Arial"/>
                <a:ea typeface="Arial"/>
                <a:cs typeface="Arial"/>
                <a:sym typeface="Arial"/>
              </a:rPr>
              <a:t>Primär</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25"/>
          <p:cNvSpPr txBox="1"/>
          <p:nvPr/>
        </p:nvSpPr>
        <p:spPr>
          <a:xfrm>
            <a:off x="3304415" y="788987"/>
            <a:ext cx="2266950" cy="210314"/>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Glaukom</a:t>
            </a:r>
            <a:endParaRPr/>
          </a:p>
        </p:txBody>
      </p:sp>
      <p:sp>
        <p:nvSpPr>
          <p:cNvPr id="482" name="Google Shape;482;p25"/>
          <p:cNvSpPr txBox="1"/>
          <p:nvPr/>
        </p:nvSpPr>
        <p:spPr>
          <a:xfrm>
            <a:off x="5753928" y="1960562"/>
            <a:ext cx="2267100" cy="339600"/>
          </a:xfrm>
          <a:prstGeom prst="rect">
            <a:avLst/>
          </a:prstGeom>
          <a:no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Engwinkel </a:t>
            </a:r>
            <a:r>
              <a:rPr lang="en-US" sz="1200">
                <a:solidFill>
                  <a:schemeClr val="dk1"/>
                </a:solidFill>
                <a:latin typeface="Arial"/>
                <a:ea typeface="Arial"/>
                <a:cs typeface="Arial"/>
                <a:sym typeface="Arial"/>
              </a:rPr>
              <a:t>oder</a:t>
            </a:r>
            <a:endParaRPr/>
          </a:p>
          <a:p>
            <a:pPr marL="0" marR="0" lvl="0" indent="0" algn="ctr" rtl="0">
              <a:lnSpc>
                <a:spcPct val="85000"/>
              </a:lnSpc>
              <a:spcBef>
                <a:spcPts val="0"/>
              </a:spcBef>
              <a:spcAft>
                <a:spcPts val="0"/>
              </a:spcAft>
              <a:buClr>
                <a:schemeClr val="dk1"/>
              </a:buClr>
              <a:buSzPts val="1200"/>
              <a:buFont typeface="Noto Sans Symbols"/>
              <a:buNone/>
            </a:pPr>
            <a:r>
              <a:rPr lang="en-US" sz="1200" i="1">
                <a:solidFill>
                  <a:schemeClr val="dk1"/>
                </a:solidFill>
              </a:rPr>
              <a:t>Winkelblock</a:t>
            </a:r>
            <a:endParaRPr/>
          </a:p>
        </p:txBody>
      </p:sp>
      <p:sp>
        <p:nvSpPr>
          <p:cNvPr id="483" name="Google Shape;483;p25"/>
          <p:cNvSpPr txBox="1"/>
          <p:nvPr/>
        </p:nvSpPr>
        <p:spPr>
          <a:xfrm>
            <a:off x="999365" y="1905000"/>
            <a:ext cx="2047875" cy="519112"/>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Offenwinkel</a:t>
            </a:r>
            <a:endParaRPr/>
          </a:p>
        </p:txBody>
      </p:sp>
      <p:cxnSp>
        <p:nvCxnSpPr>
          <p:cNvPr id="484" name="Google Shape;484;p25"/>
          <p:cNvCxnSpPr/>
          <p:nvPr/>
        </p:nvCxnSpPr>
        <p:spPr>
          <a:xfrm flipH="1">
            <a:off x="1989965" y="1447800"/>
            <a:ext cx="2481263" cy="369887"/>
          </a:xfrm>
          <a:prstGeom prst="straightConnector1">
            <a:avLst/>
          </a:prstGeom>
          <a:noFill/>
          <a:ln w="9525" cap="flat" cmpd="sng">
            <a:solidFill>
              <a:schemeClr val="dk1"/>
            </a:solidFill>
            <a:prstDash val="solid"/>
            <a:round/>
            <a:headEnd type="none" w="med" len="med"/>
            <a:tailEnd type="triangle" w="med" len="med"/>
          </a:ln>
        </p:spPr>
      </p:cxnSp>
      <p:cxnSp>
        <p:nvCxnSpPr>
          <p:cNvPr id="485" name="Google Shape;485;p25"/>
          <p:cNvCxnSpPr/>
          <p:nvPr/>
        </p:nvCxnSpPr>
        <p:spPr>
          <a:xfrm>
            <a:off x="4471228" y="1447800"/>
            <a:ext cx="2438400" cy="381000"/>
          </a:xfrm>
          <a:prstGeom prst="straightConnector1">
            <a:avLst/>
          </a:prstGeom>
          <a:noFill/>
          <a:ln w="9525" cap="flat" cmpd="sng">
            <a:solidFill>
              <a:schemeClr val="dk1"/>
            </a:solidFill>
            <a:prstDash val="solid"/>
            <a:round/>
            <a:headEnd type="none" w="med" len="med"/>
            <a:tailEnd type="triangle" w="med" len="med"/>
          </a:ln>
        </p:spPr>
      </p:cxnSp>
      <p:sp>
        <p:nvSpPr>
          <p:cNvPr id="486" name="Google Shape;486;p25"/>
          <p:cNvSpPr txBox="1"/>
          <p:nvPr/>
        </p:nvSpPr>
        <p:spPr>
          <a:xfrm>
            <a:off x="1860550" y="3048000"/>
            <a:ext cx="5226000" cy="764400"/>
          </a:xfrm>
          <a:prstGeom prst="rect">
            <a:avLst/>
          </a:prstGeom>
          <a:noFill/>
          <a:ln>
            <a:noFill/>
          </a:ln>
        </p:spPr>
        <p:txBody>
          <a:bodyPr spcFirstLastPara="1" wrap="square" lIns="25400" tIns="12700" rIns="25400" bIns="12700" anchor="t" anchorCtr="0">
            <a:spAutoFit/>
          </a:bodyPr>
          <a:lstStyle/>
          <a:p>
            <a:pPr marL="0" lvl="0" indent="0" algn="ctr" rtl="0">
              <a:spcBef>
                <a:spcPts val="0"/>
              </a:spcBef>
              <a:spcAft>
                <a:spcPts val="0"/>
              </a:spcAft>
              <a:buClr>
                <a:srgbClr val="0000FF"/>
              </a:buClr>
              <a:buSzPts val="1200"/>
              <a:buFont typeface="Noto Sans Symbols"/>
              <a:buNone/>
            </a:pPr>
            <a:r>
              <a:rPr lang="en-US" sz="1200">
                <a:solidFill>
                  <a:srgbClr val="BFBFBF"/>
                </a:solidFill>
              </a:rPr>
              <a:t>Wenn Sie bei einem Patienten den Verdacht auf ein Glaukom haben, sollte Ihr erster Gedanke sein …</a:t>
            </a:r>
            <a:endParaRPr>
              <a:solidFill>
                <a:srgbClr val="BFBFBF"/>
              </a:solidFill>
            </a:endParaRPr>
          </a:p>
          <a:p>
            <a:pPr marL="0" lvl="0" indent="0" algn="ctr" rtl="0">
              <a:spcBef>
                <a:spcPts val="0"/>
              </a:spcBef>
              <a:spcAft>
                <a:spcPts val="0"/>
              </a:spcAft>
              <a:buClr>
                <a:srgbClr val="0000FF"/>
              </a:buClr>
              <a:buSzPts val="1200"/>
              <a:buFont typeface="Noto Sans Symbols"/>
              <a:buNone/>
            </a:pPr>
            <a:r>
              <a:rPr lang="en-US" sz="1200" b="1" i="1">
                <a:solidFill>
                  <a:srgbClr val="0000FF"/>
                </a:solidFill>
              </a:rPr>
              <a:t>Wie stellt sich der Kammerwinkel dar?</a:t>
            </a:r>
            <a:endParaRPr>
              <a:solidFill>
                <a:schemeClr val="dk1"/>
              </a:solidFill>
            </a:endParaRPr>
          </a:p>
          <a:p>
            <a:pPr marL="0" marR="0" lvl="0" indent="0" algn="ctr" rtl="0">
              <a:spcBef>
                <a:spcPts val="0"/>
              </a:spcBef>
              <a:spcAft>
                <a:spcPts val="0"/>
              </a:spcAft>
              <a:buClr>
                <a:srgbClr val="0000FF"/>
              </a:buClr>
              <a:buSzPts val="1200"/>
              <a:buFont typeface="Noto Sans Symbols"/>
              <a:buNone/>
            </a:pPr>
            <a:endParaRPr sz="1200">
              <a:solidFill>
                <a:srgbClr val="BFBFBF"/>
              </a:solidFill>
            </a:endParaRPr>
          </a:p>
        </p:txBody>
      </p:sp>
      <p:sp>
        <p:nvSpPr>
          <p:cNvPr id="487" name="Google Shape;487;p25"/>
          <p:cNvSpPr/>
          <p:nvPr/>
        </p:nvSpPr>
        <p:spPr>
          <a:xfrm>
            <a:off x="2494790" y="3205476"/>
            <a:ext cx="3886200" cy="7620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88" name="Google Shape;488;p25"/>
          <p:cNvSpPr txBox="1"/>
          <p:nvPr/>
        </p:nvSpPr>
        <p:spPr>
          <a:xfrm>
            <a:off x="352581" y="4506337"/>
            <a:ext cx="8589300" cy="5799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0000FF"/>
                </a:solidFill>
              </a:rPr>
              <a:t>Wie beurteilt man den Kammerwinkel?</a:t>
            </a:r>
            <a:endParaRPr sz="1200" i="1">
              <a:solidFill>
                <a:srgbClr val="0000FF"/>
              </a:solidFill>
            </a:endParaRPr>
          </a:p>
          <a:p>
            <a:pPr marL="0" marR="0" lvl="0" indent="0" algn="l" rtl="0">
              <a:spcBef>
                <a:spcPts val="0"/>
              </a:spcBef>
              <a:spcAft>
                <a:spcPts val="0"/>
              </a:spcAft>
              <a:buNone/>
            </a:pPr>
            <a:r>
              <a:rPr lang="en-US" sz="1200" b="1">
                <a:solidFill>
                  <a:srgbClr val="0000FF"/>
                </a:solidFill>
              </a:rPr>
              <a:t>Gonioskopie. </a:t>
            </a:r>
            <a:r>
              <a:rPr lang="en-US" sz="1200">
                <a:solidFill>
                  <a:srgbClr val="0000FF"/>
                </a:solidFill>
              </a:rPr>
              <a:t>Gehen Sie bei einem Glaukomverdacht niemals ohne Gonioskopie von einem offenen Kammerwinkel aus – </a:t>
            </a:r>
            <a:r>
              <a:rPr lang="en-US" sz="1200" b="1">
                <a:solidFill>
                  <a:srgbClr val="0000FF"/>
                </a:solidFill>
              </a:rPr>
              <a:t>überprüfen</a:t>
            </a:r>
            <a:r>
              <a:rPr lang="en-US" sz="1200">
                <a:solidFill>
                  <a:srgbClr val="0000FF"/>
                </a:solidFill>
              </a:rPr>
              <a:t> Sie ihn gonioskopisch!</a:t>
            </a:r>
            <a:endParaRPr/>
          </a:p>
        </p:txBody>
      </p:sp>
      <p:sp>
        <p:nvSpPr>
          <p:cNvPr id="489" name="Google Shape;489;p25"/>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Ein</a:t>
            </a:r>
            <a:endParaRPr/>
          </a:p>
        </p:txBody>
      </p:sp>
      <p:sp>
        <p:nvSpPr>
          <p:cNvPr id="490" name="Google Shape;490;p25"/>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26"/>
          <p:cNvSpPr txBox="1"/>
          <p:nvPr/>
        </p:nvSpPr>
        <p:spPr>
          <a:xfrm>
            <a:off x="352581" y="4506337"/>
            <a:ext cx="8589300" cy="5799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Wie beurteilt man den Kammerwinkel?</a:t>
            </a:r>
            <a:endParaRPr sz="1200" i="1">
              <a:solidFill>
                <a:srgbClr val="BFBFBF"/>
              </a:solidFill>
            </a:endParaRPr>
          </a:p>
          <a:p>
            <a:pPr marL="0" lvl="0" indent="0" algn="l" rtl="0">
              <a:spcBef>
                <a:spcPts val="0"/>
              </a:spcBef>
              <a:spcAft>
                <a:spcPts val="0"/>
              </a:spcAft>
              <a:buClr>
                <a:schemeClr val="dk1"/>
              </a:buClr>
              <a:buFont typeface="Arial"/>
              <a:buNone/>
            </a:pPr>
            <a:r>
              <a:rPr lang="en-US" sz="1200" b="1">
                <a:solidFill>
                  <a:srgbClr val="BFBFBF"/>
                </a:solidFill>
              </a:rPr>
              <a:t>Gonioskopie. </a:t>
            </a:r>
            <a:r>
              <a:rPr lang="en-US" sz="1200">
                <a:solidFill>
                  <a:srgbClr val="BFBFBF"/>
                </a:solidFill>
              </a:rPr>
              <a:t>Gehen Sie bei einem Glaukomverdacht niemals ohne Gonioskopie von einem offenen Kammerwinkel aus – </a:t>
            </a:r>
            <a:r>
              <a:rPr lang="en-US" sz="1200" b="1">
                <a:solidFill>
                  <a:srgbClr val="BFBFBF"/>
                </a:solidFill>
              </a:rPr>
              <a:t>überprüfen</a:t>
            </a:r>
            <a:r>
              <a:rPr lang="en-US" sz="1200">
                <a:solidFill>
                  <a:srgbClr val="BFBFBF"/>
                </a:solidFill>
              </a:rPr>
              <a:t> Sie ihn gonioskopisch!</a:t>
            </a:r>
            <a:endParaRPr sz="1200" i="1">
              <a:solidFill>
                <a:srgbClr val="BFBFBF"/>
              </a:solidFill>
            </a:endParaRPr>
          </a:p>
        </p:txBody>
      </p:sp>
      <p:sp>
        <p:nvSpPr>
          <p:cNvPr id="496" name="Google Shape;496;p26"/>
          <p:cNvSpPr txBox="1"/>
          <p:nvPr/>
        </p:nvSpPr>
        <p:spPr>
          <a:xfrm>
            <a:off x="3304415" y="788987"/>
            <a:ext cx="2266950" cy="210314"/>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Glaukom</a:t>
            </a:r>
            <a:endParaRPr/>
          </a:p>
        </p:txBody>
      </p:sp>
      <p:sp>
        <p:nvSpPr>
          <p:cNvPr id="497" name="Google Shape;497;p26"/>
          <p:cNvSpPr txBox="1"/>
          <p:nvPr/>
        </p:nvSpPr>
        <p:spPr>
          <a:xfrm>
            <a:off x="5666556" y="1960562"/>
            <a:ext cx="2441700" cy="339600"/>
          </a:xfrm>
          <a:prstGeom prst="rect">
            <a:avLst/>
          </a:prstGeom>
          <a:no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chemeClr val="dk1"/>
              </a:buClr>
              <a:buSzPts val="1200"/>
              <a:buFont typeface="Noto Sans Symbols"/>
              <a:buNone/>
            </a:pPr>
            <a:r>
              <a:rPr lang="en-US" sz="1200" b="1" i="1">
                <a:solidFill>
                  <a:schemeClr val="dk1"/>
                </a:solidFill>
              </a:rPr>
              <a:t>Engwinkel</a:t>
            </a:r>
            <a:r>
              <a:rPr lang="en-US" sz="1200" b="1" i="1">
                <a:solidFill>
                  <a:schemeClr val="dk1"/>
                </a:solidFill>
                <a:latin typeface="Arial"/>
                <a:ea typeface="Arial"/>
                <a:cs typeface="Arial"/>
                <a:sym typeface="Arial"/>
              </a:rPr>
              <a:t> </a:t>
            </a:r>
            <a:r>
              <a:rPr lang="en-US" sz="1200" b="1">
                <a:solidFill>
                  <a:schemeClr val="dk1"/>
                </a:solidFill>
                <a:latin typeface="Arial"/>
                <a:ea typeface="Arial"/>
                <a:cs typeface="Arial"/>
                <a:sym typeface="Arial"/>
              </a:rPr>
              <a:t>oder</a:t>
            </a:r>
            <a:endParaRPr/>
          </a:p>
          <a:p>
            <a:pPr marL="0" marR="0" lvl="0" indent="0" algn="ctr" rtl="0">
              <a:lnSpc>
                <a:spcPct val="85000"/>
              </a:lnSpc>
              <a:spcBef>
                <a:spcPts val="0"/>
              </a:spcBef>
              <a:spcAft>
                <a:spcPts val="0"/>
              </a:spcAft>
              <a:buClr>
                <a:schemeClr val="dk1"/>
              </a:buClr>
              <a:buSzPts val="1200"/>
              <a:buFont typeface="Noto Sans Symbols"/>
              <a:buNone/>
            </a:pPr>
            <a:r>
              <a:rPr lang="en-US" sz="1200" b="1" i="1">
                <a:solidFill>
                  <a:schemeClr val="dk1"/>
                </a:solidFill>
              </a:rPr>
              <a:t>Winkelblock</a:t>
            </a:r>
            <a:endParaRPr/>
          </a:p>
        </p:txBody>
      </p:sp>
      <p:sp>
        <p:nvSpPr>
          <p:cNvPr id="498" name="Google Shape;498;p26"/>
          <p:cNvSpPr txBox="1"/>
          <p:nvPr/>
        </p:nvSpPr>
        <p:spPr>
          <a:xfrm>
            <a:off x="999365" y="1905000"/>
            <a:ext cx="2047875" cy="519112"/>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Offenwinkel</a:t>
            </a:r>
            <a:endParaRPr/>
          </a:p>
        </p:txBody>
      </p:sp>
      <p:cxnSp>
        <p:nvCxnSpPr>
          <p:cNvPr id="499" name="Google Shape;499;p26"/>
          <p:cNvCxnSpPr/>
          <p:nvPr/>
        </p:nvCxnSpPr>
        <p:spPr>
          <a:xfrm flipH="1">
            <a:off x="1989965" y="1447800"/>
            <a:ext cx="2481263" cy="369887"/>
          </a:xfrm>
          <a:prstGeom prst="straightConnector1">
            <a:avLst/>
          </a:prstGeom>
          <a:noFill/>
          <a:ln w="9525" cap="flat" cmpd="sng">
            <a:solidFill>
              <a:srgbClr val="BFBFBF"/>
            </a:solidFill>
            <a:prstDash val="solid"/>
            <a:round/>
            <a:headEnd type="none" w="med" len="med"/>
            <a:tailEnd type="triangle" w="med" len="med"/>
          </a:ln>
        </p:spPr>
      </p:cxnSp>
      <p:cxnSp>
        <p:nvCxnSpPr>
          <p:cNvPr id="500" name="Google Shape;500;p26"/>
          <p:cNvCxnSpPr/>
          <p:nvPr/>
        </p:nvCxnSpPr>
        <p:spPr>
          <a:xfrm>
            <a:off x="4471228" y="1447800"/>
            <a:ext cx="2438400" cy="381000"/>
          </a:xfrm>
          <a:prstGeom prst="straightConnector1">
            <a:avLst/>
          </a:prstGeom>
          <a:noFill/>
          <a:ln w="9525" cap="flat" cmpd="sng">
            <a:solidFill>
              <a:schemeClr val="dk1"/>
            </a:solidFill>
            <a:prstDash val="solid"/>
            <a:round/>
            <a:headEnd type="none" w="med" len="med"/>
            <a:tailEnd type="triangle" w="med" len="med"/>
          </a:ln>
        </p:spPr>
      </p:cxnSp>
      <p:sp>
        <p:nvSpPr>
          <p:cNvPr id="501" name="Google Shape;501;p26"/>
          <p:cNvSpPr txBox="1"/>
          <p:nvPr/>
        </p:nvSpPr>
        <p:spPr>
          <a:xfrm>
            <a:off x="1860550" y="3048000"/>
            <a:ext cx="5226000" cy="764400"/>
          </a:xfrm>
          <a:prstGeom prst="rect">
            <a:avLst/>
          </a:prstGeom>
          <a:noFill/>
          <a:ln>
            <a:noFill/>
          </a:ln>
        </p:spPr>
        <p:txBody>
          <a:bodyPr spcFirstLastPara="1" wrap="square" lIns="25400" tIns="12700" rIns="25400" bIns="12700" anchor="t" anchorCtr="0">
            <a:spAutoFit/>
          </a:bodyPr>
          <a:lstStyle/>
          <a:p>
            <a:pPr marL="0" lvl="0" indent="0" algn="ctr" rtl="0">
              <a:spcBef>
                <a:spcPts val="0"/>
              </a:spcBef>
              <a:spcAft>
                <a:spcPts val="0"/>
              </a:spcAft>
              <a:buClr>
                <a:srgbClr val="0000FF"/>
              </a:buClr>
              <a:buSzPts val="1200"/>
              <a:buFont typeface="Noto Sans Symbols"/>
              <a:buNone/>
            </a:pPr>
            <a:r>
              <a:rPr lang="en-US" sz="1200">
                <a:solidFill>
                  <a:srgbClr val="BFBFBF"/>
                </a:solidFill>
              </a:rPr>
              <a:t>Wenn Sie bei einem Patienten den Verdacht auf ein Glaukom haben, sollte Ihr erster Gedanke sein …</a:t>
            </a:r>
            <a:endParaRPr>
              <a:solidFill>
                <a:srgbClr val="BFBFBF"/>
              </a:solidFill>
            </a:endParaRPr>
          </a:p>
          <a:p>
            <a:pPr marL="0" lvl="0" indent="0" algn="ctr" rtl="0">
              <a:spcBef>
                <a:spcPts val="0"/>
              </a:spcBef>
              <a:spcAft>
                <a:spcPts val="0"/>
              </a:spcAft>
              <a:buClr>
                <a:srgbClr val="0000FF"/>
              </a:buClr>
              <a:buSzPts val="1200"/>
              <a:buFont typeface="Noto Sans Symbols"/>
              <a:buNone/>
            </a:pPr>
            <a:r>
              <a:rPr lang="en-US" sz="1200" b="1" i="1">
                <a:solidFill>
                  <a:srgbClr val="0000FF"/>
                </a:solidFill>
              </a:rPr>
              <a:t>Wie stellt sich der Kammerwinkel dar?</a:t>
            </a:r>
            <a:endParaRPr>
              <a:solidFill>
                <a:schemeClr val="dk1"/>
              </a:solidFill>
            </a:endParaRPr>
          </a:p>
          <a:p>
            <a:pPr marL="0" marR="0" lvl="0" indent="0" algn="ctr" rtl="0">
              <a:spcBef>
                <a:spcPts val="0"/>
              </a:spcBef>
              <a:spcAft>
                <a:spcPts val="0"/>
              </a:spcAft>
              <a:buClr>
                <a:srgbClr val="BFBFBF"/>
              </a:buClr>
              <a:buSzPts val="1200"/>
              <a:buFont typeface="Noto Sans Symbols"/>
              <a:buNone/>
            </a:pPr>
            <a:endParaRPr sz="1200">
              <a:solidFill>
                <a:srgbClr val="BFBFBF"/>
              </a:solidFill>
            </a:endParaRPr>
          </a:p>
        </p:txBody>
      </p:sp>
      <p:sp>
        <p:nvSpPr>
          <p:cNvPr id="502" name="Google Shape;502;p26"/>
          <p:cNvSpPr/>
          <p:nvPr/>
        </p:nvSpPr>
        <p:spPr>
          <a:xfrm>
            <a:off x="2528128" y="3244746"/>
            <a:ext cx="3886200" cy="762000"/>
          </a:xfrm>
          <a:prstGeom prst="ellipse">
            <a:avLst/>
          </a:prstGeom>
          <a:no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03" name="Google Shape;503;p26"/>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504" name="Google Shape;504;p26"/>
          <p:cNvSpPr/>
          <p:nvPr/>
        </p:nvSpPr>
        <p:spPr>
          <a:xfrm>
            <a:off x="5571378" y="1586523"/>
            <a:ext cx="2895600" cy="13053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05" name="Google Shape;505;p26"/>
          <p:cNvSpPr txBox="1"/>
          <p:nvPr/>
        </p:nvSpPr>
        <p:spPr>
          <a:xfrm>
            <a:off x="1310883" y="3166653"/>
            <a:ext cx="6284100" cy="395100"/>
          </a:xfrm>
          <a:prstGeom prst="rect">
            <a:avLst/>
          </a:prstGeom>
          <a:solidFill>
            <a:srgbClr val="DCE8E8"/>
          </a:solidFill>
          <a:ln w="9525" cap="flat" cmpd="sng">
            <a:solidFill>
              <a:schemeClr val="dk1"/>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rPr>
              <a:t>Das Winkelblock- oder Engwinkelglaukom </a:t>
            </a:r>
            <a:r>
              <a:rPr lang="en-US" sz="1200" i="1">
                <a:solidFill>
                  <a:schemeClr val="dk1"/>
                </a:solidFill>
              </a:rPr>
              <a:t>ist Gegenstand mehrerer Foliensätze; nähere Informationen finden Sie im</a:t>
            </a:r>
            <a:r>
              <a:rPr lang="en-US" sz="1200">
                <a:solidFill>
                  <a:schemeClr val="dk1"/>
                </a:solidFill>
              </a:rPr>
              <a:t> Inhaltsverzeichnis.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27"/>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511" name="Google Shape;511;p27"/>
          <p:cNvSpPr txBox="1"/>
          <p:nvPr/>
        </p:nvSpPr>
        <p:spPr>
          <a:xfrm>
            <a:off x="4262437" y="1524000"/>
            <a:ext cx="466725" cy="64611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a:t>
            </a:r>
            <a:endParaRPr/>
          </a:p>
        </p:txBody>
      </p:sp>
      <p:sp>
        <p:nvSpPr>
          <p:cNvPr id="512" name="Google Shape;512;p27"/>
          <p:cNvSpPr txBox="1"/>
          <p:nvPr/>
        </p:nvSpPr>
        <p:spPr>
          <a:xfrm>
            <a:off x="4262437" y="1524000"/>
            <a:ext cx="466725" cy="64611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a:t>
            </a:r>
            <a:endParaRPr/>
          </a:p>
        </p:txBody>
      </p:sp>
      <p:cxnSp>
        <p:nvCxnSpPr>
          <p:cNvPr id="513" name="Google Shape;513;p27"/>
          <p:cNvCxnSpPr/>
          <p:nvPr/>
        </p:nvCxnSpPr>
        <p:spPr>
          <a:xfrm flipH="1">
            <a:off x="2025650" y="1457326"/>
            <a:ext cx="2481263" cy="369887"/>
          </a:xfrm>
          <a:prstGeom prst="straightConnector1">
            <a:avLst/>
          </a:prstGeom>
          <a:noFill/>
          <a:ln w="9525" cap="flat" cmpd="sng">
            <a:solidFill>
              <a:schemeClr val="dk1"/>
            </a:solidFill>
            <a:prstDash val="solid"/>
            <a:round/>
            <a:headEnd type="none" w="med" len="med"/>
            <a:tailEnd type="triangle" w="med" len="med"/>
          </a:ln>
        </p:spPr>
      </p:cxnSp>
      <p:cxnSp>
        <p:nvCxnSpPr>
          <p:cNvPr id="514" name="Google Shape;514;p27"/>
          <p:cNvCxnSpPr/>
          <p:nvPr/>
        </p:nvCxnSpPr>
        <p:spPr>
          <a:xfrm>
            <a:off x="4506913" y="1457326"/>
            <a:ext cx="2438400" cy="381000"/>
          </a:xfrm>
          <a:prstGeom prst="straightConnector1">
            <a:avLst/>
          </a:prstGeom>
          <a:noFill/>
          <a:ln w="9525" cap="flat" cmpd="sng">
            <a:solidFill>
              <a:schemeClr val="dk1"/>
            </a:solidFill>
            <a:prstDash val="solid"/>
            <a:round/>
            <a:headEnd type="none" w="med" len="med"/>
            <a:tailEnd type="triangle" w="med" len="med"/>
          </a:ln>
        </p:spPr>
      </p:cxnSp>
      <p:sp>
        <p:nvSpPr>
          <p:cNvPr id="515" name="Google Shape;515;p27"/>
          <p:cNvSpPr txBox="1"/>
          <p:nvPr/>
        </p:nvSpPr>
        <p:spPr>
          <a:xfrm>
            <a:off x="3962400" y="838200"/>
            <a:ext cx="10875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
                  </a:ext>
                </a:extLst>
              </a:rPr>
              <a:t>OWG</a:t>
            </a:r>
            <a:endParaRPr dirty="0"/>
          </a:p>
        </p:txBody>
      </p:sp>
      <p:sp>
        <p:nvSpPr>
          <p:cNvPr id="516" name="Google Shape;516;p27"/>
          <p:cNvSpPr txBox="1"/>
          <p:nvPr/>
        </p:nvSpPr>
        <p:spPr>
          <a:xfrm>
            <a:off x="1237456" y="2958962"/>
            <a:ext cx="6669000" cy="395100"/>
          </a:xfrm>
          <a:prstGeom prst="rect">
            <a:avLst/>
          </a:prstGeom>
          <a:noFill/>
          <a:ln>
            <a:noFill/>
          </a:ln>
        </p:spPr>
        <p:txBody>
          <a:bodyPr spcFirstLastPara="1" wrap="square" lIns="25400" tIns="12700" rIns="25400" bIns="12700" anchor="t" anchorCtr="0">
            <a:spAutoFit/>
          </a:bodyPr>
          <a:lstStyle/>
          <a:p>
            <a:pPr marL="0" lvl="0" indent="0" algn="ctr" rtl="0">
              <a:spcBef>
                <a:spcPts val="0"/>
              </a:spcBef>
              <a:spcAft>
                <a:spcPts val="0"/>
              </a:spcAft>
              <a:buClr>
                <a:srgbClr val="0000FF"/>
              </a:buClr>
              <a:buSzPts val="1200"/>
              <a:buFont typeface="Noto Sans Symbols"/>
              <a:buNone/>
            </a:pPr>
            <a:r>
              <a:rPr lang="en-US" sz="1200" u="sng">
                <a:solidFill>
                  <a:schemeClr val="dk1"/>
                </a:solidFill>
              </a:rPr>
              <a:t>Nach der Diagnose eines Offenwinkelglaukoms</a:t>
            </a:r>
            <a:r>
              <a:rPr lang="en-US" sz="1200">
                <a:solidFill>
                  <a:srgbClr val="0000FF"/>
                </a:solidFill>
              </a:rPr>
              <a:t> </a:t>
            </a:r>
            <a:endParaRPr sz="1200">
              <a:solidFill>
                <a:srgbClr val="0000FF"/>
              </a:solidFill>
            </a:endParaRPr>
          </a:p>
          <a:p>
            <a:pPr marL="0" lvl="0" indent="0" algn="ctr" rtl="0">
              <a:spcBef>
                <a:spcPts val="0"/>
              </a:spcBef>
              <a:spcAft>
                <a:spcPts val="0"/>
              </a:spcAft>
              <a:buClr>
                <a:srgbClr val="0000FF"/>
              </a:buClr>
              <a:buSzPts val="1200"/>
              <a:buFont typeface="Noto Sans Symbols"/>
              <a:buNone/>
            </a:pPr>
            <a:r>
              <a:rPr lang="en-US" sz="1200">
                <a:solidFill>
                  <a:srgbClr val="0000FF"/>
                </a:solidFill>
              </a:rPr>
              <a:t>lautet die nächste entscheidende Frage:</a:t>
            </a:r>
            <a:endParaRPr sz="1200">
              <a:solidFill>
                <a:srgbClr val="0000FF"/>
              </a:solidFill>
            </a:endParaRPr>
          </a:p>
        </p:txBody>
      </p:sp>
      <p:sp>
        <p:nvSpPr>
          <p:cNvPr id="517" name="Google Shape;517;p27"/>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28"/>
          <p:cNvSpPr txBox="1"/>
          <p:nvPr/>
        </p:nvSpPr>
        <p:spPr>
          <a:xfrm>
            <a:off x="5451475" y="2003234"/>
            <a:ext cx="2625600" cy="182700"/>
          </a:xfrm>
          <a:prstGeom prst="rect">
            <a:avLst/>
          </a:prstGeom>
          <a:noFill/>
          <a:ln>
            <a:noFill/>
          </a:ln>
        </p:spPr>
        <p:txBody>
          <a:bodyPr spcFirstLastPara="1" wrap="square" lIns="25400" tIns="12700" rIns="25400" bIns="12700" anchor="t" anchorCtr="0">
            <a:spAutoFit/>
          </a:bodyPr>
          <a:lstStyle/>
          <a:p>
            <a:pPr marL="0" marR="0" lvl="0" indent="0" algn="l"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rPr>
              <a:t>Normaldruck</a:t>
            </a:r>
            <a:r>
              <a:rPr lang="en-US" sz="1200" i="1" dirty="0" err="1">
                <a:solidFill>
                  <a:schemeClr val="dk1"/>
                </a:solidFill>
              </a:rPr>
              <a:t>glaukom</a:t>
            </a:r>
            <a:r>
              <a:rPr lang="en-US" sz="1200" i="1" dirty="0">
                <a:solidFill>
                  <a:schemeClr val="dk1"/>
                </a:solidFill>
              </a:rPr>
              <a:t> </a:t>
            </a:r>
            <a:r>
              <a:rPr lang="en-US" sz="1200" i="1" dirty="0">
                <a:solidFill>
                  <a:schemeClr val="dk1"/>
                </a:solidFill>
                <a:latin typeface="Arial"/>
                <a:ea typeface="Arial"/>
                <a:cs typeface="Arial"/>
                <a:sym typeface="Arial"/>
              </a:rPr>
              <a:t>(N</a:t>
            </a:r>
            <a:r>
              <a:rPr lang="en-US" sz="1200" i="1" dirty="0">
                <a:solidFill>
                  <a:schemeClr val="dk1"/>
                </a:solidFill>
              </a:rPr>
              <a:t>D</a:t>
            </a:r>
            <a:r>
              <a:rPr lang="en-US" sz="1200" i="1" dirty="0">
                <a:solidFill>
                  <a:schemeClr val="dk1"/>
                </a:solidFill>
                <a:latin typeface="Arial"/>
                <a:ea typeface="Arial"/>
                <a:cs typeface="Arial"/>
                <a:sym typeface="Arial"/>
              </a:rPr>
              <a:t>G)</a:t>
            </a:r>
            <a:endParaRPr dirty="0"/>
          </a:p>
        </p:txBody>
      </p:sp>
      <p:sp>
        <p:nvSpPr>
          <p:cNvPr id="523" name="Google Shape;523;p28"/>
          <p:cNvSpPr txBox="1"/>
          <p:nvPr/>
        </p:nvSpPr>
        <p:spPr>
          <a:xfrm>
            <a:off x="1380850" y="1987550"/>
            <a:ext cx="14301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↑Augeninnendruck (IOD)</a:t>
            </a:r>
            <a:endParaRPr/>
          </a:p>
        </p:txBody>
      </p:sp>
      <p:sp>
        <p:nvSpPr>
          <p:cNvPr id="524" name="Google Shape;524;p28"/>
          <p:cNvSpPr txBox="1"/>
          <p:nvPr/>
        </p:nvSpPr>
        <p:spPr>
          <a:xfrm>
            <a:off x="1237456" y="2958962"/>
            <a:ext cx="6669000" cy="764400"/>
          </a:xfrm>
          <a:prstGeom prst="rect">
            <a:avLst/>
          </a:prstGeom>
          <a:noFill/>
          <a:ln>
            <a:noFill/>
          </a:ln>
        </p:spPr>
        <p:txBody>
          <a:bodyPr spcFirstLastPara="1" wrap="square" lIns="25400" tIns="12700" rIns="25400" bIns="12700" anchor="t" anchorCtr="0">
            <a:spAutoFit/>
          </a:bodyPr>
          <a:lstStyle/>
          <a:p>
            <a:pPr marL="0" lvl="0" indent="0" algn="ctr" rtl="0">
              <a:spcBef>
                <a:spcPts val="0"/>
              </a:spcBef>
              <a:spcAft>
                <a:spcPts val="0"/>
              </a:spcAft>
              <a:buClr>
                <a:srgbClr val="0000FF"/>
              </a:buClr>
              <a:buSzPts val="1200"/>
              <a:buFont typeface="Noto Sans Symbols"/>
              <a:buNone/>
            </a:pPr>
            <a:r>
              <a:rPr lang="en-US" sz="1200" u="sng" dirty="0">
                <a:solidFill>
                  <a:schemeClr val="dk1"/>
                </a:solidFill>
              </a:rPr>
              <a:t>Nach der Diagnose </a:t>
            </a:r>
            <a:r>
              <a:rPr lang="en-US" sz="1200" u="sng" dirty="0" err="1">
                <a:solidFill>
                  <a:schemeClr val="dk1"/>
                </a:solidFill>
              </a:rPr>
              <a:t>eines</a:t>
            </a:r>
            <a:r>
              <a:rPr lang="en-US" sz="1200" u="sng" dirty="0">
                <a:solidFill>
                  <a:schemeClr val="dk1"/>
                </a:solidFill>
              </a:rPr>
              <a:t> </a:t>
            </a:r>
            <a:r>
              <a:rPr lang="en-US" sz="1200" u="sng" dirty="0" err="1">
                <a:solidFill>
                  <a:schemeClr val="dk1"/>
                </a:solidFill>
              </a:rPr>
              <a:t>Offenwinkelglaukoms</a:t>
            </a:r>
            <a:r>
              <a:rPr lang="en-US" sz="1200" dirty="0">
                <a:solidFill>
                  <a:srgbClr val="0000FF"/>
                </a:solidFill>
              </a:rPr>
              <a:t> </a:t>
            </a:r>
            <a:endParaRPr sz="1200" dirty="0">
              <a:solidFill>
                <a:srgbClr val="0000FF"/>
              </a:solidFill>
            </a:endParaRPr>
          </a:p>
          <a:p>
            <a:pPr marL="0" lvl="0" indent="0" algn="ctr" rtl="0">
              <a:spcBef>
                <a:spcPts val="0"/>
              </a:spcBef>
              <a:spcAft>
                <a:spcPts val="0"/>
              </a:spcAft>
              <a:buClr>
                <a:srgbClr val="0000FF"/>
              </a:buClr>
              <a:buSzPts val="1200"/>
              <a:buFont typeface="Noto Sans Symbols"/>
              <a:buNone/>
            </a:pPr>
            <a:r>
              <a:rPr lang="en-US" sz="1200" dirty="0" err="1">
                <a:solidFill>
                  <a:srgbClr val="0000FF"/>
                </a:solidFill>
              </a:rPr>
              <a:t>lautet</a:t>
            </a:r>
            <a:r>
              <a:rPr lang="en-US" sz="1200" dirty="0">
                <a:solidFill>
                  <a:srgbClr val="0000FF"/>
                </a:solidFill>
              </a:rPr>
              <a:t> die </a:t>
            </a:r>
            <a:r>
              <a:rPr lang="en-US" sz="1200" dirty="0" err="1">
                <a:solidFill>
                  <a:srgbClr val="0000FF"/>
                </a:solidFill>
              </a:rPr>
              <a:t>nächste</a:t>
            </a:r>
            <a:r>
              <a:rPr lang="en-US" sz="1200" dirty="0">
                <a:solidFill>
                  <a:srgbClr val="0000FF"/>
                </a:solidFill>
              </a:rPr>
              <a:t> </a:t>
            </a:r>
            <a:r>
              <a:rPr lang="en-US" sz="1200" dirty="0" err="1">
                <a:solidFill>
                  <a:srgbClr val="0000FF"/>
                </a:solidFill>
              </a:rPr>
              <a:t>entscheidende</a:t>
            </a:r>
            <a:r>
              <a:rPr lang="en-US" sz="1200" dirty="0">
                <a:solidFill>
                  <a:srgbClr val="0000FF"/>
                </a:solidFill>
              </a:rPr>
              <a:t> Frage:</a:t>
            </a:r>
            <a:endParaRPr sz="1200" u="sng" dirty="0">
              <a:solidFill>
                <a:schemeClr val="dk1"/>
              </a:solidFill>
            </a:endParaRPr>
          </a:p>
          <a:p>
            <a:pPr marL="0" marR="0" lvl="0" indent="0" algn="ctr" rtl="0">
              <a:spcBef>
                <a:spcPts val="0"/>
              </a:spcBef>
              <a:spcAft>
                <a:spcPts val="0"/>
              </a:spcAft>
              <a:buClr>
                <a:srgbClr val="0000FF"/>
              </a:buClr>
              <a:buSzPts val="1200"/>
              <a:buFont typeface="Noto Sans Symbols"/>
              <a:buNone/>
            </a:pPr>
            <a:r>
              <a:rPr lang="en-US" sz="1200" b="1" i="1" dirty="0" err="1">
                <a:solidFill>
                  <a:srgbClr val="0000FF"/>
                </a:solidFill>
              </a:rPr>
              <a:t>Liegt</a:t>
            </a:r>
            <a:r>
              <a:rPr lang="en-US" sz="1200" b="1" i="1" dirty="0">
                <a:solidFill>
                  <a:srgbClr val="0000FF"/>
                </a:solidFill>
              </a:rPr>
              <a:t> </a:t>
            </a:r>
            <a:r>
              <a:rPr lang="en-US" sz="1200" b="1" i="1" dirty="0" err="1">
                <a:solidFill>
                  <a:srgbClr val="0000FF"/>
                </a:solidFill>
              </a:rPr>
              <a:t>ein</a:t>
            </a:r>
            <a:r>
              <a:rPr lang="en-US" sz="1200" b="1" i="1" dirty="0">
                <a:solidFill>
                  <a:srgbClr val="0000FF"/>
                </a:solidFill>
              </a:rPr>
              <a:t> OWG </a:t>
            </a:r>
            <a:r>
              <a:rPr lang="en-US" sz="1200" b="1" i="1" dirty="0" err="1">
                <a:solidFill>
                  <a:srgbClr val="0000FF"/>
                </a:solidFill>
              </a:rPr>
              <a:t>mit</a:t>
            </a:r>
            <a:r>
              <a:rPr lang="en-US" sz="1200" b="1" i="1" dirty="0">
                <a:solidFill>
                  <a:srgbClr val="0000FF"/>
                </a:solidFill>
              </a:rPr>
              <a:t> </a:t>
            </a:r>
            <a:r>
              <a:rPr lang="en-US" sz="1200" b="1" i="1" dirty="0" err="1">
                <a:solidFill>
                  <a:srgbClr val="0000FF"/>
                </a:solidFill>
              </a:rPr>
              <a:t>erhöhtem</a:t>
            </a:r>
            <a:r>
              <a:rPr lang="en-US" sz="1200" b="1" i="1" dirty="0">
                <a:solidFill>
                  <a:srgbClr val="0000FF"/>
                </a:solidFill>
              </a:rPr>
              <a:t> </a:t>
            </a:r>
            <a:r>
              <a:rPr lang="en-US" sz="1200" b="1" i="1" dirty="0" err="1">
                <a:solidFill>
                  <a:srgbClr val="0000FF"/>
                </a:solidFill>
              </a:rPr>
              <a:t>Augeninnendruck</a:t>
            </a:r>
            <a:r>
              <a:rPr lang="en-US" sz="1200" b="1" i="1" dirty="0">
                <a:solidFill>
                  <a:srgbClr val="0000FF"/>
                </a:solidFill>
              </a:rPr>
              <a:t> </a:t>
            </a:r>
            <a:r>
              <a:rPr lang="en-US" sz="1200" b="1" i="1" dirty="0" err="1">
                <a:solidFill>
                  <a:srgbClr val="0000FF"/>
                </a:solidFill>
              </a:rPr>
              <a:t>oder</a:t>
            </a:r>
            <a:r>
              <a:rPr lang="en-US" sz="1200" b="1" i="1" dirty="0">
                <a:solidFill>
                  <a:srgbClr val="0000FF"/>
                </a:solidFill>
              </a:rPr>
              <a:t> </a:t>
            </a:r>
            <a:r>
              <a:rPr lang="en-US" sz="1200" b="1" i="1" dirty="0" err="1">
                <a:solidFill>
                  <a:srgbClr val="0000FF"/>
                </a:solidFill>
              </a:rPr>
              <a:t>mit</a:t>
            </a:r>
            <a:r>
              <a:rPr lang="en-US" sz="1200" b="1" i="1" dirty="0">
                <a:solidFill>
                  <a:srgbClr val="0000FF"/>
                </a:solidFill>
              </a:rPr>
              <a:t> </a:t>
            </a:r>
            <a:r>
              <a:rPr lang="en-US" sz="1200" b="1" i="1" dirty="0" err="1">
                <a:solidFill>
                  <a:srgbClr val="0000FF"/>
                </a:solidFill>
              </a:rPr>
              <a:t>normalem</a:t>
            </a:r>
            <a:r>
              <a:rPr lang="en-US" sz="1200" b="1" i="1" dirty="0">
                <a:solidFill>
                  <a:srgbClr val="0000FF"/>
                </a:solidFill>
              </a:rPr>
              <a:t> (</a:t>
            </a:r>
            <a:r>
              <a:rPr lang="en-US" sz="1200" b="1" i="1" dirty="0" err="1">
                <a:solidFill>
                  <a:srgbClr val="0000FF"/>
                </a:solidFill>
              </a:rPr>
              <a:t>bzw</a:t>
            </a:r>
            <a:r>
              <a:rPr lang="en-US" sz="1200" b="1" i="1" dirty="0">
                <a:solidFill>
                  <a:srgbClr val="0000FF"/>
                </a:solidFill>
              </a:rPr>
              <a:t>. </a:t>
            </a:r>
            <a:r>
              <a:rPr lang="en-US" sz="1200" b="1" i="1" dirty="0" err="1">
                <a:solidFill>
                  <a:srgbClr val="0000FF"/>
                </a:solidFill>
              </a:rPr>
              <a:t>niedrigem</a:t>
            </a:r>
            <a:r>
              <a:rPr lang="en-US" sz="1200" b="1" i="1" dirty="0">
                <a:solidFill>
                  <a:srgbClr val="0000FF"/>
                </a:solidFill>
              </a:rPr>
              <a:t>) IOD </a:t>
            </a:r>
            <a:r>
              <a:rPr lang="en-US" sz="1200" b="1" i="1" dirty="0" err="1">
                <a:solidFill>
                  <a:srgbClr val="0000FF"/>
                </a:solidFill>
              </a:rPr>
              <a:t>vor</a:t>
            </a:r>
            <a:r>
              <a:rPr lang="en-US" sz="1200" b="1" i="1" dirty="0">
                <a:solidFill>
                  <a:srgbClr val="0000FF"/>
                </a:solidFill>
              </a:rPr>
              <a:t>?</a:t>
            </a:r>
            <a:endParaRPr dirty="0"/>
          </a:p>
        </p:txBody>
      </p:sp>
      <p:sp>
        <p:nvSpPr>
          <p:cNvPr id="525" name="Google Shape;525;p28"/>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cxnSp>
        <p:nvCxnSpPr>
          <p:cNvPr id="526" name="Google Shape;526;p28"/>
          <p:cNvCxnSpPr/>
          <p:nvPr/>
        </p:nvCxnSpPr>
        <p:spPr>
          <a:xfrm flipH="1">
            <a:off x="2025650" y="1457326"/>
            <a:ext cx="2481263" cy="369887"/>
          </a:xfrm>
          <a:prstGeom prst="straightConnector1">
            <a:avLst/>
          </a:prstGeom>
          <a:noFill/>
          <a:ln w="9525" cap="flat" cmpd="sng">
            <a:solidFill>
              <a:schemeClr val="dk1"/>
            </a:solidFill>
            <a:prstDash val="solid"/>
            <a:round/>
            <a:headEnd type="none" w="med" len="med"/>
            <a:tailEnd type="triangle" w="med" len="med"/>
          </a:ln>
        </p:spPr>
      </p:cxnSp>
      <p:cxnSp>
        <p:nvCxnSpPr>
          <p:cNvPr id="527" name="Google Shape;527;p28"/>
          <p:cNvCxnSpPr/>
          <p:nvPr/>
        </p:nvCxnSpPr>
        <p:spPr>
          <a:xfrm>
            <a:off x="4506913" y="1457326"/>
            <a:ext cx="2438400" cy="381000"/>
          </a:xfrm>
          <a:prstGeom prst="straightConnector1">
            <a:avLst/>
          </a:prstGeom>
          <a:noFill/>
          <a:ln w="9525" cap="flat" cmpd="sng">
            <a:solidFill>
              <a:schemeClr val="dk1"/>
            </a:solidFill>
            <a:prstDash val="solid"/>
            <a:round/>
            <a:headEnd type="none" w="med" len="med"/>
            <a:tailEnd type="triangle" w="med" len="med"/>
          </a:ln>
        </p:spPr>
      </p:cxnSp>
      <p:sp>
        <p:nvSpPr>
          <p:cNvPr id="528" name="Google Shape;528;p28"/>
          <p:cNvSpPr txBox="1"/>
          <p:nvPr/>
        </p:nvSpPr>
        <p:spPr>
          <a:xfrm>
            <a:off x="3962400" y="838200"/>
            <a:ext cx="10875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dirty="0">
                <a:solidFill>
                  <a:schemeClr val="dk1"/>
                </a:solidFill>
              </a:rPr>
              <a:t>OWG</a:t>
            </a:r>
            <a:endParaRPr dirty="0"/>
          </a:p>
        </p:txBody>
      </p:sp>
      <p:sp>
        <p:nvSpPr>
          <p:cNvPr id="529" name="Google Shape;529;p28"/>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29"/>
          <p:cNvSpPr txBox="1"/>
          <p:nvPr/>
        </p:nvSpPr>
        <p:spPr>
          <a:xfrm>
            <a:off x="304800" y="3456609"/>
            <a:ext cx="2901950" cy="55880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Ein unbehandelter Augeninnendruck von durchgehend</a:t>
            </a:r>
            <a:endParaRPr/>
          </a:p>
          <a:p>
            <a:pPr marL="0" marR="0" lvl="0" indent="0" algn="ctr" rtl="0">
              <a:lnSpc>
                <a:spcPct val="85000"/>
              </a:lnSpc>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über</a:t>
            </a:r>
            <a:r>
              <a:rPr lang="en-US" sz="1200">
                <a:solidFill>
                  <a:srgbClr val="0000FF"/>
                </a:solidFill>
                <a:latin typeface="Arial"/>
                <a:ea typeface="Arial"/>
                <a:cs typeface="Arial"/>
                <a:sym typeface="Arial"/>
              </a:rPr>
              <a:t> 22 mmHg</a:t>
            </a:r>
            <a:endParaRPr/>
          </a:p>
        </p:txBody>
      </p:sp>
      <p:sp>
        <p:nvSpPr>
          <p:cNvPr id="535" name="Google Shape;535;p29"/>
          <p:cNvSpPr txBox="1"/>
          <p:nvPr/>
        </p:nvSpPr>
        <p:spPr>
          <a:xfrm>
            <a:off x="5480050" y="3479800"/>
            <a:ext cx="2901950" cy="55880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Unbehandelter Augeninnendruck durchgehend</a:t>
            </a:r>
            <a:endParaRPr/>
          </a:p>
          <a:p>
            <a:pPr marL="0" marR="0" lvl="0" indent="0" algn="ctr" rtl="0">
              <a:lnSpc>
                <a:spcPct val="85000"/>
              </a:lnSpc>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unter</a:t>
            </a:r>
            <a:r>
              <a:rPr lang="en-US" sz="1200">
                <a:solidFill>
                  <a:srgbClr val="0000FF"/>
                </a:solidFill>
                <a:latin typeface="Arial"/>
                <a:ea typeface="Arial"/>
                <a:cs typeface="Arial"/>
                <a:sym typeface="Arial"/>
              </a:rPr>
              <a:t> 22 mmHg</a:t>
            </a:r>
            <a:endParaRPr/>
          </a:p>
        </p:txBody>
      </p:sp>
      <p:cxnSp>
        <p:nvCxnSpPr>
          <p:cNvPr id="536" name="Google Shape;536;p29"/>
          <p:cNvCxnSpPr/>
          <p:nvPr/>
        </p:nvCxnSpPr>
        <p:spPr>
          <a:xfrm rot="10800000">
            <a:off x="1752600" y="2853359"/>
            <a:ext cx="0" cy="533400"/>
          </a:xfrm>
          <a:prstGeom prst="straightConnector1">
            <a:avLst/>
          </a:prstGeom>
          <a:noFill/>
          <a:ln w="28575" cap="flat" cmpd="sng">
            <a:solidFill>
              <a:srgbClr val="0000FF"/>
            </a:solidFill>
            <a:prstDash val="solid"/>
            <a:round/>
            <a:headEnd type="none" w="med" len="med"/>
            <a:tailEnd type="triangle" w="med" len="med"/>
          </a:ln>
        </p:spPr>
      </p:cxnSp>
      <p:cxnSp>
        <p:nvCxnSpPr>
          <p:cNvPr id="537" name="Google Shape;537;p29"/>
          <p:cNvCxnSpPr/>
          <p:nvPr/>
        </p:nvCxnSpPr>
        <p:spPr>
          <a:xfrm rot="10800000">
            <a:off x="6934200" y="2870200"/>
            <a:ext cx="0" cy="533400"/>
          </a:xfrm>
          <a:prstGeom prst="straightConnector1">
            <a:avLst/>
          </a:prstGeom>
          <a:noFill/>
          <a:ln w="28575" cap="flat" cmpd="sng">
            <a:solidFill>
              <a:srgbClr val="0000FF"/>
            </a:solidFill>
            <a:prstDash val="solid"/>
            <a:round/>
            <a:headEnd type="none" w="med" len="med"/>
            <a:tailEnd type="triangle" w="med" len="med"/>
          </a:ln>
        </p:spPr>
      </p:cxnSp>
      <p:sp>
        <p:nvSpPr>
          <p:cNvPr id="538" name="Google Shape;538;p29"/>
          <p:cNvSpPr/>
          <p:nvPr/>
        </p:nvSpPr>
        <p:spPr>
          <a:xfrm>
            <a:off x="1600200" y="3770250"/>
            <a:ext cx="152400" cy="161670"/>
          </a:xfrm>
          <a:prstGeom prst="rect">
            <a:avLst/>
          </a:prstGeom>
          <a:solidFill>
            <a:schemeClr val="accent1"/>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a:t>
            </a:r>
            <a:endParaRPr/>
          </a:p>
        </p:txBody>
      </p:sp>
      <p:sp>
        <p:nvSpPr>
          <p:cNvPr id="539" name="Google Shape;539;p29"/>
          <p:cNvSpPr/>
          <p:nvPr/>
        </p:nvSpPr>
        <p:spPr>
          <a:xfrm>
            <a:off x="6781800" y="3820605"/>
            <a:ext cx="185737" cy="194804"/>
          </a:xfrm>
          <a:prstGeom prst="rect">
            <a:avLst/>
          </a:prstGeom>
          <a:solidFill>
            <a:schemeClr val="accent1"/>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a:t>
            </a:r>
            <a:endParaRPr dirty="0"/>
          </a:p>
        </p:txBody>
      </p:sp>
      <p:sp>
        <p:nvSpPr>
          <p:cNvPr id="540" name="Google Shape;540;p29"/>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541" name="Google Shape;541;p29"/>
          <p:cNvSpPr txBox="1"/>
          <p:nvPr/>
        </p:nvSpPr>
        <p:spPr>
          <a:xfrm>
            <a:off x="5451475" y="1981200"/>
            <a:ext cx="2625600" cy="208800"/>
          </a:xfrm>
          <a:prstGeom prst="rect">
            <a:avLst/>
          </a:prstGeom>
          <a:noFill/>
          <a:ln>
            <a:noFill/>
          </a:ln>
        </p:spPr>
        <p:txBody>
          <a:bodyPr spcFirstLastPara="1" wrap="square" lIns="25400" tIns="12700" rIns="25400" bIns="12700" anchor="t" anchorCtr="0">
            <a:spAutoFit/>
          </a:bodyPr>
          <a:lstStyle/>
          <a:p>
            <a:pPr marL="0" marR="0" lvl="0" indent="0" algn="l" rtl="0">
              <a:lnSpc>
                <a:spcPct val="85000"/>
              </a:lnSpc>
              <a:spcBef>
                <a:spcPts val="0"/>
              </a:spcBef>
              <a:spcAft>
                <a:spcPts val="0"/>
              </a:spcAft>
              <a:buClr>
                <a:schemeClr val="dk1"/>
              </a:buClr>
              <a:buSzPts val="1200"/>
              <a:buFont typeface="Noto Sans Symbols"/>
              <a:buNone/>
            </a:pPr>
            <a:r>
              <a:rPr lang="en-US" sz="1200" i="1" dirty="0" err="1">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rPr>
              <a:t>Normaldruckglaukom</a:t>
            </a:r>
            <a:r>
              <a:rPr lang="en-US" dirty="0"/>
              <a:t> </a:t>
            </a:r>
            <a:r>
              <a:rPr lang="en-US" sz="1200" i="1" dirty="0"/>
              <a:t>(NDG)</a:t>
            </a:r>
            <a:endParaRPr sz="1200" i="1" dirty="0"/>
          </a:p>
        </p:txBody>
      </p:sp>
      <p:sp>
        <p:nvSpPr>
          <p:cNvPr id="542" name="Google Shape;542;p29"/>
          <p:cNvSpPr txBox="1"/>
          <p:nvPr/>
        </p:nvSpPr>
        <p:spPr>
          <a:xfrm>
            <a:off x="1380853" y="1987550"/>
            <a:ext cx="13212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↑Augeninnendruck (</a:t>
            </a:r>
            <a:r>
              <a:rPr lang="en-US" sz="1200" i="1">
                <a:solidFill>
                  <a:schemeClr val="dk1"/>
                </a:solidFill>
              </a:rPr>
              <a:t>IOD)</a:t>
            </a:r>
            <a:endParaRPr/>
          </a:p>
        </p:txBody>
      </p:sp>
      <p:cxnSp>
        <p:nvCxnSpPr>
          <p:cNvPr id="543" name="Google Shape;543;p29"/>
          <p:cNvCxnSpPr/>
          <p:nvPr/>
        </p:nvCxnSpPr>
        <p:spPr>
          <a:xfrm flipH="1">
            <a:off x="2025650" y="1457326"/>
            <a:ext cx="2481263" cy="369887"/>
          </a:xfrm>
          <a:prstGeom prst="straightConnector1">
            <a:avLst/>
          </a:prstGeom>
          <a:noFill/>
          <a:ln w="9525" cap="flat" cmpd="sng">
            <a:solidFill>
              <a:schemeClr val="dk1"/>
            </a:solidFill>
            <a:prstDash val="solid"/>
            <a:round/>
            <a:headEnd type="none" w="med" len="med"/>
            <a:tailEnd type="triangle" w="med" len="med"/>
          </a:ln>
        </p:spPr>
      </p:cxnSp>
      <p:cxnSp>
        <p:nvCxnSpPr>
          <p:cNvPr id="544" name="Google Shape;544;p29"/>
          <p:cNvCxnSpPr/>
          <p:nvPr/>
        </p:nvCxnSpPr>
        <p:spPr>
          <a:xfrm>
            <a:off x="4506913" y="1457326"/>
            <a:ext cx="2438400" cy="381000"/>
          </a:xfrm>
          <a:prstGeom prst="straightConnector1">
            <a:avLst/>
          </a:prstGeom>
          <a:noFill/>
          <a:ln w="9525" cap="flat" cmpd="sng">
            <a:solidFill>
              <a:schemeClr val="dk1"/>
            </a:solidFill>
            <a:prstDash val="solid"/>
            <a:round/>
            <a:headEnd type="none" w="med" len="med"/>
            <a:tailEnd type="triangle" w="med" len="med"/>
          </a:ln>
        </p:spPr>
      </p:cxnSp>
      <p:sp>
        <p:nvSpPr>
          <p:cNvPr id="545" name="Google Shape;545;p29"/>
          <p:cNvSpPr txBox="1"/>
          <p:nvPr/>
        </p:nvSpPr>
        <p:spPr>
          <a:xfrm>
            <a:off x="3962400" y="838200"/>
            <a:ext cx="10875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dirty="0">
                <a:solidFill>
                  <a:schemeClr val="dk1"/>
                </a:solidFill>
              </a:rPr>
              <a:t>OWG</a:t>
            </a:r>
            <a:endParaRPr dirty="0"/>
          </a:p>
        </p:txBody>
      </p:sp>
      <p:sp>
        <p:nvSpPr>
          <p:cNvPr id="546" name="Google Shape;546;p29"/>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3"/>
          <p:cNvSpPr txBox="1"/>
          <p:nvPr/>
        </p:nvSpPr>
        <p:spPr>
          <a:xfrm>
            <a:off x="355600" y="1600200"/>
            <a:ext cx="8407500" cy="10107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b="0" i="1" u="none" strike="noStrike" cap="none">
                <a:solidFill>
                  <a:srgbClr val="0000FF"/>
                </a:solidFill>
                <a:latin typeface="Arial"/>
                <a:ea typeface="Arial"/>
                <a:cs typeface="Arial"/>
                <a:sym typeface="Arial"/>
              </a:rPr>
              <a:t>Definieren Sie </a:t>
            </a:r>
            <a:r>
              <a:rPr lang="en-US" sz="1200" b="0" i="0" u="none" strike="noStrike" cap="none">
                <a:solidFill>
                  <a:srgbClr val="0000FF"/>
                </a:solidFill>
                <a:latin typeface="Arial"/>
                <a:ea typeface="Arial"/>
                <a:cs typeface="Arial"/>
                <a:sym typeface="Arial"/>
              </a:rPr>
              <a:t>das Glaukom.</a:t>
            </a:r>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Eine Gruppe von Optikusneuropathien, die durch charakteristische Veränderungen des Sehnervenkopfes (Papille) sowie korrespondierende Gesichtsfelddefekte (GF) gekennzeichnet sind.</a:t>
            </a:r>
            <a:endParaRPr/>
          </a:p>
          <a:p>
            <a:pPr marL="0" marR="0" lvl="0" indent="0" algn="l" rtl="0">
              <a:spcBef>
                <a:spcPts val="0"/>
              </a:spcBef>
              <a:spcAft>
                <a:spcPts val="0"/>
              </a:spcAft>
              <a:buClr>
                <a:schemeClr val="dk1"/>
              </a:buClr>
              <a:buSzPts val="1600"/>
              <a:buFont typeface="Noto Sans Symbols"/>
              <a:buNone/>
            </a:pPr>
            <a:endParaRPr sz="1600" b="0" i="0" u="none" strike="noStrike" cap="none">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b="0" i="1" u="none" strike="noStrike" cap="none">
                <a:solidFill>
                  <a:srgbClr val="0000FF"/>
                </a:solidFill>
                <a:latin typeface="Arial"/>
                <a:ea typeface="Arial"/>
                <a:cs typeface="Arial"/>
                <a:sym typeface="Arial"/>
              </a:rPr>
              <a:t>Warum wird </a:t>
            </a:r>
            <a:r>
              <a:rPr lang="en-US" sz="1200" i="1">
                <a:solidFill>
                  <a:srgbClr val="0000FF"/>
                </a:solidFill>
              </a:rPr>
              <a:t>ein</a:t>
            </a:r>
            <a:r>
              <a:rPr lang="en-US" sz="1200" b="0" i="1" u="none" strike="noStrike" cap="none">
                <a:solidFill>
                  <a:srgbClr val="0000FF"/>
                </a:solidFill>
                <a:latin typeface="Arial"/>
                <a:ea typeface="Arial"/>
                <a:cs typeface="Arial"/>
                <a:sym typeface="Arial"/>
              </a:rPr>
              <a:t> erhöhter Augeninnendruck </a:t>
            </a:r>
            <a:r>
              <a:rPr lang="en-US" sz="1200" i="1">
                <a:solidFill>
                  <a:srgbClr val="0000FF"/>
                </a:solidFill>
              </a:rPr>
              <a:t>in dieser Definition</a:t>
            </a:r>
            <a:r>
              <a:rPr lang="en-US" sz="1200" b="0" i="1" u="none" strike="noStrike" cap="none">
                <a:solidFill>
                  <a:srgbClr val="0000FF"/>
                </a:solidFill>
                <a:latin typeface="Arial"/>
                <a:ea typeface="Arial"/>
                <a:cs typeface="Arial"/>
                <a:sym typeface="Arial"/>
              </a:rPr>
              <a:t> nicht erwähnt?</a:t>
            </a:r>
            <a:endParaRPr sz="1600" b="1" i="0" u="none" strike="noStrike" cap="none">
              <a:solidFill>
                <a:srgbClr val="0000FF"/>
              </a:solidFill>
              <a:latin typeface="Arial"/>
              <a:ea typeface="Arial"/>
              <a:cs typeface="Arial"/>
              <a:sym typeface="Arial"/>
            </a:endParaRPr>
          </a:p>
        </p:txBody>
      </p:sp>
      <p:sp>
        <p:nvSpPr>
          <p:cNvPr id="170" name="Google Shape;170;p3"/>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0" u="none" strike="noStrike" cap="none" dirty="0" err="1">
                <a:solidFill>
                  <a:schemeClr val="dk1"/>
                </a:solidFill>
                <a:latin typeface="Arial"/>
                <a:ea typeface="Arial"/>
                <a:cs typeface="Arial"/>
                <a:sym typeface="Arial"/>
              </a:rPr>
              <a:t>Offenwinkelglaukom</a:t>
            </a:r>
            <a:r>
              <a:rPr lang="en-US" sz="1200" b="1" i="0" u="none" strike="noStrike" cap="none" dirty="0">
                <a:solidFill>
                  <a:schemeClr val="dk1"/>
                </a:solidFill>
                <a:latin typeface="Arial"/>
                <a:ea typeface="Arial"/>
                <a:cs typeface="Arial"/>
                <a:sym typeface="Arial"/>
              </a:rPr>
              <a:t> (OWG): </a:t>
            </a:r>
            <a:r>
              <a:rPr lang="en-US" sz="1200" b="1" i="0" u="none" strike="noStrike" cap="none" dirty="0" err="1">
                <a:solidFill>
                  <a:schemeClr val="dk1"/>
                </a:solidFill>
                <a:latin typeface="Arial"/>
                <a:ea typeface="Arial"/>
                <a:cs typeface="Arial"/>
                <a:sym typeface="Arial"/>
              </a:rPr>
              <a:t>Primär</a:t>
            </a:r>
            <a:endParaRPr dirty="0"/>
          </a:p>
        </p:txBody>
      </p:sp>
      <p:sp>
        <p:nvSpPr>
          <p:cNvPr id="171" name="Google Shape;171;p3"/>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p30"/>
          <p:cNvSpPr txBox="1"/>
          <p:nvPr/>
        </p:nvSpPr>
        <p:spPr>
          <a:xfrm>
            <a:off x="304800" y="3456609"/>
            <a:ext cx="2901950" cy="55880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Ein unbehandelter Augeninnendruck von durchgehend</a:t>
            </a:r>
            <a:endParaRPr/>
          </a:p>
          <a:p>
            <a:pPr marL="0" marR="0" lvl="0" indent="0" algn="ctr" rtl="0">
              <a:lnSpc>
                <a:spcPct val="85000"/>
              </a:lnSpc>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über</a:t>
            </a:r>
            <a:r>
              <a:rPr lang="en-US" sz="1200">
                <a:solidFill>
                  <a:srgbClr val="0000FF"/>
                </a:solidFill>
                <a:latin typeface="Arial"/>
                <a:ea typeface="Arial"/>
                <a:cs typeface="Arial"/>
                <a:sym typeface="Arial"/>
              </a:rPr>
              <a:t> 22 mmHg</a:t>
            </a:r>
            <a:endParaRPr/>
          </a:p>
        </p:txBody>
      </p:sp>
      <p:sp>
        <p:nvSpPr>
          <p:cNvPr id="552" name="Google Shape;552;p30"/>
          <p:cNvSpPr txBox="1"/>
          <p:nvPr/>
        </p:nvSpPr>
        <p:spPr>
          <a:xfrm>
            <a:off x="5480050" y="3479800"/>
            <a:ext cx="2901950" cy="55880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Unbehandelter Augeninnendruck durchgehend</a:t>
            </a:r>
            <a:endParaRPr/>
          </a:p>
          <a:p>
            <a:pPr marL="0" marR="0" lvl="0" indent="0" algn="ctr" rtl="0">
              <a:lnSpc>
                <a:spcPct val="85000"/>
              </a:lnSpc>
              <a:spcBef>
                <a:spcPts val="0"/>
              </a:spcBef>
              <a:spcAft>
                <a:spcPts val="0"/>
              </a:spcAft>
              <a:buClr>
                <a:srgbClr val="0000FF"/>
              </a:buClr>
              <a:buSzPts val="1200"/>
              <a:buFont typeface="Noto Sans Symbols"/>
              <a:buNone/>
            </a:pPr>
            <a:r>
              <a:rPr lang="en-US" sz="1200" i="1">
                <a:solidFill>
                  <a:srgbClr val="0000FF"/>
                </a:solidFill>
                <a:latin typeface="Arial"/>
                <a:ea typeface="Arial"/>
                <a:cs typeface="Arial"/>
                <a:sym typeface="Arial"/>
              </a:rPr>
              <a:t>unter</a:t>
            </a:r>
            <a:r>
              <a:rPr lang="en-US" sz="1200">
                <a:solidFill>
                  <a:srgbClr val="0000FF"/>
                </a:solidFill>
                <a:latin typeface="Arial"/>
                <a:ea typeface="Arial"/>
                <a:cs typeface="Arial"/>
                <a:sym typeface="Arial"/>
              </a:rPr>
              <a:t> 22 mmHg</a:t>
            </a:r>
            <a:endParaRPr/>
          </a:p>
        </p:txBody>
      </p:sp>
      <p:cxnSp>
        <p:nvCxnSpPr>
          <p:cNvPr id="553" name="Google Shape;553;p30"/>
          <p:cNvCxnSpPr/>
          <p:nvPr/>
        </p:nvCxnSpPr>
        <p:spPr>
          <a:xfrm rot="10800000">
            <a:off x="1752600" y="2853359"/>
            <a:ext cx="0" cy="533400"/>
          </a:xfrm>
          <a:prstGeom prst="straightConnector1">
            <a:avLst/>
          </a:prstGeom>
          <a:noFill/>
          <a:ln w="28575" cap="flat" cmpd="sng">
            <a:solidFill>
              <a:srgbClr val="0000FF"/>
            </a:solidFill>
            <a:prstDash val="solid"/>
            <a:round/>
            <a:headEnd type="none" w="med" len="med"/>
            <a:tailEnd type="triangle" w="med" len="med"/>
          </a:ln>
        </p:spPr>
      </p:cxnSp>
      <p:cxnSp>
        <p:nvCxnSpPr>
          <p:cNvPr id="554" name="Google Shape;554;p30"/>
          <p:cNvCxnSpPr/>
          <p:nvPr/>
        </p:nvCxnSpPr>
        <p:spPr>
          <a:xfrm rot="10800000">
            <a:off x="6934200" y="2870200"/>
            <a:ext cx="0" cy="533400"/>
          </a:xfrm>
          <a:prstGeom prst="straightConnector1">
            <a:avLst/>
          </a:prstGeom>
          <a:noFill/>
          <a:ln w="28575" cap="flat" cmpd="sng">
            <a:solidFill>
              <a:srgbClr val="0000FF"/>
            </a:solidFill>
            <a:prstDash val="solid"/>
            <a:round/>
            <a:headEnd type="none" w="med" len="med"/>
            <a:tailEnd type="triangle" w="med" len="med"/>
          </a:ln>
        </p:spPr>
      </p:cxnSp>
      <p:sp>
        <p:nvSpPr>
          <p:cNvPr id="555" name="Google Shape;555;p30"/>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556" name="Google Shape;556;p30"/>
          <p:cNvSpPr txBox="1"/>
          <p:nvPr/>
        </p:nvSpPr>
        <p:spPr>
          <a:xfrm>
            <a:off x="5451475" y="1981200"/>
            <a:ext cx="2625600" cy="208800"/>
          </a:xfrm>
          <a:prstGeom prst="rect">
            <a:avLst/>
          </a:prstGeom>
          <a:noFill/>
          <a:ln>
            <a:noFill/>
          </a:ln>
        </p:spPr>
        <p:txBody>
          <a:bodyPr spcFirstLastPara="1" wrap="square" lIns="25400" tIns="12700" rIns="25400" bIns="12700" anchor="t" anchorCtr="0">
            <a:spAutoFit/>
          </a:bodyPr>
          <a:lstStyle/>
          <a:p>
            <a:pPr marL="0" marR="0" lvl="0" indent="0" algn="l" rtl="0">
              <a:lnSpc>
                <a:spcPct val="85000"/>
              </a:lnSpc>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Normaldruckglaukom</a:t>
            </a:r>
            <a:r>
              <a:rPr lang="en-US"/>
              <a:t> (</a:t>
            </a:r>
            <a:r>
              <a:rPr lang="en-US" sz="1200" i="1">
                <a:solidFill>
                  <a:schemeClr val="dk1"/>
                </a:solidFill>
                <a:latin typeface="Arial"/>
                <a:ea typeface="Arial"/>
                <a:cs typeface="Arial"/>
                <a:sym typeface="Arial"/>
              </a:rPr>
              <a:t>N</a:t>
            </a:r>
            <a:r>
              <a:rPr lang="en-US" sz="1200" i="1">
                <a:solidFill>
                  <a:schemeClr val="dk1"/>
                </a:solidFill>
              </a:rPr>
              <a:t>D</a:t>
            </a:r>
            <a:r>
              <a:rPr lang="en-US" sz="1200" i="1">
                <a:solidFill>
                  <a:schemeClr val="dk1"/>
                </a:solidFill>
                <a:latin typeface="Arial"/>
                <a:ea typeface="Arial"/>
                <a:cs typeface="Arial"/>
                <a:sym typeface="Arial"/>
              </a:rPr>
              <a:t>G)</a:t>
            </a:r>
            <a:endParaRPr/>
          </a:p>
        </p:txBody>
      </p:sp>
      <p:sp>
        <p:nvSpPr>
          <p:cNvPr id="557" name="Google Shape;557;p30"/>
          <p:cNvSpPr txBox="1"/>
          <p:nvPr/>
        </p:nvSpPr>
        <p:spPr>
          <a:xfrm>
            <a:off x="1380853" y="1987550"/>
            <a:ext cx="13332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↑Augeninnendruck (IOD)</a:t>
            </a:r>
            <a:endParaRPr/>
          </a:p>
        </p:txBody>
      </p:sp>
      <p:cxnSp>
        <p:nvCxnSpPr>
          <p:cNvPr id="558" name="Google Shape;558;p30"/>
          <p:cNvCxnSpPr/>
          <p:nvPr/>
        </p:nvCxnSpPr>
        <p:spPr>
          <a:xfrm flipH="1">
            <a:off x="2025650" y="1457326"/>
            <a:ext cx="2481263" cy="369887"/>
          </a:xfrm>
          <a:prstGeom prst="straightConnector1">
            <a:avLst/>
          </a:prstGeom>
          <a:noFill/>
          <a:ln w="9525" cap="flat" cmpd="sng">
            <a:solidFill>
              <a:schemeClr val="dk1"/>
            </a:solidFill>
            <a:prstDash val="solid"/>
            <a:round/>
            <a:headEnd type="none" w="med" len="med"/>
            <a:tailEnd type="triangle" w="med" len="med"/>
          </a:ln>
        </p:spPr>
      </p:cxnSp>
      <p:cxnSp>
        <p:nvCxnSpPr>
          <p:cNvPr id="559" name="Google Shape;559;p30"/>
          <p:cNvCxnSpPr/>
          <p:nvPr/>
        </p:nvCxnSpPr>
        <p:spPr>
          <a:xfrm>
            <a:off x="4506913" y="1457326"/>
            <a:ext cx="2438400" cy="381000"/>
          </a:xfrm>
          <a:prstGeom prst="straightConnector1">
            <a:avLst/>
          </a:prstGeom>
          <a:noFill/>
          <a:ln w="9525" cap="flat" cmpd="sng">
            <a:solidFill>
              <a:schemeClr val="dk1"/>
            </a:solidFill>
            <a:prstDash val="solid"/>
            <a:round/>
            <a:headEnd type="none" w="med" len="med"/>
            <a:tailEnd type="triangle" w="med" len="med"/>
          </a:ln>
        </p:spPr>
      </p:cxnSp>
      <p:sp>
        <p:nvSpPr>
          <p:cNvPr id="560" name="Google Shape;560;p30"/>
          <p:cNvSpPr txBox="1"/>
          <p:nvPr/>
        </p:nvSpPr>
        <p:spPr>
          <a:xfrm>
            <a:off x="3962400" y="838200"/>
            <a:ext cx="10875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OWG</a:t>
            </a:r>
            <a:endParaRPr dirty="0"/>
          </a:p>
        </p:txBody>
      </p:sp>
      <p:sp>
        <p:nvSpPr>
          <p:cNvPr id="561" name="Google Shape;561;p30"/>
          <p:cNvSpPr txBox="1"/>
          <p:nvPr/>
        </p:nvSpPr>
        <p:spPr>
          <a:xfrm>
            <a:off x="304800" y="4876800"/>
            <a:ext cx="86106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latin typeface="Arial"/>
                <a:ea typeface="Arial"/>
                <a:cs typeface="Arial"/>
                <a:sym typeface="Arial"/>
              </a:rPr>
              <a:t>(</a:t>
            </a:r>
            <a:r>
              <a:rPr lang="en-US" sz="1200" i="1">
                <a:solidFill>
                  <a:schemeClr val="dk1"/>
                </a:solidFill>
              </a:rPr>
              <a:t>Beachten Sie, dass diese Differenzierung kontrovers diskutiert wird, da einige Glaukomatologen der Ansicht sind, dass das Normaldruckglaukom </a:t>
            </a:r>
            <a:r>
              <a:rPr lang="en-US" sz="1200" b="1" i="1">
                <a:solidFill>
                  <a:schemeClr val="dk1"/>
                </a:solidFill>
              </a:rPr>
              <a:t>keine</a:t>
            </a:r>
            <a:r>
              <a:rPr lang="en-US" sz="1200" i="1">
                <a:solidFill>
                  <a:schemeClr val="dk1"/>
                </a:solidFill>
              </a:rPr>
              <a:t> separate Krankheitsentität ist.</a:t>
            </a:r>
            <a:r>
              <a:rPr lang="en-US" sz="1200" i="1">
                <a:solidFill>
                  <a:schemeClr val="dk1"/>
                </a:solidFill>
                <a:latin typeface="Arial"/>
                <a:ea typeface="Arial"/>
                <a:cs typeface="Arial"/>
                <a:sym typeface="Arial"/>
              </a:rPr>
              <a:t>) </a:t>
            </a:r>
            <a:endParaRPr/>
          </a:p>
        </p:txBody>
      </p:sp>
      <p:sp>
        <p:nvSpPr>
          <p:cNvPr id="562" name="Google Shape;562;p30"/>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31"/>
          <p:cNvSpPr txBox="1"/>
          <p:nvPr/>
        </p:nvSpPr>
        <p:spPr>
          <a:xfrm>
            <a:off x="304800" y="3456609"/>
            <a:ext cx="2901950" cy="55880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rgbClr val="A5A5A5"/>
              </a:buClr>
              <a:buSzPts val="1200"/>
              <a:buFont typeface="Noto Sans Symbols"/>
              <a:buNone/>
            </a:pPr>
            <a:r>
              <a:rPr lang="en-US" sz="1200">
                <a:solidFill>
                  <a:srgbClr val="A5A5A5"/>
                </a:solidFill>
                <a:latin typeface="Arial"/>
                <a:ea typeface="Arial"/>
                <a:cs typeface="Arial"/>
                <a:sym typeface="Arial"/>
              </a:rPr>
              <a:t>Ein unbehandelter Augeninnendruck von durchgehend</a:t>
            </a:r>
            <a:endParaRPr/>
          </a:p>
          <a:p>
            <a:pPr marL="0" marR="0" lvl="0" indent="0" algn="ctr" rtl="0">
              <a:lnSpc>
                <a:spcPct val="85000"/>
              </a:lnSpc>
              <a:spcBef>
                <a:spcPts val="0"/>
              </a:spcBef>
              <a:spcAft>
                <a:spcPts val="0"/>
              </a:spcAft>
              <a:buClr>
                <a:srgbClr val="A5A5A5"/>
              </a:buClr>
              <a:buSzPts val="1200"/>
              <a:buFont typeface="Noto Sans Symbols"/>
              <a:buNone/>
            </a:pPr>
            <a:r>
              <a:rPr lang="en-US" sz="1200" i="1">
                <a:solidFill>
                  <a:srgbClr val="A5A5A5"/>
                </a:solidFill>
                <a:latin typeface="Arial"/>
                <a:ea typeface="Arial"/>
                <a:cs typeface="Arial"/>
                <a:sym typeface="Arial"/>
              </a:rPr>
              <a:t>über</a:t>
            </a:r>
            <a:r>
              <a:rPr lang="en-US" sz="1200">
                <a:solidFill>
                  <a:srgbClr val="A5A5A5"/>
                </a:solidFill>
                <a:latin typeface="Arial"/>
                <a:ea typeface="Arial"/>
                <a:cs typeface="Arial"/>
                <a:sym typeface="Arial"/>
              </a:rPr>
              <a:t> 22 mmHg</a:t>
            </a:r>
            <a:endParaRPr/>
          </a:p>
        </p:txBody>
      </p:sp>
      <p:sp>
        <p:nvSpPr>
          <p:cNvPr id="568" name="Google Shape;568;p31"/>
          <p:cNvSpPr txBox="1"/>
          <p:nvPr/>
        </p:nvSpPr>
        <p:spPr>
          <a:xfrm>
            <a:off x="5480050" y="3479800"/>
            <a:ext cx="2901950" cy="558800"/>
          </a:xfrm>
          <a:prstGeom prst="rect">
            <a:avLst/>
          </a:prstGeom>
          <a:solidFill>
            <a:srgbClr val="CCFFCC"/>
          </a:solidFill>
          <a:ln>
            <a:noFill/>
          </a:ln>
        </p:spPr>
        <p:txBody>
          <a:bodyPr spcFirstLastPara="1" wrap="square" lIns="25400" tIns="12700" rIns="25400" bIns="12700" anchor="t" anchorCtr="0">
            <a:spAutoFit/>
          </a:bodyPr>
          <a:lstStyle/>
          <a:p>
            <a:pPr marL="0" marR="0" lvl="0" indent="0" algn="ctr" rtl="0">
              <a:lnSpc>
                <a:spcPct val="85000"/>
              </a:lnSpc>
              <a:spcBef>
                <a:spcPts val="0"/>
              </a:spcBef>
              <a:spcAft>
                <a:spcPts val="0"/>
              </a:spcAft>
              <a:buClr>
                <a:srgbClr val="A5A5A5"/>
              </a:buClr>
              <a:buSzPts val="1200"/>
              <a:buFont typeface="Noto Sans Symbols"/>
              <a:buNone/>
            </a:pPr>
            <a:r>
              <a:rPr lang="en-US" sz="1200">
                <a:solidFill>
                  <a:srgbClr val="A5A5A5"/>
                </a:solidFill>
                <a:latin typeface="Arial"/>
                <a:ea typeface="Arial"/>
                <a:cs typeface="Arial"/>
                <a:sym typeface="Arial"/>
              </a:rPr>
              <a:t>Unbehandelter Augeninnendruck durchgehend</a:t>
            </a:r>
            <a:endParaRPr/>
          </a:p>
          <a:p>
            <a:pPr marL="0" marR="0" lvl="0" indent="0" algn="ctr" rtl="0">
              <a:lnSpc>
                <a:spcPct val="85000"/>
              </a:lnSpc>
              <a:spcBef>
                <a:spcPts val="0"/>
              </a:spcBef>
              <a:spcAft>
                <a:spcPts val="0"/>
              </a:spcAft>
              <a:buClr>
                <a:srgbClr val="A5A5A5"/>
              </a:buClr>
              <a:buSzPts val="1200"/>
              <a:buFont typeface="Noto Sans Symbols"/>
              <a:buNone/>
            </a:pPr>
            <a:r>
              <a:rPr lang="en-US" sz="1200" i="1">
                <a:solidFill>
                  <a:srgbClr val="A5A5A5"/>
                </a:solidFill>
                <a:latin typeface="Arial"/>
                <a:ea typeface="Arial"/>
                <a:cs typeface="Arial"/>
                <a:sym typeface="Arial"/>
              </a:rPr>
              <a:t>unter</a:t>
            </a:r>
            <a:r>
              <a:rPr lang="en-US" sz="1200">
                <a:solidFill>
                  <a:srgbClr val="A5A5A5"/>
                </a:solidFill>
                <a:latin typeface="Arial"/>
                <a:ea typeface="Arial"/>
                <a:cs typeface="Arial"/>
                <a:sym typeface="Arial"/>
              </a:rPr>
              <a:t> 22 mmHg</a:t>
            </a:r>
            <a:endParaRPr/>
          </a:p>
        </p:txBody>
      </p:sp>
      <p:cxnSp>
        <p:nvCxnSpPr>
          <p:cNvPr id="569" name="Google Shape;569;p31"/>
          <p:cNvCxnSpPr/>
          <p:nvPr/>
        </p:nvCxnSpPr>
        <p:spPr>
          <a:xfrm rot="10800000">
            <a:off x="1752600" y="2853359"/>
            <a:ext cx="0" cy="533400"/>
          </a:xfrm>
          <a:prstGeom prst="straightConnector1">
            <a:avLst/>
          </a:prstGeom>
          <a:noFill/>
          <a:ln w="28575" cap="flat" cmpd="sng">
            <a:solidFill>
              <a:srgbClr val="BFBFBF"/>
            </a:solidFill>
            <a:prstDash val="solid"/>
            <a:round/>
            <a:headEnd type="none" w="med" len="med"/>
            <a:tailEnd type="triangle" w="med" len="med"/>
          </a:ln>
        </p:spPr>
      </p:cxnSp>
      <p:cxnSp>
        <p:nvCxnSpPr>
          <p:cNvPr id="570" name="Google Shape;570;p31"/>
          <p:cNvCxnSpPr/>
          <p:nvPr/>
        </p:nvCxnSpPr>
        <p:spPr>
          <a:xfrm rot="10800000">
            <a:off x="6934200" y="2870200"/>
            <a:ext cx="0" cy="533400"/>
          </a:xfrm>
          <a:prstGeom prst="straightConnector1">
            <a:avLst/>
          </a:prstGeom>
          <a:noFill/>
          <a:ln w="28575" cap="flat" cmpd="sng">
            <a:solidFill>
              <a:srgbClr val="BFBFBF"/>
            </a:solidFill>
            <a:prstDash val="solid"/>
            <a:round/>
            <a:headEnd type="none" w="med" len="med"/>
            <a:tailEnd type="triangle" w="med" len="med"/>
          </a:ln>
        </p:spPr>
      </p:cxnSp>
      <p:sp>
        <p:nvSpPr>
          <p:cNvPr id="571" name="Google Shape;571;p31"/>
          <p:cNvSpPr txBox="1"/>
          <p:nvPr/>
        </p:nvSpPr>
        <p:spPr>
          <a:xfrm>
            <a:off x="5451475" y="1981200"/>
            <a:ext cx="2760600" cy="208800"/>
          </a:xfrm>
          <a:prstGeom prst="rect">
            <a:avLst/>
          </a:prstGeom>
          <a:noFill/>
          <a:ln>
            <a:noFill/>
          </a:ln>
        </p:spPr>
        <p:txBody>
          <a:bodyPr spcFirstLastPara="1" wrap="square" lIns="25400" tIns="12700" rIns="25400" bIns="12700" anchor="t" anchorCtr="0">
            <a:spAutoFit/>
          </a:bodyPr>
          <a:lstStyle/>
          <a:p>
            <a:pPr marL="0" marR="0" lvl="0" indent="0" algn="l" rtl="0">
              <a:lnSpc>
                <a:spcPct val="85000"/>
              </a:lnSpc>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Normaldruckglaukom</a:t>
            </a:r>
            <a:r>
              <a:rPr lang="en-US"/>
              <a:t> </a:t>
            </a:r>
            <a:r>
              <a:rPr lang="en-US" sz="1200" b="1" i="1">
                <a:solidFill>
                  <a:schemeClr val="dk1"/>
                </a:solidFill>
                <a:latin typeface="Arial"/>
                <a:ea typeface="Arial"/>
                <a:cs typeface="Arial"/>
                <a:sym typeface="Arial"/>
              </a:rPr>
              <a:t>(N</a:t>
            </a:r>
            <a:r>
              <a:rPr lang="en-US" sz="1200" b="1" i="1">
                <a:solidFill>
                  <a:schemeClr val="dk1"/>
                </a:solidFill>
              </a:rPr>
              <a:t>D</a:t>
            </a:r>
            <a:r>
              <a:rPr lang="en-US" sz="1200" b="1" i="1">
                <a:solidFill>
                  <a:schemeClr val="dk1"/>
                </a:solidFill>
                <a:latin typeface="Arial"/>
                <a:ea typeface="Arial"/>
                <a:cs typeface="Arial"/>
                <a:sym typeface="Arial"/>
              </a:rPr>
              <a:t>G)</a:t>
            </a:r>
            <a:endParaRPr/>
          </a:p>
        </p:txBody>
      </p:sp>
      <p:sp>
        <p:nvSpPr>
          <p:cNvPr id="572" name="Google Shape;572;p31"/>
          <p:cNvSpPr txBox="1"/>
          <p:nvPr/>
        </p:nvSpPr>
        <p:spPr>
          <a:xfrm>
            <a:off x="1380850" y="1987550"/>
            <a:ext cx="14061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↑Augeninnendruck (I</a:t>
            </a:r>
            <a:r>
              <a:rPr lang="en-US" sz="1200" i="1">
                <a:solidFill>
                  <a:srgbClr val="BFBFBF"/>
                </a:solidFill>
              </a:rPr>
              <a:t>OD)</a:t>
            </a:r>
            <a:endParaRPr/>
          </a:p>
        </p:txBody>
      </p:sp>
      <p:cxnSp>
        <p:nvCxnSpPr>
          <p:cNvPr id="573" name="Google Shape;573;p31"/>
          <p:cNvCxnSpPr/>
          <p:nvPr/>
        </p:nvCxnSpPr>
        <p:spPr>
          <a:xfrm flipH="1">
            <a:off x="2025650" y="1457326"/>
            <a:ext cx="2481263" cy="369887"/>
          </a:xfrm>
          <a:prstGeom prst="straightConnector1">
            <a:avLst/>
          </a:prstGeom>
          <a:noFill/>
          <a:ln w="9525" cap="flat" cmpd="sng">
            <a:solidFill>
              <a:srgbClr val="BFBFBF"/>
            </a:solidFill>
            <a:prstDash val="solid"/>
            <a:round/>
            <a:headEnd type="none" w="med" len="med"/>
            <a:tailEnd type="triangle" w="med" len="med"/>
          </a:ln>
        </p:spPr>
      </p:cxnSp>
      <p:cxnSp>
        <p:nvCxnSpPr>
          <p:cNvPr id="574" name="Google Shape;574;p31"/>
          <p:cNvCxnSpPr/>
          <p:nvPr/>
        </p:nvCxnSpPr>
        <p:spPr>
          <a:xfrm>
            <a:off x="4506913" y="1457326"/>
            <a:ext cx="2438400" cy="381000"/>
          </a:xfrm>
          <a:prstGeom prst="straightConnector1">
            <a:avLst/>
          </a:prstGeom>
          <a:noFill/>
          <a:ln w="9525" cap="flat" cmpd="sng">
            <a:solidFill>
              <a:schemeClr val="dk1"/>
            </a:solidFill>
            <a:prstDash val="solid"/>
            <a:round/>
            <a:headEnd type="none" w="med" len="med"/>
            <a:tailEnd type="triangle" w="med" len="med"/>
          </a:ln>
        </p:spPr>
      </p:cxnSp>
      <p:sp>
        <p:nvSpPr>
          <p:cNvPr id="575" name="Google Shape;575;p31"/>
          <p:cNvSpPr txBox="1"/>
          <p:nvPr/>
        </p:nvSpPr>
        <p:spPr>
          <a:xfrm>
            <a:off x="3962400" y="838200"/>
            <a:ext cx="10875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OWG</a:t>
            </a:r>
            <a:endParaRPr dirty="0"/>
          </a:p>
        </p:txBody>
      </p:sp>
      <p:sp>
        <p:nvSpPr>
          <p:cNvPr id="576" name="Google Shape;576;p31"/>
          <p:cNvSpPr txBox="1"/>
          <p:nvPr/>
        </p:nvSpPr>
        <p:spPr>
          <a:xfrm>
            <a:off x="304800" y="4876800"/>
            <a:ext cx="86106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i="1">
                <a:solidFill>
                  <a:srgbClr val="BFBFBF"/>
                </a:solidFill>
                <a:latin typeface="Arial"/>
                <a:ea typeface="Arial"/>
                <a:cs typeface="Arial"/>
                <a:sym typeface="Arial"/>
              </a:rPr>
              <a:t>(</a:t>
            </a:r>
            <a:r>
              <a:rPr lang="en-US" sz="1200" i="1">
                <a:solidFill>
                  <a:srgbClr val="BFBFBF"/>
                </a:solidFill>
              </a:rPr>
              <a:t>Beachten Sie, dass diese Differenzierung kontrovers diskutiert wird, da einige Glaukomatologen der Ansicht sind, dass das Normaldruckglaukom </a:t>
            </a:r>
            <a:r>
              <a:rPr lang="en-US" sz="1200" b="1" i="1">
                <a:solidFill>
                  <a:srgbClr val="BFBFBF"/>
                </a:solidFill>
              </a:rPr>
              <a:t>keine</a:t>
            </a:r>
            <a:r>
              <a:rPr lang="en-US" sz="1200" i="1">
                <a:solidFill>
                  <a:srgbClr val="BFBFBF"/>
                </a:solidFill>
              </a:rPr>
              <a:t> separate Krankheitsentität ist.) </a:t>
            </a:r>
            <a:endParaRPr>
              <a:solidFill>
                <a:srgbClr val="BFBFBF"/>
              </a:solidFill>
            </a:endParaRPr>
          </a:p>
        </p:txBody>
      </p:sp>
      <p:sp>
        <p:nvSpPr>
          <p:cNvPr id="577" name="Google Shape;577;p31"/>
          <p:cNvSpPr txBox="1"/>
          <p:nvPr/>
        </p:nvSpPr>
        <p:spPr>
          <a:xfrm>
            <a:off x="2086573" y="4876800"/>
            <a:ext cx="4971000" cy="395100"/>
          </a:xfrm>
          <a:prstGeom prst="rect">
            <a:avLst/>
          </a:prstGeom>
          <a:solidFill>
            <a:srgbClr val="DCE8E8"/>
          </a:solidFill>
          <a:ln w="9525" cap="flat" cmpd="sng">
            <a:solidFill>
              <a:schemeClr val="dk1"/>
            </a:solidFill>
            <a:prstDash val="solid"/>
            <a:round/>
            <a:headEnd type="none" w="sm" len="sm"/>
            <a:tailEnd type="none" w="sm" len="sm"/>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Das Normaldruckglaukom </a:t>
            </a:r>
            <a:r>
              <a:rPr lang="en-US" sz="1200" i="1">
                <a:solidFill>
                  <a:schemeClr val="dk1"/>
                </a:solidFill>
                <a:latin typeface="Arial"/>
                <a:ea typeface="Arial"/>
                <a:cs typeface="Arial"/>
                <a:sym typeface="Arial"/>
              </a:rPr>
              <a:t>wird in einem eigenen Foliensatz behandelt (</a:t>
            </a:r>
            <a:r>
              <a:rPr lang="en-US" sz="1200">
                <a:solidFill>
                  <a:schemeClr val="dk1"/>
                </a:solidFill>
                <a:latin typeface="Arial"/>
                <a:ea typeface="Arial"/>
                <a:cs typeface="Arial"/>
                <a:sym typeface="Arial"/>
              </a:rPr>
              <a:t>G21</a:t>
            </a:r>
            <a:r>
              <a:rPr lang="en-US" sz="1200" i="1">
                <a:solidFill>
                  <a:schemeClr val="dk1"/>
                </a:solidFill>
                <a:latin typeface="Arial"/>
                <a:ea typeface="Arial"/>
                <a:cs typeface="Arial"/>
                <a:sym typeface="Arial"/>
              </a:rPr>
              <a:t>)</a:t>
            </a:r>
            <a:endParaRPr sz="2400">
              <a:solidFill>
                <a:schemeClr val="dk1"/>
              </a:solidFill>
              <a:latin typeface="Arial"/>
              <a:ea typeface="Arial"/>
              <a:cs typeface="Arial"/>
              <a:sym typeface="Arial"/>
            </a:endParaRPr>
          </a:p>
        </p:txBody>
      </p:sp>
      <p:sp>
        <p:nvSpPr>
          <p:cNvPr id="578" name="Google Shape;578;p31"/>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32"/>
          <p:cNvSpPr txBox="1"/>
          <p:nvPr/>
        </p:nvSpPr>
        <p:spPr>
          <a:xfrm>
            <a:off x="3357121" y="838200"/>
            <a:ext cx="22980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Augeninnendruck</a:t>
            </a:r>
            <a:r>
              <a:rPr lang="en-US" sz="1200" dirty="0">
                <a:solidFill>
                  <a:schemeClr val="dk1"/>
                </a:solidFill>
                <a:latin typeface="Arial"/>
                <a:ea typeface="Arial"/>
                <a:cs typeface="Arial"/>
                <a:sym typeface="Arial"/>
              </a:rPr>
              <a:t> (IO</a:t>
            </a:r>
            <a:r>
              <a:rPr lang="en-US" sz="1200" dirty="0">
                <a:solidFill>
                  <a:schemeClr val="dk1"/>
                </a:solidFill>
              </a:rPr>
              <a:t>D</a:t>
            </a:r>
            <a:r>
              <a:rPr lang="en-US" sz="1200" dirty="0">
                <a:solidFill>
                  <a:schemeClr val="dk1"/>
                </a:solidFill>
                <a:latin typeface="Arial"/>
                <a:ea typeface="Arial"/>
                <a:cs typeface="Arial"/>
                <a:sym typeface="Arial"/>
              </a:rPr>
              <a:t>) – </a:t>
            </a:r>
            <a:r>
              <a:rPr lang="en-US" sz="1200" dirty="0" err="1">
                <a:solidFill>
                  <a:schemeClr val="dk1"/>
                </a:solidFill>
                <a:latin typeface="Arial"/>
                <a:ea typeface="Arial"/>
                <a:cs typeface="Arial"/>
                <a:sym typeface="Arial"/>
              </a:rPr>
              <a:t>Offenwinkelglaukom</a:t>
            </a:r>
            <a:r>
              <a:rPr lang="en-US" sz="1200" dirty="0">
                <a:solidFill>
                  <a:schemeClr val="dk1"/>
                </a:solidFill>
                <a:latin typeface="Arial"/>
                <a:ea typeface="Arial"/>
                <a:cs typeface="Arial"/>
                <a:sym typeface="Arial"/>
              </a:rPr>
              <a:t> (OWG)</a:t>
            </a:r>
            <a:endParaRPr dirty="0"/>
          </a:p>
        </p:txBody>
      </p:sp>
      <p:cxnSp>
        <p:nvCxnSpPr>
          <p:cNvPr id="584" name="Google Shape;584;p32"/>
          <p:cNvCxnSpPr/>
          <p:nvPr/>
        </p:nvCxnSpPr>
        <p:spPr>
          <a:xfrm flipH="1">
            <a:off x="2286000" y="1447800"/>
            <a:ext cx="2209800" cy="381000"/>
          </a:xfrm>
          <a:prstGeom prst="straightConnector1">
            <a:avLst/>
          </a:prstGeom>
          <a:noFill/>
          <a:ln w="9525" cap="flat" cmpd="sng">
            <a:solidFill>
              <a:schemeClr val="dk1"/>
            </a:solidFill>
            <a:prstDash val="solid"/>
            <a:round/>
            <a:headEnd type="none" w="med" len="med"/>
            <a:tailEnd type="triangle" w="med" len="med"/>
          </a:ln>
        </p:spPr>
      </p:cxnSp>
      <p:cxnSp>
        <p:nvCxnSpPr>
          <p:cNvPr id="585" name="Google Shape;585;p32"/>
          <p:cNvCxnSpPr/>
          <p:nvPr/>
        </p:nvCxnSpPr>
        <p:spPr>
          <a:xfrm>
            <a:off x="4495800" y="1447800"/>
            <a:ext cx="2438400" cy="381000"/>
          </a:xfrm>
          <a:prstGeom prst="straightConnector1">
            <a:avLst/>
          </a:prstGeom>
          <a:noFill/>
          <a:ln w="9525" cap="flat" cmpd="sng">
            <a:solidFill>
              <a:schemeClr val="dk1"/>
            </a:solidFill>
            <a:prstDash val="solid"/>
            <a:round/>
            <a:headEnd type="none" w="med" len="med"/>
            <a:tailEnd type="triangle" w="med" len="med"/>
          </a:ln>
        </p:spPr>
      </p:cxnSp>
      <p:sp>
        <p:nvSpPr>
          <p:cNvPr id="586" name="Google Shape;586;p32"/>
          <p:cNvSpPr txBox="1"/>
          <p:nvPr/>
        </p:nvSpPr>
        <p:spPr>
          <a:xfrm>
            <a:off x="4262438" y="1524000"/>
            <a:ext cx="468312" cy="64611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a:t>
            </a:r>
            <a:endParaRPr/>
          </a:p>
        </p:txBody>
      </p:sp>
      <p:sp>
        <p:nvSpPr>
          <p:cNvPr id="587" name="Google Shape;587;p32"/>
          <p:cNvSpPr txBox="1"/>
          <p:nvPr/>
        </p:nvSpPr>
        <p:spPr>
          <a:xfrm>
            <a:off x="676275" y="2967335"/>
            <a:ext cx="7659600" cy="579900"/>
          </a:xfrm>
          <a:prstGeom prst="rect">
            <a:avLst/>
          </a:prstGeom>
          <a:noFill/>
          <a:ln>
            <a:noFill/>
          </a:ln>
        </p:spPr>
        <p:txBody>
          <a:bodyPr spcFirstLastPara="1" wrap="square" lIns="25400" tIns="12700" rIns="25400" bIns="12700" anchor="t" anchorCtr="0">
            <a:spAutoFit/>
          </a:bodyPr>
          <a:lstStyle/>
          <a:p>
            <a:pPr marL="0" lvl="0" indent="0" algn="ctr" rtl="0">
              <a:spcBef>
                <a:spcPts val="0"/>
              </a:spcBef>
              <a:spcAft>
                <a:spcPts val="0"/>
              </a:spcAft>
              <a:buClr>
                <a:srgbClr val="0000FF"/>
              </a:buClr>
              <a:buSzPts val="1200"/>
              <a:buFont typeface="Noto Sans Symbols"/>
              <a:buNone/>
            </a:pPr>
            <a:r>
              <a:rPr lang="en-US" sz="1200" u="sng">
                <a:solidFill>
                  <a:schemeClr val="dk1"/>
                </a:solidFill>
              </a:rPr>
              <a:t>Nach der Diagnose eines Offenwinkelglaukoms mit erhöhtem IOD</a:t>
            </a:r>
            <a:endParaRPr sz="1200" u="sng">
              <a:solidFill>
                <a:schemeClr val="dk1"/>
              </a:solidFill>
            </a:endParaRPr>
          </a:p>
          <a:p>
            <a:pPr marL="0" lvl="0" indent="0" algn="ctr" rtl="0">
              <a:spcBef>
                <a:spcPts val="0"/>
              </a:spcBef>
              <a:spcAft>
                <a:spcPts val="0"/>
              </a:spcAft>
              <a:buClr>
                <a:srgbClr val="0000FF"/>
              </a:buClr>
              <a:buSzPts val="1200"/>
              <a:buFont typeface="Noto Sans Symbols"/>
              <a:buNone/>
            </a:pPr>
            <a:r>
              <a:rPr lang="en-US" sz="1200">
                <a:solidFill>
                  <a:srgbClr val="0000FF"/>
                </a:solidFill>
              </a:rPr>
              <a:t>lautet die nächste entscheidende Frage:</a:t>
            </a:r>
            <a:endParaRPr sz="1200" u="sng">
              <a:solidFill>
                <a:schemeClr val="dk1"/>
              </a:solidFill>
            </a:endParaRPr>
          </a:p>
          <a:p>
            <a:pPr marL="0" marR="0" lvl="0" indent="0" algn="ctr" rtl="0">
              <a:spcBef>
                <a:spcPts val="0"/>
              </a:spcBef>
              <a:spcAft>
                <a:spcPts val="0"/>
              </a:spcAft>
              <a:buClr>
                <a:schemeClr val="dk1"/>
              </a:buClr>
              <a:buSzPts val="1200"/>
              <a:buFont typeface="Noto Sans Symbols"/>
              <a:buNone/>
            </a:pPr>
            <a:endParaRPr sz="1200" u="sng">
              <a:solidFill>
                <a:schemeClr val="dk1"/>
              </a:solidFill>
            </a:endParaRPr>
          </a:p>
        </p:txBody>
      </p:sp>
      <p:sp>
        <p:nvSpPr>
          <p:cNvPr id="588" name="Google Shape;588;p32"/>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589" name="Google Shape;589;p32"/>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Google Shape;594;p33"/>
          <p:cNvSpPr txBox="1"/>
          <p:nvPr/>
        </p:nvSpPr>
        <p:spPr>
          <a:xfrm>
            <a:off x="1600200" y="1905000"/>
            <a:ext cx="14241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i="1">
                <a:solidFill>
                  <a:schemeClr val="dk1"/>
                </a:solidFill>
              </a:rPr>
              <a:t>primär</a:t>
            </a:r>
            <a:endParaRPr/>
          </a:p>
        </p:txBody>
      </p:sp>
      <p:cxnSp>
        <p:nvCxnSpPr>
          <p:cNvPr id="595" name="Google Shape;595;p33"/>
          <p:cNvCxnSpPr/>
          <p:nvPr/>
        </p:nvCxnSpPr>
        <p:spPr>
          <a:xfrm flipH="1">
            <a:off x="2286000" y="1447800"/>
            <a:ext cx="2209800" cy="381000"/>
          </a:xfrm>
          <a:prstGeom prst="straightConnector1">
            <a:avLst/>
          </a:prstGeom>
          <a:noFill/>
          <a:ln w="9525" cap="flat" cmpd="sng">
            <a:solidFill>
              <a:schemeClr val="dk1"/>
            </a:solidFill>
            <a:prstDash val="solid"/>
            <a:round/>
            <a:headEnd type="none" w="med" len="med"/>
            <a:tailEnd type="triangle" w="med" len="med"/>
          </a:ln>
        </p:spPr>
      </p:cxnSp>
      <p:cxnSp>
        <p:nvCxnSpPr>
          <p:cNvPr id="596" name="Google Shape;596;p33"/>
          <p:cNvCxnSpPr/>
          <p:nvPr/>
        </p:nvCxnSpPr>
        <p:spPr>
          <a:xfrm>
            <a:off x="4495800" y="1447800"/>
            <a:ext cx="2438400" cy="381000"/>
          </a:xfrm>
          <a:prstGeom prst="straightConnector1">
            <a:avLst/>
          </a:prstGeom>
          <a:noFill/>
          <a:ln w="9525" cap="flat" cmpd="sng">
            <a:solidFill>
              <a:schemeClr val="dk1"/>
            </a:solidFill>
            <a:prstDash val="solid"/>
            <a:round/>
            <a:headEnd type="none" w="med" len="med"/>
            <a:tailEnd type="triangle" w="med" len="med"/>
          </a:ln>
        </p:spPr>
      </p:cxnSp>
      <p:sp>
        <p:nvSpPr>
          <p:cNvPr id="597" name="Google Shape;597;p33"/>
          <p:cNvSpPr txBox="1"/>
          <p:nvPr/>
        </p:nvSpPr>
        <p:spPr>
          <a:xfrm>
            <a:off x="6019800" y="1905000"/>
            <a:ext cx="19050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i="1" dirty="0" err="1">
                <a:solidFill>
                  <a:schemeClr val="dk1"/>
                </a:solidFill>
              </a:rPr>
              <a:t>sekundär</a:t>
            </a:r>
            <a:endParaRPr dirty="0"/>
          </a:p>
        </p:txBody>
      </p:sp>
      <p:sp>
        <p:nvSpPr>
          <p:cNvPr id="598" name="Google Shape;598;p33"/>
          <p:cNvSpPr txBox="1"/>
          <p:nvPr/>
        </p:nvSpPr>
        <p:spPr>
          <a:xfrm>
            <a:off x="4262438" y="1524000"/>
            <a:ext cx="468312" cy="64611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1" i="1">
                <a:solidFill>
                  <a:schemeClr val="dk1"/>
                </a:solidFill>
                <a:latin typeface="Arial"/>
                <a:ea typeface="Arial"/>
                <a:cs typeface="Arial"/>
                <a:sym typeface="Arial"/>
              </a:rPr>
              <a:t>?</a:t>
            </a:r>
            <a:endParaRPr/>
          </a:p>
        </p:txBody>
      </p:sp>
      <p:sp>
        <p:nvSpPr>
          <p:cNvPr id="599" name="Google Shape;599;p33"/>
          <p:cNvSpPr txBox="1"/>
          <p:nvPr/>
        </p:nvSpPr>
        <p:spPr>
          <a:xfrm>
            <a:off x="676275" y="2967335"/>
            <a:ext cx="7659600" cy="579900"/>
          </a:xfrm>
          <a:prstGeom prst="rect">
            <a:avLst/>
          </a:prstGeom>
          <a:noFill/>
          <a:ln>
            <a:noFill/>
          </a:ln>
        </p:spPr>
        <p:txBody>
          <a:bodyPr spcFirstLastPara="1" wrap="square" lIns="25400" tIns="12700" rIns="25400" bIns="12700" anchor="t" anchorCtr="0">
            <a:spAutoFit/>
          </a:bodyPr>
          <a:lstStyle/>
          <a:p>
            <a:pPr marL="0" lvl="0" indent="0" algn="ctr" rtl="0">
              <a:spcBef>
                <a:spcPts val="0"/>
              </a:spcBef>
              <a:spcAft>
                <a:spcPts val="0"/>
              </a:spcAft>
              <a:buClr>
                <a:srgbClr val="0000FF"/>
              </a:buClr>
              <a:buSzPts val="1200"/>
              <a:buFont typeface="Noto Sans Symbols"/>
              <a:buNone/>
            </a:pPr>
            <a:r>
              <a:rPr lang="en-US" sz="1200" u="sng" dirty="0">
                <a:solidFill>
                  <a:schemeClr val="dk1"/>
                </a:solidFill>
              </a:rPr>
              <a:t>Nach der Diagnose </a:t>
            </a:r>
            <a:r>
              <a:rPr lang="en-US" sz="1200" u="sng" dirty="0" err="1">
                <a:solidFill>
                  <a:schemeClr val="dk1"/>
                </a:solidFill>
              </a:rPr>
              <a:t>eines</a:t>
            </a:r>
            <a:r>
              <a:rPr lang="en-US" sz="1200" u="sng" dirty="0">
                <a:solidFill>
                  <a:schemeClr val="dk1"/>
                </a:solidFill>
              </a:rPr>
              <a:t> </a:t>
            </a:r>
            <a:r>
              <a:rPr lang="en-US" sz="1200" u="sng" dirty="0" err="1">
                <a:solidFill>
                  <a:schemeClr val="dk1"/>
                </a:solidFill>
              </a:rPr>
              <a:t>Offenwinkelglaukoms</a:t>
            </a:r>
            <a:r>
              <a:rPr lang="en-US" sz="1200" u="sng" dirty="0">
                <a:solidFill>
                  <a:schemeClr val="dk1"/>
                </a:solidFill>
              </a:rPr>
              <a:t> </a:t>
            </a:r>
            <a:r>
              <a:rPr lang="en-US" sz="1200" u="sng" dirty="0" err="1">
                <a:solidFill>
                  <a:schemeClr val="dk1"/>
                </a:solidFill>
              </a:rPr>
              <a:t>mit</a:t>
            </a:r>
            <a:r>
              <a:rPr lang="en-US" sz="1200" u="sng" dirty="0">
                <a:solidFill>
                  <a:schemeClr val="dk1"/>
                </a:solidFill>
              </a:rPr>
              <a:t> </a:t>
            </a:r>
            <a:r>
              <a:rPr lang="en-US" sz="1200" u="sng" dirty="0" err="1">
                <a:solidFill>
                  <a:schemeClr val="dk1"/>
                </a:solidFill>
              </a:rPr>
              <a:t>erhöhtem</a:t>
            </a:r>
            <a:r>
              <a:rPr lang="en-US" sz="1200" u="sng" dirty="0">
                <a:solidFill>
                  <a:schemeClr val="dk1"/>
                </a:solidFill>
              </a:rPr>
              <a:t> IOD</a:t>
            </a:r>
            <a:endParaRPr sz="1200" u="sng" dirty="0">
              <a:solidFill>
                <a:schemeClr val="dk1"/>
              </a:solidFill>
            </a:endParaRPr>
          </a:p>
          <a:p>
            <a:pPr marL="0" lvl="0" indent="0" algn="ctr" rtl="0">
              <a:spcBef>
                <a:spcPts val="0"/>
              </a:spcBef>
              <a:spcAft>
                <a:spcPts val="0"/>
              </a:spcAft>
              <a:buClr>
                <a:srgbClr val="0000FF"/>
              </a:buClr>
              <a:buSzPts val="1200"/>
              <a:buFont typeface="Noto Sans Symbols"/>
              <a:buNone/>
            </a:pPr>
            <a:r>
              <a:rPr lang="en-US" sz="1200" dirty="0" err="1">
                <a:solidFill>
                  <a:srgbClr val="0000FF"/>
                </a:solidFill>
              </a:rPr>
              <a:t>lautet</a:t>
            </a:r>
            <a:r>
              <a:rPr lang="en-US" sz="1200" dirty="0">
                <a:solidFill>
                  <a:srgbClr val="0000FF"/>
                </a:solidFill>
              </a:rPr>
              <a:t> die </a:t>
            </a:r>
            <a:r>
              <a:rPr lang="en-US" sz="1200" dirty="0" err="1">
                <a:solidFill>
                  <a:srgbClr val="0000FF"/>
                </a:solidFill>
              </a:rPr>
              <a:t>nächste</a:t>
            </a:r>
            <a:r>
              <a:rPr lang="en-US" sz="1200" dirty="0">
                <a:solidFill>
                  <a:srgbClr val="0000FF"/>
                </a:solidFill>
              </a:rPr>
              <a:t> </a:t>
            </a:r>
            <a:r>
              <a:rPr lang="en-US" sz="1200" dirty="0" err="1">
                <a:solidFill>
                  <a:srgbClr val="0000FF"/>
                </a:solidFill>
              </a:rPr>
              <a:t>entscheidende</a:t>
            </a:r>
            <a:r>
              <a:rPr lang="en-US" sz="1200" dirty="0">
                <a:solidFill>
                  <a:srgbClr val="0000FF"/>
                </a:solidFill>
              </a:rPr>
              <a:t> Frage:</a:t>
            </a:r>
            <a:endParaRPr sz="1200" u="sng" dirty="0">
              <a:solidFill>
                <a:schemeClr val="dk1"/>
              </a:solidFill>
            </a:endParaRPr>
          </a:p>
          <a:p>
            <a:pPr marL="0" marR="0" lvl="0" indent="0" algn="ctr" rtl="0">
              <a:spcBef>
                <a:spcPts val="0"/>
              </a:spcBef>
              <a:spcAft>
                <a:spcPts val="0"/>
              </a:spcAft>
              <a:buClr>
                <a:srgbClr val="0000FF"/>
              </a:buClr>
              <a:buSzPts val="1200"/>
              <a:buFont typeface="Noto Sans Symbols"/>
              <a:buNone/>
            </a:pPr>
            <a:r>
              <a:rPr lang="en-US" sz="1200" b="1" i="1" dirty="0" err="1">
                <a:solidFill>
                  <a:srgbClr val="0000FF"/>
                </a:solidFill>
              </a:rPr>
              <a:t>Liegt</a:t>
            </a:r>
            <a:r>
              <a:rPr lang="en-US" sz="1200" b="1" i="1" dirty="0">
                <a:solidFill>
                  <a:srgbClr val="0000FF"/>
                </a:solidFill>
              </a:rPr>
              <a:t> </a:t>
            </a:r>
            <a:r>
              <a:rPr lang="en-US" sz="1200" b="1" i="1" dirty="0" err="1">
                <a:solidFill>
                  <a:srgbClr val="0000FF"/>
                </a:solidFill>
              </a:rPr>
              <a:t>ein</a:t>
            </a:r>
            <a:r>
              <a:rPr lang="en-US" sz="1200" b="1" i="1" dirty="0">
                <a:solidFill>
                  <a:srgbClr val="0000FF"/>
                </a:solidFill>
              </a:rPr>
              <a:t> </a:t>
            </a:r>
            <a:r>
              <a:rPr lang="en-US" sz="1200" b="1" i="1" dirty="0" err="1">
                <a:solidFill>
                  <a:srgbClr val="0000FF"/>
                </a:solidFill>
              </a:rPr>
              <a:t>primäres</a:t>
            </a:r>
            <a:r>
              <a:rPr lang="en-US" sz="1200" b="1" i="1" dirty="0">
                <a:solidFill>
                  <a:srgbClr val="0000FF"/>
                </a:solidFill>
              </a:rPr>
              <a:t> (POWG) </a:t>
            </a:r>
            <a:r>
              <a:rPr lang="en-US" sz="1200" b="1" i="1" dirty="0" err="1">
                <a:solidFill>
                  <a:srgbClr val="0000FF"/>
                </a:solidFill>
              </a:rPr>
              <a:t>oder</a:t>
            </a:r>
            <a:r>
              <a:rPr lang="en-US" sz="1200" b="1" i="1" dirty="0">
                <a:solidFill>
                  <a:srgbClr val="0000FF"/>
                </a:solidFill>
              </a:rPr>
              <a:t> </a:t>
            </a:r>
            <a:r>
              <a:rPr lang="en-US" sz="1200" b="1" i="1" dirty="0" err="1">
                <a:solidFill>
                  <a:srgbClr val="0000FF"/>
                </a:solidFill>
              </a:rPr>
              <a:t>sekundäres</a:t>
            </a:r>
            <a:r>
              <a:rPr lang="en-US" sz="1200" b="1" i="1" dirty="0">
                <a:solidFill>
                  <a:srgbClr val="0000FF"/>
                </a:solidFill>
              </a:rPr>
              <a:t> </a:t>
            </a:r>
            <a:r>
              <a:rPr lang="en-US" sz="1200" b="1" i="1" dirty="0" err="1">
                <a:solidFill>
                  <a:srgbClr val="0000FF"/>
                </a:solidFill>
              </a:rPr>
              <a:t>Offenwinkelglaukom</a:t>
            </a:r>
            <a:r>
              <a:rPr lang="en-US" sz="1200" b="1" i="1" dirty="0">
                <a:solidFill>
                  <a:srgbClr val="0000FF"/>
                </a:solidFill>
              </a:rPr>
              <a:t> </a:t>
            </a:r>
            <a:r>
              <a:rPr lang="en-US" sz="1200" b="1" i="1" dirty="0" err="1">
                <a:solidFill>
                  <a:srgbClr val="0000FF"/>
                </a:solidFill>
              </a:rPr>
              <a:t>vor</a:t>
            </a:r>
            <a:r>
              <a:rPr lang="en-US" sz="1200" b="1" i="1" dirty="0">
                <a:solidFill>
                  <a:srgbClr val="0000FF"/>
                </a:solidFill>
              </a:rPr>
              <a:t>?</a:t>
            </a:r>
            <a:endParaRPr dirty="0"/>
          </a:p>
        </p:txBody>
      </p:sp>
      <p:sp>
        <p:nvSpPr>
          <p:cNvPr id="600" name="Google Shape;600;p33"/>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601" name="Google Shape;601;p33"/>
          <p:cNvSpPr txBox="1"/>
          <p:nvPr/>
        </p:nvSpPr>
        <p:spPr>
          <a:xfrm>
            <a:off x="3357121" y="838200"/>
            <a:ext cx="2298000" cy="395100"/>
          </a:xfrm>
          <a:prstGeom prst="rect">
            <a:avLst/>
          </a:prstGeom>
          <a:noFill/>
          <a:ln>
            <a:noFill/>
          </a:ln>
        </p:spPr>
        <p:txBody>
          <a:bodyPr spcFirstLastPara="1" wrap="square" lIns="25400" tIns="12700" rIns="25400" bIns="12700" anchor="t" anchorCtr="0">
            <a:spAutoFit/>
          </a:bodyPr>
          <a:lstStyle/>
          <a:p>
            <a:pPr marL="0" lvl="0" indent="0" algn="ctr" rtl="0">
              <a:spcBef>
                <a:spcPts val="0"/>
              </a:spcBef>
              <a:spcAft>
                <a:spcPts val="0"/>
              </a:spcAft>
              <a:buClr>
                <a:schemeClr val="dk1"/>
              </a:buClr>
              <a:buSzPts val="1200"/>
              <a:buFont typeface="Noto Sans Symbols"/>
              <a:buNone/>
            </a:pPr>
            <a:r>
              <a:rPr lang="en-US" sz="1200" dirty="0">
                <a:solidFill>
                  <a:schemeClr val="dk1"/>
                </a:solidFill>
              </a:rPr>
              <a:t>↑ </a:t>
            </a:r>
            <a:r>
              <a:rPr lang="en-US" sz="1200" dirty="0" err="1">
                <a:solidFill>
                  <a:schemeClr val="dk1"/>
                </a:solidFill>
              </a:rPr>
              <a:t>Augeninnendruck</a:t>
            </a:r>
            <a:r>
              <a:rPr lang="en-US" sz="1200" dirty="0">
                <a:solidFill>
                  <a:schemeClr val="dk1"/>
                </a:solidFill>
              </a:rPr>
              <a:t> (IOD) – </a:t>
            </a:r>
            <a:r>
              <a:rPr lang="en-US" sz="1200" dirty="0" err="1">
                <a:solidFill>
                  <a:schemeClr val="dk1"/>
                </a:solidFill>
              </a:rPr>
              <a:t>Offenwinkelglaukom</a:t>
            </a:r>
            <a:r>
              <a:rPr lang="en-US" sz="1200" dirty="0">
                <a:solidFill>
                  <a:schemeClr val="dk1"/>
                </a:solidFill>
              </a:rPr>
              <a:t> (OWG)</a:t>
            </a:r>
            <a:endParaRPr sz="1200" dirty="0">
              <a:solidFill>
                <a:schemeClr val="dk1"/>
              </a:solidFill>
            </a:endParaRPr>
          </a:p>
        </p:txBody>
      </p:sp>
      <p:sp>
        <p:nvSpPr>
          <p:cNvPr id="602" name="Google Shape;602;p33"/>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34"/>
          <p:cNvSpPr txBox="1"/>
          <p:nvPr/>
        </p:nvSpPr>
        <p:spPr>
          <a:xfrm>
            <a:off x="1600200" y="1905000"/>
            <a:ext cx="14241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i="1">
                <a:solidFill>
                  <a:srgbClr val="BFBFBF"/>
                </a:solidFill>
              </a:rPr>
              <a:t>primär</a:t>
            </a:r>
            <a:endParaRPr/>
          </a:p>
        </p:txBody>
      </p:sp>
      <p:cxnSp>
        <p:nvCxnSpPr>
          <p:cNvPr id="608" name="Google Shape;608;p34"/>
          <p:cNvCxnSpPr/>
          <p:nvPr/>
        </p:nvCxnSpPr>
        <p:spPr>
          <a:xfrm flipH="1">
            <a:off x="2286000" y="1447800"/>
            <a:ext cx="2209800" cy="381000"/>
          </a:xfrm>
          <a:prstGeom prst="straightConnector1">
            <a:avLst/>
          </a:prstGeom>
          <a:noFill/>
          <a:ln w="9525" cap="flat" cmpd="sng">
            <a:solidFill>
              <a:srgbClr val="BFBFBF"/>
            </a:solidFill>
            <a:prstDash val="solid"/>
            <a:round/>
            <a:headEnd type="none" w="med" len="med"/>
            <a:tailEnd type="triangle" w="med" len="med"/>
          </a:ln>
        </p:spPr>
      </p:cxnSp>
      <p:cxnSp>
        <p:nvCxnSpPr>
          <p:cNvPr id="609" name="Google Shape;609;p34"/>
          <p:cNvCxnSpPr/>
          <p:nvPr/>
        </p:nvCxnSpPr>
        <p:spPr>
          <a:xfrm>
            <a:off x="4495800" y="1447800"/>
            <a:ext cx="2438400" cy="381000"/>
          </a:xfrm>
          <a:prstGeom prst="straightConnector1">
            <a:avLst/>
          </a:prstGeom>
          <a:noFill/>
          <a:ln w="9525" cap="flat" cmpd="sng">
            <a:solidFill>
              <a:schemeClr val="dk1"/>
            </a:solidFill>
            <a:prstDash val="solid"/>
            <a:round/>
            <a:headEnd type="none" w="med" len="med"/>
            <a:tailEnd type="triangle" w="med" len="med"/>
          </a:ln>
        </p:spPr>
      </p:cxnSp>
      <p:sp>
        <p:nvSpPr>
          <p:cNvPr id="610" name="Google Shape;610;p34"/>
          <p:cNvSpPr txBox="1"/>
          <p:nvPr/>
        </p:nvSpPr>
        <p:spPr>
          <a:xfrm>
            <a:off x="6019800" y="1905000"/>
            <a:ext cx="19050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i="1">
                <a:solidFill>
                  <a:schemeClr val="dk1"/>
                </a:solidFill>
              </a:rPr>
              <a:t>s</a:t>
            </a:r>
            <a:r>
              <a:rPr lang="en-US" sz="1200" i="1">
                <a:solidFill>
                  <a:schemeClr val="dk1"/>
                </a:solidFill>
                <a:latin typeface="Arial"/>
                <a:ea typeface="Arial"/>
                <a:cs typeface="Arial"/>
                <a:sym typeface="Arial"/>
              </a:rPr>
              <a:t>ekundär</a:t>
            </a:r>
            <a:endParaRPr/>
          </a:p>
        </p:txBody>
      </p:sp>
      <p:sp>
        <p:nvSpPr>
          <p:cNvPr id="611" name="Google Shape;611;p34"/>
          <p:cNvSpPr txBox="1"/>
          <p:nvPr/>
        </p:nvSpPr>
        <p:spPr>
          <a:xfrm>
            <a:off x="4262438" y="1524000"/>
            <a:ext cx="468312" cy="64611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a:t>
            </a:r>
            <a:endParaRPr/>
          </a:p>
        </p:txBody>
      </p:sp>
      <p:sp>
        <p:nvSpPr>
          <p:cNvPr id="612" name="Google Shape;612;p34"/>
          <p:cNvSpPr txBox="1"/>
          <p:nvPr/>
        </p:nvSpPr>
        <p:spPr>
          <a:xfrm>
            <a:off x="676275" y="2967335"/>
            <a:ext cx="7659600" cy="7644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u="sng" dirty="0">
                <a:solidFill>
                  <a:srgbClr val="BFBFBF"/>
                </a:solidFill>
              </a:rPr>
              <a:t>Nach der Diagnose </a:t>
            </a:r>
            <a:r>
              <a:rPr lang="en-US" sz="1200" u="sng" dirty="0" err="1">
                <a:solidFill>
                  <a:srgbClr val="BFBFBF"/>
                </a:solidFill>
              </a:rPr>
              <a:t>eines</a:t>
            </a:r>
            <a:r>
              <a:rPr lang="en-US" sz="1200" u="sng" dirty="0">
                <a:solidFill>
                  <a:srgbClr val="BFBFBF"/>
                </a:solidFill>
              </a:rPr>
              <a:t> </a:t>
            </a:r>
            <a:r>
              <a:rPr lang="en-US" sz="1200" u="sng" dirty="0" err="1">
                <a:solidFill>
                  <a:srgbClr val="BFBFBF"/>
                </a:solidFill>
              </a:rPr>
              <a:t>Offenwinkelglaukoms</a:t>
            </a:r>
            <a:r>
              <a:rPr lang="en-US" sz="1200" u="sng" dirty="0">
                <a:solidFill>
                  <a:srgbClr val="BFBFBF"/>
                </a:solidFill>
              </a:rPr>
              <a:t> </a:t>
            </a:r>
            <a:r>
              <a:rPr lang="en-US" sz="1200" u="sng" dirty="0" err="1">
                <a:solidFill>
                  <a:srgbClr val="BFBFBF"/>
                </a:solidFill>
              </a:rPr>
              <a:t>mit</a:t>
            </a:r>
            <a:r>
              <a:rPr lang="en-US" sz="1200" u="sng" dirty="0">
                <a:solidFill>
                  <a:srgbClr val="BFBFBF"/>
                </a:solidFill>
              </a:rPr>
              <a:t> </a:t>
            </a:r>
            <a:r>
              <a:rPr lang="en-US" sz="1200" u="sng" dirty="0" err="1">
                <a:solidFill>
                  <a:srgbClr val="BFBFBF"/>
                </a:solidFill>
              </a:rPr>
              <a:t>erhöhtem</a:t>
            </a:r>
            <a:r>
              <a:rPr lang="en-US" sz="1200" u="sng" dirty="0">
                <a:solidFill>
                  <a:srgbClr val="BFBFBF"/>
                </a:solidFill>
              </a:rPr>
              <a:t> IOD</a:t>
            </a:r>
            <a:endParaRPr sz="1200" u="sng" dirty="0">
              <a:solidFill>
                <a:srgbClr val="BFBFBF"/>
              </a:solidFill>
            </a:endParaRPr>
          </a:p>
          <a:p>
            <a:pPr marL="0" lvl="0" indent="0" algn="ctr" rtl="0">
              <a:spcBef>
                <a:spcPts val="0"/>
              </a:spcBef>
              <a:spcAft>
                <a:spcPts val="0"/>
              </a:spcAft>
              <a:buClr>
                <a:srgbClr val="0000FF"/>
              </a:buClr>
              <a:buSzPts val="1200"/>
              <a:buFont typeface="Noto Sans Symbols"/>
              <a:buNone/>
            </a:pPr>
            <a:r>
              <a:rPr lang="en-US" sz="1200" dirty="0" err="1">
                <a:solidFill>
                  <a:srgbClr val="BFBFBF"/>
                </a:solidFill>
              </a:rPr>
              <a:t>lautet</a:t>
            </a:r>
            <a:r>
              <a:rPr lang="en-US" sz="1200" dirty="0">
                <a:solidFill>
                  <a:srgbClr val="BFBFBF"/>
                </a:solidFill>
              </a:rPr>
              <a:t> die </a:t>
            </a:r>
            <a:r>
              <a:rPr lang="en-US" sz="1200" dirty="0" err="1">
                <a:solidFill>
                  <a:srgbClr val="BFBFBF"/>
                </a:solidFill>
              </a:rPr>
              <a:t>nächste</a:t>
            </a:r>
            <a:r>
              <a:rPr lang="en-US" sz="1200" dirty="0">
                <a:solidFill>
                  <a:srgbClr val="BFBFBF"/>
                </a:solidFill>
              </a:rPr>
              <a:t> </a:t>
            </a:r>
            <a:r>
              <a:rPr lang="en-US" sz="1200" dirty="0" err="1">
                <a:solidFill>
                  <a:srgbClr val="BFBFBF"/>
                </a:solidFill>
              </a:rPr>
              <a:t>entscheidende</a:t>
            </a:r>
            <a:r>
              <a:rPr lang="en-US" sz="1200" dirty="0">
                <a:solidFill>
                  <a:srgbClr val="BFBFBF"/>
                </a:solidFill>
              </a:rPr>
              <a:t> Frage:</a:t>
            </a:r>
            <a:endParaRPr sz="1200" u="sng" dirty="0">
              <a:solidFill>
                <a:srgbClr val="BFBFBF"/>
              </a:solidFill>
            </a:endParaRPr>
          </a:p>
          <a:p>
            <a:pPr marL="0" lvl="0" indent="0" algn="ctr" rtl="0">
              <a:spcBef>
                <a:spcPts val="0"/>
              </a:spcBef>
              <a:spcAft>
                <a:spcPts val="0"/>
              </a:spcAft>
              <a:buClr>
                <a:srgbClr val="0000FF"/>
              </a:buClr>
              <a:buSzPts val="1200"/>
              <a:buFont typeface="Noto Sans Symbols"/>
              <a:buNone/>
            </a:pPr>
            <a:r>
              <a:rPr lang="en-US" sz="1200" b="1" i="1" dirty="0" err="1">
                <a:solidFill>
                  <a:srgbClr val="BFBFBF"/>
                </a:solidFill>
              </a:rPr>
              <a:t>Liegt</a:t>
            </a:r>
            <a:r>
              <a:rPr lang="en-US" sz="1200" b="1" i="1" dirty="0">
                <a:solidFill>
                  <a:srgbClr val="BFBFBF"/>
                </a:solidFill>
              </a:rPr>
              <a:t> </a:t>
            </a:r>
            <a:r>
              <a:rPr lang="en-US" sz="1200" b="1" i="1" dirty="0" err="1">
                <a:solidFill>
                  <a:srgbClr val="BFBFBF"/>
                </a:solidFill>
              </a:rPr>
              <a:t>ein</a:t>
            </a:r>
            <a:r>
              <a:rPr lang="en-US" sz="1200" b="1" i="1" dirty="0">
                <a:solidFill>
                  <a:srgbClr val="BFBFBF"/>
                </a:solidFill>
              </a:rPr>
              <a:t> </a:t>
            </a:r>
            <a:r>
              <a:rPr lang="en-US" sz="1200" b="1" i="1" dirty="0" err="1">
                <a:solidFill>
                  <a:srgbClr val="BFBFBF"/>
                </a:solidFill>
              </a:rPr>
              <a:t>primäres</a:t>
            </a:r>
            <a:r>
              <a:rPr lang="en-US" sz="1200" b="1" i="1" dirty="0">
                <a:solidFill>
                  <a:srgbClr val="BFBFBF"/>
                </a:solidFill>
              </a:rPr>
              <a:t> (POWG) </a:t>
            </a:r>
            <a:r>
              <a:rPr lang="en-US" sz="1200" b="1" i="1" dirty="0" err="1">
                <a:solidFill>
                  <a:srgbClr val="BFBFBF"/>
                </a:solidFill>
              </a:rPr>
              <a:t>oder</a:t>
            </a:r>
            <a:r>
              <a:rPr lang="en-US" sz="1200" b="1" i="1" dirty="0">
                <a:solidFill>
                  <a:srgbClr val="BFBFBF"/>
                </a:solidFill>
              </a:rPr>
              <a:t> </a:t>
            </a:r>
            <a:r>
              <a:rPr lang="en-US" sz="1200" b="1" i="1" dirty="0" err="1">
                <a:solidFill>
                  <a:srgbClr val="0000FF"/>
                </a:solidFill>
              </a:rPr>
              <a:t>sekundäres</a:t>
            </a:r>
            <a:r>
              <a:rPr lang="en-US" sz="1200" b="1" i="1" dirty="0">
                <a:solidFill>
                  <a:srgbClr val="0000FF"/>
                </a:solidFill>
              </a:rPr>
              <a:t> </a:t>
            </a:r>
            <a:r>
              <a:rPr lang="en-US" sz="1200" b="1" i="1" dirty="0" err="1">
                <a:solidFill>
                  <a:srgbClr val="0000FF"/>
                </a:solidFill>
              </a:rPr>
              <a:t>Offenwinkelglaukom</a:t>
            </a:r>
            <a:r>
              <a:rPr lang="en-US" sz="1200" b="1" i="1" dirty="0">
                <a:solidFill>
                  <a:srgbClr val="0000FF"/>
                </a:solidFill>
              </a:rPr>
              <a:t> </a:t>
            </a:r>
            <a:r>
              <a:rPr lang="en-US" sz="1200" b="1" i="1" dirty="0" err="1">
                <a:solidFill>
                  <a:srgbClr val="0000FF"/>
                </a:solidFill>
              </a:rPr>
              <a:t>vor</a:t>
            </a:r>
            <a:r>
              <a:rPr lang="en-US" sz="1200" b="1" i="1" dirty="0">
                <a:solidFill>
                  <a:srgbClr val="0000FF"/>
                </a:solidFill>
              </a:rPr>
              <a:t>?</a:t>
            </a:r>
            <a:endParaRPr dirty="0">
              <a:solidFill>
                <a:schemeClr val="dk1"/>
              </a:solidFill>
            </a:endParaRPr>
          </a:p>
          <a:p>
            <a:pPr marL="0" marR="0" lvl="0" indent="0" algn="l" rtl="0">
              <a:spcBef>
                <a:spcPts val="0"/>
              </a:spcBef>
              <a:spcAft>
                <a:spcPts val="0"/>
              </a:spcAft>
              <a:buClr>
                <a:srgbClr val="BFBFBF"/>
              </a:buClr>
              <a:buSzPts val="1200"/>
              <a:buFont typeface="Noto Sans Symbols"/>
              <a:buNone/>
            </a:pPr>
            <a:endParaRPr sz="1200" u="sng" dirty="0">
              <a:solidFill>
                <a:srgbClr val="BFBFBF"/>
              </a:solidFill>
            </a:endParaRPr>
          </a:p>
        </p:txBody>
      </p:sp>
      <p:sp>
        <p:nvSpPr>
          <p:cNvPr id="613" name="Google Shape;613;p34"/>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614" name="Google Shape;614;p34"/>
          <p:cNvSpPr txBox="1"/>
          <p:nvPr/>
        </p:nvSpPr>
        <p:spPr>
          <a:xfrm>
            <a:off x="3357121" y="838200"/>
            <a:ext cx="22980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dirty="0">
                <a:solidFill>
                  <a:srgbClr val="BFBFBF"/>
                </a:solidFill>
                <a:latin typeface="Arial"/>
                <a:ea typeface="Arial"/>
                <a:cs typeface="Arial"/>
                <a:sym typeface="Arial"/>
              </a:rPr>
              <a:t>↑</a:t>
            </a:r>
            <a:r>
              <a:rPr lang="en-US" sz="1200" dirty="0" err="1">
                <a:solidFill>
                  <a:srgbClr val="BFBFBF"/>
                </a:solidFill>
              </a:rPr>
              <a:t>Augeninnendruck</a:t>
            </a:r>
            <a:r>
              <a:rPr lang="en-US" sz="1200" dirty="0">
                <a:solidFill>
                  <a:srgbClr val="BFBFBF"/>
                </a:solidFill>
              </a:rPr>
              <a:t> (IOD) – </a:t>
            </a:r>
            <a:r>
              <a:rPr lang="en-US" sz="1200" dirty="0" err="1">
                <a:solidFill>
                  <a:srgbClr val="BFBFBF"/>
                </a:solidFill>
              </a:rPr>
              <a:t>Offenwinkelglaukom</a:t>
            </a:r>
            <a:r>
              <a:rPr lang="en-US" sz="1200" dirty="0">
                <a:solidFill>
                  <a:srgbClr val="BFBFBF"/>
                </a:solidFill>
              </a:rPr>
              <a:t> (OWG)</a:t>
            </a:r>
            <a:endParaRPr dirty="0">
              <a:solidFill>
                <a:srgbClr val="BFBFBF"/>
              </a:solidFill>
            </a:endParaRPr>
          </a:p>
        </p:txBody>
      </p:sp>
      <p:sp>
        <p:nvSpPr>
          <p:cNvPr id="615" name="Google Shape;615;p34"/>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616" name="Google Shape;616;p34"/>
          <p:cNvSpPr txBox="1"/>
          <p:nvPr/>
        </p:nvSpPr>
        <p:spPr>
          <a:xfrm>
            <a:off x="2847597" y="4083234"/>
            <a:ext cx="5751900" cy="210300"/>
          </a:xfrm>
          <a:prstGeom prst="rect">
            <a:avLst/>
          </a:prstGeom>
          <a:noFill/>
          <a:ln>
            <a:noFill/>
          </a:ln>
        </p:spPr>
        <p:txBody>
          <a:bodyPr spcFirstLastPara="1" wrap="square" lIns="25400" tIns="12700" rIns="25400" bIns="12700" anchor="t" anchorCtr="0">
            <a:spAutoFit/>
          </a:bodyPr>
          <a:lstStyle/>
          <a:p>
            <a:pPr marL="0" marR="0" lvl="0" indent="0" algn="r" rtl="0">
              <a:spcBef>
                <a:spcPts val="0"/>
              </a:spcBef>
              <a:spcAft>
                <a:spcPts val="0"/>
              </a:spcAft>
              <a:buNone/>
            </a:pPr>
            <a:r>
              <a:rPr lang="en-US" sz="1200" i="1">
                <a:solidFill>
                  <a:srgbClr val="0000FF"/>
                </a:solidFill>
              </a:rPr>
              <a:t>Was versteht man darunter, wenn ein Glaukom als ‚sekundär‘ bezeichnet wird?</a:t>
            </a:r>
            <a:endParaRPr/>
          </a:p>
        </p:txBody>
      </p:sp>
      <p:sp>
        <p:nvSpPr>
          <p:cNvPr id="617" name="Google Shape;617;p34"/>
          <p:cNvSpPr/>
          <p:nvPr/>
        </p:nvSpPr>
        <p:spPr>
          <a:xfrm>
            <a:off x="4224020" y="3146960"/>
            <a:ext cx="2057400" cy="584775"/>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35"/>
          <p:cNvSpPr txBox="1"/>
          <p:nvPr/>
        </p:nvSpPr>
        <p:spPr>
          <a:xfrm>
            <a:off x="1600200" y="1905000"/>
            <a:ext cx="14241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i="1">
                <a:solidFill>
                  <a:srgbClr val="BFBFBF"/>
                </a:solidFill>
              </a:rPr>
              <a:t>primär</a:t>
            </a:r>
            <a:endParaRPr/>
          </a:p>
        </p:txBody>
      </p:sp>
      <p:cxnSp>
        <p:nvCxnSpPr>
          <p:cNvPr id="623" name="Google Shape;623;p35"/>
          <p:cNvCxnSpPr/>
          <p:nvPr/>
        </p:nvCxnSpPr>
        <p:spPr>
          <a:xfrm flipH="1">
            <a:off x="2286000" y="1447800"/>
            <a:ext cx="2209800" cy="381000"/>
          </a:xfrm>
          <a:prstGeom prst="straightConnector1">
            <a:avLst/>
          </a:prstGeom>
          <a:noFill/>
          <a:ln w="9525" cap="flat" cmpd="sng">
            <a:solidFill>
              <a:srgbClr val="BFBFBF"/>
            </a:solidFill>
            <a:prstDash val="solid"/>
            <a:round/>
            <a:headEnd type="none" w="med" len="med"/>
            <a:tailEnd type="triangle" w="med" len="med"/>
          </a:ln>
        </p:spPr>
      </p:cxnSp>
      <p:cxnSp>
        <p:nvCxnSpPr>
          <p:cNvPr id="624" name="Google Shape;624;p35"/>
          <p:cNvCxnSpPr/>
          <p:nvPr/>
        </p:nvCxnSpPr>
        <p:spPr>
          <a:xfrm>
            <a:off x="4495800" y="1447800"/>
            <a:ext cx="2438400" cy="381000"/>
          </a:xfrm>
          <a:prstGeom prst="straightConnector1">
            <a:avLst/>
          </a:prstGeom>
          <a:noFill/>
          <a:ln w="9525" cap="flat" cmpd="sng">
            <a:solidFill>
              <a:schemeClr val="dk1"/>
            </a:solidFill>
            <a:prstDash val="solid"/>
            <a:round/>
            <a:headEnd type="none" w="med" len="med"/>
            <a:tailEnd type="triangle" w="med" len="med"/>
          </a:ln>
        </p:spPr>
      </p:cxnSp>
      <p:sp>
        <p:nvSpPr>
          <p:cNvPr id="625" name="Google Shape;625;p35"/>
          <p:cNvSpPr txBox="1"/>
          <p:nvPr/>
        </p:nvSpPr>
        <p:spPr>
          <a:xfrm>
            <a:off x="6019800" y="1905000"/>
            <a:ext cx="19050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i="1" dirty="0" err="1">
                <a:solidFill>
                  <a:schemeClr val="dk1"/>
                </a:solidFill>
              </a:rPr>
              <a:t>sekundär</a:t>
            </a:r>
            <a:endParaRPr dirty="0"/>
          </a:p>
        </p:txBody>
      </p:sp>
      <p:sp>
        <p:nvSpPr>
          <p:cNvPr id="626" name="Google Shape;626;p35"/>
          <p:cNvSpPr txBox="1"/>
          <p:nvPr/>
        </p:nvSpPr>
        <p:spPr>
          <a:xfrm>
            <a:off x="4262438" y="1524000"/>
            <a:ext cx="468312" cy="64611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a:t>
            </a:r>
            <a:endParaRPr/>
          </a:p>
        </p:txBody>
      </p:sp>
      <p:sp>
        <p:nvSpPr>
          <p:cNvPr id="627" name="Google Shape;627;p35"/>
          <p:cNvSpPr txBox="1"/>
          <p:nvPr/>
        </p:nvSpPr>
        <p:spPr>
          <a:xfrm>
            <a:off x="676275" y="2967335"/>
            <a:ext cx="7659600" cy="579900"/>
          </a:xfrm>
          <a:prstGeom prst="rect">
            <a:avLst/>
          </a:prstGeom>
          <a:noFill/>
          <a:ln>
            <a:noFill/>
          </a:ln>
        </p:spPr>
        <p:txBody>
          <a:bodyPr spcFirstLastPara="1" wrap="square" lIns="25400" tIns="12700" rIns="25400" bIns="12700" anchor="t" anchorCtr="0">
            <a:spAutoFit/>
          </a:bodyPr>
          <a:lstStyle/>
          <a:p>
            <a:pPr marL="0" lvl="0" indent="0" algn="ctr" rtl="0">
              <a:spcBef>
                <a:spcPts val="0"/>
              </a:spcBef>
              <a:spcAft>
                <a:spcPts val="0"/>
              </a:spcAft>
              <a:buClr>
                <a:srgbClr val="BFBFBF"/>
              </a:buClr>
              <a:buSzPts val="1200"/>
              <a:buFont typeface="Noto Sans Symbols"/>
              <a:buNone/>
            </a:pPr>
            <a:r>
              <a:rPr lang="en-US" sz="1200" u="sng" dirty="0">
                <a:solidFill>
                  <a:srgbClr val="BFBFBF"/>
                </a:solidFill>
              </a:rPr>
              <a:t>Nach der Diagnose </a:t>
            </a:r>
            <a:r>
              <a:rPr lang="en-US" sz="1200" u="sng" dirty="0" err="1">
                <a:solidFill>
                  <a:srgbClr val="BFBFBF"/>
                </a:solidFill>
              </a:rPr>
              <a:t>eines</a:t>
            </a:r>
            <a:r>
              <a:rPr lang="en-US" sz="1200" u="sng" dirty="0">
                <a:solidFill>
                  <a:srgbClr val="BFBFBF"/>
                </a:solidFill>
              </a:rPr>
              <a:t> </a:t>
            </a:r>
            <a:r>
              <a:rPr lang="en-US" sz="1200" u="sng" dirty="0" err="1">
                <a:solidFill>
                  <a:srgbClr val="BFBFBF"/>
                </a:solidFill>
              </a:rPr>
              <a:t>Offenwinkelglaukoms</a:t>
            </a:r>
            <a:r>
              <a:rPr lang="en-US" sz="1200" u="sng" dirty="0">
                <a:solidFill>
                  <a:srgbClr val="BFBFBF"/>
                </a:solidFill>
              </a:rPr>
              <a:t> </a:t>
            </a:r>
            <a:r>
              <a:rPr lang="en-US" sz="1200" u="sng" dirty="0" err="1">
                <a:solidFill>
                  <a:srgbClr val="BFBFBF"/>
                </a:solidFill>
              </a:rPr>
              <a:t>mit</a:t>
            </a:r>
            <a:r>
              <a:rPr lang="en-US" sz="1200" u="sng" dirty="0">
                <a:solidFill>
                  <a:srgbClr val="BFBFBF"/>
                </a:solidFill>
              </a:rPr>
              <a:t> </a:t>
            </a:r>
            <a:r>
              <a:rPr lang="en-US" sz="1200" u="sng" dirty="0" err="1">
                <a:solidFill>
                  <a:srgbClr val="BFBFBF"/>
                </a:solidFill>
              </a:rPr>
              <a:t>erhöhtem</a:t>
            </a:r>
            <a:r>
              <a:rPr lang="en-US" sz="1200" u="sng" dirty="0">
                <a:solidFill>
                  <a:srgbClr val="BFBFBF"/>
                </a:solidFill>
              </a:rPr>
              <a:t> IOD</a:t>
            </a:r>
            <a:endParaRPr sz="1200" u="sng" dirty="0">
              <a:solidFill>
                <a:srgbClr val="BFBFBF"/>
              </a:solidFill>
            </a:endParaRPr>
          </a:p>
          <a:p>
            <a:pPr marL="0" lvl="0" indent="0" algn="ctr" rtl="0">
              <a:spcBef>
                <a:spcPts val="0"/>
              </a:spcBef>
              <a:spcAft>
                <a:spcPts val="0"/>
              </a:spcAft>
              <a:buClr>
                <a:srgbClr val="0000FF"/>
              </a:buClr>
              <a:buSzPts val="1200"/>
              <a:buFont typeface="Noto Sans Symbols"/>
              <a:buNone/>
            </a:pPr>
            <a:r>
              <a:rPr lang="en-US" sz="1200" dirty="0" err="1">
                <a:solidFill>
                  <a:srgbClr val="BFBFBF"/>
                </a:solidFill>
              </a:rPr>
              <a:t>lautet</a:t>
            </a:r>
            <a:r>
              <a:rPr lang="en-US" sz="1200" dirty="0">
                <a:solidFill>
                  <a:srgbClr val="BFBFBF"/>
                </a:solidFill>
              </a:rPr>
              <a:t> die </a:t>
            </a:r>
            <a:r>
              <a:rPr lang="en-US" sz="1200" dirty="0" err="1">
                <a:solidFill>
                  <a:srgbClr val="BFBFBF"/>
                </a:solidFill>
              </a:rPr>
              <a:t>nächste</a:t>
            </a:r>
            <a:r>
              <a:rPr lang="en-US" sz="1200" dirty="0">
                <a:solidFill>
                  <a:srgbClr val="BFBFBF"/>
                </a:solidFill>
              </a:rPr>
              <a:t> </a:t>
            </a:r>
            <a:r>
              <a:rPr lang="en-US" sz="1200" dirty="0" err="1">
                <a:solidFill>
                  <a:srgbClr val="BFBFBF"/>
                </a:solidFill>
              </a:rPr>
              <a:t>entscheidende</a:t>
            </a:r>
            <a:r>
              <a:rPr lang="en-US" sz="1200" dirty="0">
                <a:solidFill>
                  <a:srgbClr val="BFBFBF"/>
                </a:solidFill>
              </a:rPr>
              <a:t> Frage:</a:t>
            </a:r>
            <a:endParaRPr sz="1200" u="sng" dirty="0">
              <a:solidFill>
                <a:srgbClr val="BFBFBF"/>
              </a:solidFill>
            </a:endParaRPr>
          </a:p>
          <a:p>
            <a:pPr marL="0" lvl="0" indent="0" algn="ctr" rtl="0">
              <a:spcBef>
                <a:spcPts val="0"/>
              </a:spcBef>
              <a:spcAft>
                <a:spcPts val="0"/>
              </a:spcAft>
              <a:buClr>
                <a:srgbClr val="0000FF"/>
              </a:buClr>
              <a:buSzPts val="1200"/>
              <a:buFont typeface="Noto Sans Symbols"/>
              <a:buNone/>
            </a:pPr>
            <a:r>
              <a:rPr lang="en-US" sz="1200" b="1" i="1" dirty="0" err="1">
                <a:solidFill>
                  <a:srgbClr val="BFBFBF"/>
                </a:solidFill>
              </a:rPr>
              <a:t>Liegt</a:t>
            </a:r>
            <a:r>
              <a:rPr lang="en-US" sz="1200" b="1" i="1" dirty="0">
                <a:solidFill>
                  <a:srgbClr val="BFBFBF"/>
                </a:solidFill>
              </a:rPr>
              <a:t> </a:t>
            </a:r>
            <a:r>
              <a:rPr lang="en-US" sz="1200" b="1" i="1" dirty="0" err="1">
                <a:solidFill>
                  <a:srgbClr val="BFBFBF"/>
                </a:solidFill>
              </a:rPr>
              <a:t>ein</a:t>
            </a:r>
            <a:r>
              <a:rPr lang="en-US" sz="1200" b="1" i="1" dirty="0">
                <a:solidFill>
                  <a:srgbClr val="BFBFBF"/>
                </a:solidFill>
              </a:rPr>
              <a:t> </a:t>
            </a:r>
            <a:r>
              <a:rPr lang="en-US" sz="1200" b="1" i="1" dirty="0" err="1">
                <a:solidFill>
                  <a:srgbClr val="BFBFBF"/>
                </a:solidFill>
              </a:rPr>
              <a:t>primäres</a:t>
            </a:r>
            <a:r>
              <a:rPr lang="en-US" sz="1200" b="1" i="1" dirty="0">
                <a:solidFill>
                  <a:srgbClr val="BFBFBF"/>
                </a:solidFill>
              </a:rPr>
              <a:t> (POWG) </a:t>
            </a:r>
            <a:r>
              <a:rPr lang="en-US" sz="1200" b="1" i="1" dirty="0" err="1">
                <a:solidFill>
                  <a:srgbClr val="BFBFBF"/>
                </a:solidFill>
              </a:rPr>
              <a:t>oder</a:t>
            </a:r>
            <a:r>
              <a:rPr lang="en-US" sz="1200" b="1" i="1" dirty="0">
                <a:solidFill>
                  <a:srgbClr val="BFBFBF"/>
                </a:solidFill>
              </a:rPr>
              <a:t> </a:t>
            </a:r>
            <a:r>
              <a:rPr lang="en-US" sz="1200" b="1" i="1" dirty="0" err="1">
                <a:solidFill>
                  <a:srgbClr val="0000FF"/>
                </a:solidFill>
              </a:rPr>
              <a:t>sekundäres</a:t>
            </a:r>
            <a:r>
              <a:rPr lang="en-US" sz="1200" b="1" i="1" dirty="0">
                <a:solidFill>
                  <a:srgbClr val="0000FF"/>
                </a:solidFill>
              </a:rPr>
              <a:t> </a:t>
            </a:r>
            <a:r>
              <a:rPr lang="en-US" sz="1200" b="1" i="1" dirty="0" err="1">
                <a:solidFill>
                  <a:srgbClr val="0000FF"/>
                </a:solidFill>
              </a:rPr>
              <a:t>Offenwinkelglaukom</a:t>
            </a:r>
            <a:r>
              <a:rPr lang="en-US" sz="1200" b="1" i="1" dirty="0">
                <a:solidFill>
                  <a:srgbClr val="0000FF"/>
                </a:solidFill>
              </a:rPr>
              <a:t> </a:t>
            </a:r>
            <a:r>
              <a:rPr lang="en-US" sz="1200" b="1" i="1" dirty="0" err="1">
                <a:solidFill>
                  <a:srgbClr val="0000FF"/>
                </a:solidFill>
              </a:rPr>
              <a:t>vor</a:t>
            </a:r>
            <a:r>
              <a:rPr lang="en-US" sz="1200" b="1" i="1" dirty="0">
                <a:solidFill>
                  <a:srgbClr val="0000FF"/>
                </a:solidFill>
              </a:rPr>
              <a:t>?</a:t>
            </a:r>
            <a:endParaRPr sz="1200" u="sng" dirty="0">
              <a:solidFill>
                <a:srgbClr val="BFBFBF"/>
              </a:solidFill>
            </a:endParaRPr>
          </a:p>
        </p:txBody>
      </p:sp>
      <p:sp>
        <p:nvSpPr>
          <p:cNvPr id="628" name="Google Shape;628;p35"/>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629" name="Google Shape;629;p35"/>
          <p:cNvSpPr txBox="1"/>
          <p:nvPr/>
        </p:nvSpPr>
        <p:spPr>
          <a:xfrm>
            <a:off x="3357121" y="838200"/>
            <a:ext cx="2298000" cy="579900"/>
          </a:xfrm>
          <a:prstGeom prst="rect">
            <a:avLst/>
          </a:prstGeom>
          <a:noFill/>
          <a:ln>
            <a:noFill/>
          </a:ln>
        </p:spPr>
        <p:txBody>
          <a:bodyPr spcFirstLastPara="1" wrap="square" lIns="25400" tIns="12700" rIns="25400" bIns="12700" anchor="t" anchorCtr="0">
            <a:spAutoFit/>
          </a:bodyPr>
          <a:lstStyle/>
          <a:p>
            <a:pPr marL="0" lvl="0" indent="0" algn="ctr" rtl="0">
              <a:spcBef>
                <a:spcPts val="0"/>
              </a:spcBef>
              <a:spcAft>
                <a:spcPts val="0"/>
              </a:spcAft>
              <a:buClr>
                <a:srgbClr val="BFBFBF"/>
              </a:buClr>
              <a:buSzPts val="1200"/>
              <a:buFont typeface="Noto Sans Symbols"/>
              <a:buNone/>
            </a:pPr>
            <a:r>
              <a:rPr lang="en-US" sz="1200" dirty="0">
                <a:solidFill>
                  <a:srgbClr val="BFBFBF"/>
                </a:solidFill>
              </a:rPr>
              <a:t>↑</a:t>
            </a:r>
            <a:r>
              <a:rPr lang="en-US" sz="1200" dirty="0" err="1">
                <a:solidFill>
                  <a:srgbClr val="BFBFBF"/>
                </a:solidFill>
              </a:rPr>
              <a:t>Augeninnendruck</a:t>
            </a:r>
            <a:r>
              <a:rPr lang="en-US" sz="1200" dirty="0">
                <a:solidFill>
                  <a:srgbClr val="BFBFBF"/>
                </a:solidFill>
              </a:rPr>
              <a:t> (IOD) – </a:t>
            </a:r>
            <a:r>
              <a:rPr lang="en-US" sz="1200" dirty="0" err="1">
                <a:solidFill>
                  <a:srgbClr val="BFBFBF"/>
                </a:solidFill>
              </a:rPr>
              <a:t>Offenwinkelglaukom</a:t>
            </a:r>
            <a:r>
              <a:rPr lang="en-US" sz="1200" dirty="0">
                <a:solidFill>
                  <a:srgbClr val="BFBFBF"/>
                </a:solidFill>
              </a:rPr>
              <a:t> (OWG)</a:t>
            </a:r>
            <a:endParaRPr dirty="0">
              <a:solidFill>
                <a:srgbClr val="BFBFBF"/>
              </a:solidFill>
            </a:endParaRPr>
          </a:p>
          <a:p>
            <a:pPr marL="0" marR="0" lvl="0" indent="0" algn="ctr" rtl="0">
              <a:spcBef>
                <a:spcPts val="0"/>
              </a:spcBef>
              <a:spcAft>
                <a:spcPts val="0"/>
              </a:spcAft>
              <a:buClr>
                <a:srgbClr val="BFBFBF"/>
              </a:buClr>
              <a:buSzPts val="1200"/>
              <a:buFont typeface="Noto Sans Symbols"/>
              <a:buNone/>
            </a:pPr>
            <a:endParaRPr sz="1200" dirty="0">
              <a:solidFill>
                <a:srgbClr val="BFBFBF"/>
              </a:solidFill>
            </a:endParaRPr>
          </a:p>
        </p:txBody>
      </p:sp>
      <p:sp>
        <p:nvSpPr>
          <p:cNvPr id="630" name="Google Shape;630;p35"/>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631" name="Google Shape;631;p35"/>
          <p:cNvSpPr txBox="1"/>
          <p:nvPr/>
        </p:nvSpPr>
        <p:spPr>
          <a:xfrm>
            <a:off x="2312194" y="4083234"/>
            <a:ext cx="6287400" cy="579900"/>
          </a:xfrm>
          <a:prstGeom prst="rect">
            <a:avLst/>
          </a:prstGeom>
          <a:noFill/>
          <a:ln>
            <a:noFill/>
          </a:ln>
        </p:spPr>
        <p:txBody>
          <a:bodyPr spcFirstLastPara="1" wrap="square" lIns="25400" tIns="12700" rIns="25400" bIns="12700" anchor="t" anchorCtr="0">
            <a:spAutoFit/>
          </a:bodyPr>
          <a:lstStyle/>
          <a:p>
            <a:pPr marL="0" marR="0" lvl="0" indent="0" algn="r" rtl="0">
              <a:spcBef>
                <a:spcPts val="0"/>
              </a:spcBef>
              <a:spcAft>
                <a:spcPts val="0"/>
              </a:spcAft>
              <a:buNone/>
            </a:pPr>
            <a:r>
              <a:rPr lang="en-US" sz="1200" i="1">
                <a:solidFill>
                  <a:srgbClr val="0000FF"/>
                </a:solidFill>
              </a:rPr>
              <a:t>Was versteht man darunter, wenn ein Glaukom als ‚sekundär‘ bezeichnet wird?</a:t>
            </a:r>
            <a:endParaRPr/>
          </a:p>
          <a:p>
            <a:pPr marL="0" marR="0" lvl="0" indent="0" algn="r" rtl="0">
              <a:spcBef>
                <a:spcPts val="0"/>
              </a:spcBef>
              <a:spcAft>
                <a:spcPts val="0"/>
              </a:spcAft>
              <a:buNone/>
            </a:pPr>
            <a:r>
              <a:rPr lang="en-US" sz="1200">
                <a:solidFill>
                  <a:srgbClr val="0000FF"/>
                </a:solidFill>
              </a:rPr>
              <a:t>Dies bedeutet, dass eine spezifische Ursache bzw. ein auslösender Faktor für die Entstehung des Glaukoms nachgewiesen wurde.</a:t>
            </a:r>
            <a:endParaRPr/>
          </a:p>
        </p:txBody>
      </p:sp>
      <p:sp>
        <p:nvSpPr>
          <p:cNvPr id="632" name="Google Shape;632;p35"/>
          <p:cNvSpPr/>
          <p:nvPr/>
        </p:nvSpPr>
        <p:spPr>
          <a:xfrm>
            <a:off x="4229100" y="3151938"/>
            <a:ext cx="2057400" cy="584775"/>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p36"/>
          <p:cNvSpPr txBox="1"/>
          <p:nvPr/>
        </p:nvSpPr>
        <p:spPr>
          <a:xfrm>
            <a:off x="1600200" y="1905000"/>
            <a:ext cx="14241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i="1">
                <a:solidFill>
                  <a:srgbClr val="BFBFBF"/>
                </a:solidFill>
              </a:rPr>
              <a:t>primär</a:t>
            </a:r>
            <a:endParaRPr/>
          </a:p>
        </p:txBody>
      </p:sp>
      <p:cxnSp>
        <p:nvCxnSpPr>
          <p:cNvPr id="638" name="Google Shape;638;p36"/>
          <p:cNvCxnSpPr/>
          <p:nvPr/>
        </p:nvCxnSpPr>
        <p:spPr>
          <a:xfrm flipH="1">
            <a:off x="2286000" y="1447800"/>
            <a:ext cx="2209800" cy="381000"/>
          </a:xfrm>
          <a:prstGeom prst="straightConnector1">
            <a:avLst/>
          </a:prstGeom>
          <a:noFill/>
          <a:ln w="9525" cap="flat" cmpd="sng">
            <a:solidFill>
              <a:srgbClr val="BFBFBF"/>
            </a:solidFill>
            <a:prstDash val="solid"/>
            <a:round/>
            <a:headEnd type="none" w="med" len="med"/>
            <a:tailEnd type="triangle" w="med" len="med"/>
          </a:ln>
        </p:spPr>
      </p:cxnSp>
      <p:cxnSp>
        <p:nvCxnSpPr>
          <p:cNvPr id="639" name="Google Shape;639;p36"/>
          <p:cNvCxnSpPr/>
          <p:nvPr/>
        </p:nvCxnSpPr>
        <p:spPr>
          <a:xfrm>
            <a:off x="4495800" y="1447800"/>
            <a:ext cx="2438400" cy="381000"/>
          </a:xfrm>
          <a:prstGeom prst="straightConnector1">
            <a:avLst/>
          </a:prstGeom>
          <a:noFill/>
          <a:ln w="9525" cap="flat" cmpd="sng">
            <a:solidFill>
              <a:schemeClr val="dk1"/>
            </a:solidFill>
            <a:prstDash val="solid"/>
            <a:round/>
            <a:headEnd type="none" w="med" len="med"/>
            <a:tailEnd type="triangle" w="med" len="med"/>
          </a:ln>
        </p:spPr>
      </p:cxnSp>
      <p:sp>
        <p:nvSpPr>
          <p:cNvPr id="640" name="Google Shape;640;p36"/>
          <p:cNvSpPr txBox="1"/>
          <p:nvPr/>
        </p:nvSpPr>
        <p:spPr>
          <a:xfrm>
            <a:off x="6019800" y="1905000"/>
            <a:ext cx="19050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i="1">
                <a:solidFill>
                  <a:schemeClr val="dk1"/>
                </a:solidFill>
              </a:rPr>
              <a:t>s</a:t>
            </a:r>
            <a:r>
              <a:rPr lang="en-US" sz="1200" i="1">
                <a:solidFill>
                  <a:schemeClr val="dk1"/>
                </a:solidFill>
                <a:latin typeface="Arial"/>
                <a:ea typeface="Arial"/>
                <a:cs typeface="Arial"/>
                <a:sym typeface="Arial"/>
              </a:rPr>
              <a:t>ekundär</a:t>
            </a:r>
            <a:endParaRPr/>
          </a:p>
        </p:txBody>
      </p:sp>
      <p:sp>
        <p:nvSpPr>
          <p:cNvPr id="641" name="Google Shape;641;p36"/>
          <p:cNvSpPr txBox="1"/>
          <p:nvPr/>
        </p:nvSpPr>
        <p:spPr>
          <a:xfrm>
            <a:off x="4262438" y="1524000"/>
            <a:ext cx="468312" cy="64611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a:t>
            </a:r>
            <a:endParaRPr/>
          </a:p>
        </p:txBody>
      </p:sp>
      <p:sp>
        <p:nvSpPr>
          <p:cNvPr id="642" name="Google Shape;642;p36"/>
          <p:cNvSpPr txBox="1"/>
          <p:nvPr/>
        </p:nvSpPr>
        <p:spPr>
          <a:xfrm>
            <a:off x="676275" y="2967335"/>
            <a:ext cx="76596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u="sng" dirty="0">
                <a:solidFill>
                  <a:srgbClr val="BFBFBF"/>
                </a:solidFill>
              </a:rPr>
              <a:t>Nach der Diagnose </a:t>
            </a:r>
            <a:r>
              <a:rPr lang="en-US" sz="1200" u="sng" dirty="0" err="1">
                <a:solidFill>
                  <a:srgbClr val="BFBFBF"/>
                </a:solidFill>
              </a:rPr>
              <a:t>eines</a:t>
            </a:r>
            <a:r>
              <a:rPr lang="en-US" sz="1200" u="sng" dirty="0">
                <a:solidFill>
                  <a:srgbClr val="BFBFBF"/>
                </a:solidFill>
              </a:rPr>
              <a:t> </a:t>
            </a:r>
            <a:r>
              <a:rPr lang="en-US" sz="1200" u="sng" dirty="0" err="1">
                <a:solidFill>
                  <a:srgbClr val="BFBFBF"/>
                </a:solidFill>
              </a:rPr>
              <a:t>Offenwinkelglaukoms</a:t>
            </a:r>
            <a:r>
              <a:rPr lang="en-US" sz="1200" u="sng" dirty="0">
                <a:solidFill>
                  <a:srgbClr val="BFBFBF"/>
                </a:solidFill>
              </a:rPr>
              <a:t> </a:t>
            </a:r>
            <a:r>
              <a:rPr lang="en-US" sz="1200" u="sng" dirty="0" err="1">
                <a:solidFill>
                  <a:srgbClr val="BFBFBF"/>
                </a:solidFill>
              </a:rPr>
              <a:t>mit</a:t>
            </a:r>
            <a:r>
              <a:rPr lang="en-US" sz="1200" u="sng" dirty="0">
                <a:solidFill>
                  <a:srgbClr val="BFBFBF"/>
                </a:solidFill>
              </a:rPr>
              <a:t> </a:t>
            </a:r>
            <a:r>
              <a:rPr lang="en-US" sz="1200" u="sng" dirty="0" err="1">
                <a:solidFill>
                  <a:srgbClr val="BFBFBF"/>
                </a:solidFill>
              </a:rPr>
              <a:t>erhöhtem</a:t>
            </a:r>
            <a:r>
              <a:rPr lang="en-US" sz="1200" u="sng" dirty="0">
                <a:solidFill>
                  <a:srgbClr val="BFBFBF"/>
                </a:solidFill>
              </a:rPr>
              <a:t> IOD</a:t>
            </a:r>
            <a:endParaRPr sz="1200" u="sng" dirty="0">
              <a:solidFill>
                <a:srgbClr val="BFBFBF"/>
              </a:solidFill>
            </a:endParaRPr>
          </a:p>
          <a:p>
            <a:pPr marL="0" lvl="0" indent="0" algn="ctr" rtl="0">
              <a:spcBef>
                <a:spcPts val="0"/>
              </a:spcBef>
              <a:spcAft>
                <a:spcPts val="0"/>
              </a:spcAft>
              <a:buClr>
                <a:srgbClr val="0000FF"/>
              </a:buClr>
              <a:buSzPts val="1200"/>
              <a:buFont typeface="Noto Sans Symbols"/>
              <a:buNone/>
            </a:pPr>
            <a:r>
              <a:rPr lang="en-US" sz="1200" dirty="0" err="1">
                <a:solidFill>
                  <a:srgbClr val="BFBFBF"/>
                </a:solidFill>
              </a:rPr>
              <a:t>lautet</a:t>
            </a:r>
            <a:r>
              <a:rPr lang="en-US" sz="1200" dirty="0">
                <a:solidFill>
                  <a:srgbClr val="BFBFBF"/>
                </a:solidFill>
              </a:rPr>
              <a:t> die </a:t>
            </a:r>
            <a:r>
              <a:rPr lang="en-US" sz="1200" dirty="0" err="1">
                <a:solidFill>
                  <a:srgbClr val="BFBFBF"/>
                </a:solidFill>
              </a:rPr>
              <a:t>nächste</a:t>
            </a:r>
            <a:r>
              <a:rPr lang="en-US" sz="1200" dirty="0">
                <a:solidFill>
                  <a:srgbClr val="BFBFBF"/>
                </a:solidFill>
              </a:rPr>
              <a:t> </a:t>
            </a:r>
            <a:r>
              <a:rPr lang="en-US" sz="1200" dirty="0" err="1">
                <a:solidFill>
                  <a:srgbClr val="BFBFBF"/>
                </a:solidFill>
              </a:rPr>
              <a:t>entscheidende</a:t>
            </a:r>
            <a:r>
              <a:rPr lang="en-US" sz="1200" dirty="0">
                <a:solidFill>
                  <a:srgbClr val="BFBFBF"/>
                </a:solidFill>
              </a:rPr>
              <a:t> Frage:</a:t>
            </a:r>
            <a:endParaRPr sz="1200" u="sng" dirty="0">
              <a:solidFill>
                <a:srgbClr val="BFBFBF"/>
              </a:solidFill>
            </a:endParaRPr>
          </a:p>
          <a:p>
            <a:pPr marL="0" lvl="0" indent="0" algn="ctr" rtl="0">
              <a:spcBef>
                <a:spcPts val="0"/>
              </a:spcBef>
              <a:spcAft>
                <a:spcPts val="0"/>
              </a:spcAft>
              <a:buClr>
                <a:srgbClr val="0000FF"/>
              </a:buClr>
              <a:buSzPts val="1200"/>
              <a:buFont typeface="Noto Sans Symbols"/>
              <a:buNone/>
            </a:pPr>
            <a:r>
              <a:rPr lang="en-US" sz="1200" b="1" i="1" dirty="0" err="1">
                <a:solidFill>
                  <a:srgbClr val="BFBFBF"/>
                </a:solidFill>
              </a:rPr>
              <a:t>Liegt</a:t>
            </a:r>
            <a:r>
              <a:rPr lang="en-US" sz="1200" b="1" i="1" dirty="0">
                <a:solidFill>
                  <a:srgbClr val="BFBFBF"/>
                </a:solidFill>
              </a:rPr>
              <a:t> </a:t>
            </a:r>
            <a:r>
              <a:rPr lang="en-US" sz="1200" b="1" i="1" dirty="0" err="1">
                <a:solidFill>
                  <a:srgbClr val="BFBFBF"/>
                </a:solidFill>
              </a:rPr>
              <a:t>ein</a:t>
            </a:r>
            <a:r>
              <a:rPr lang="en-US" sz="1200" b="1" i="1" dirty="0">
                <a:solidFill>
                  <a:srgbClr val="BFBFBF"/>
                </a:solidFill>
              </a:rPr>
              <a:t> </a:t>
            </a:r>
            <a:r>
              <a:rPr lang="en-US" sz="1200" b="1" i="1" dirty="0" err="1">
                <a:solidFill>
                  <a:srgbClr val="BFBFBF"/>
                </a:solidFill>
              </a:rPr>
              <a:t>primäres</a:t>
            </a:r>
            <a:r>
              <a:rPr lang="en-US" sz="1200" b="1" i="1" dirty="0">
                <a:solidFill>
                  <a:srgbClr val="BFBFBF"/>
                </a:solidFill>
              </a:rPr>
              <a:t> (POWG) </a:t>
            </a:r>
            <a:r>
              <a:rPr lang="en-US" sz="1200" b="1" i="1" dirty="0" err="1">
                <a:solidFill>
                  <a:srgbClr val="BFBFBF"/>
                </a:solidFill>
              </a:rPr>
              <a:t>oder</a:t>
            </a:r>
            <a:r>
              <a:rPr lang="en-US" sz="1200" b="1" i="1" dirty="0">
                <a:solidFill>
                  <a:srgbClr val="BFBFBF"/>
                </a:solidFill>
              </a:rPr>
              <a:t> </a:t>
            </a:r>
            <a:r>
              <a:rPr lang="en-US" sz="1200" b="1" i="1" dirty="0" err="1">
                <a:solidFill>
                  <a:srgbClr val="0000FF"/>
                </a:solidFill>
              </a:rPr>
              <a:t>sekundäres</a:t>
            </a:r>
            <a:r>
              <a:rPr lang="en-US" sz="1200" b="1" i="1" dirty="0">
                <a:solidFill>
                  <a:srgbClr val="0000FF"/>
                </a:solidFill>
              </a:rPr>
              <a:t> </a:t>
            </a:r>
            <a:r>
              <a:rPr lang="en-US" sz="1200" b="1" i="1" dirty="0" err="1">
                <a:solidFill>
                  <a:srgbClr val="0000FF"/>
                </a:solidFill>
              </a:rPr>
              <a:t>Offenwinkelglaukom</a:t>
            </a:r>
            <a:r>
              <a:rPr lang="en-US" sz="1200" b="1" i="1" dirty="0">
                <a:solidFill>
                  <a:srgbClr val="0000FF"/>
                </a:solidFill>
              </a:rPr>
              <a:t> </a:t>
            </a:r>
            <a:r>
              <a:rPr lang="en-US" sz="1200" b="1" i="1" dirty="0" err="1">
                <a:solidFill>
                  <a:srgbClr val="0000FF"/>
                </a:solidFill>
              </a:rPr>
              <a:t>vor</a:t>
            </a:r>
            <a:r>
              <a:rPr lang="en-US" sz="1200" b="1" i="1" dirty="0">
                <a:solidFill>
                  <a:srgbClr val="0000FF"/>
                </a:solidFill>
              </a:rPr>
              <a:t>?</a:t>
            </a:r>
            <a:endParaRPr sz="1200" u="sng" dirty="0">
              <a:solidFill>
                <a:srgbClr val="BFBFBF"/>
              </a:solidFill>
            </a:endParaRPr>
          </a:p>
        </p:txBody>
      </p:sp>
      <p:sp>
        <p:nvSpPr>
          <p:cNvPr id="643" name="Google Shape;643;p36"/>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644" name="Google Shape;644;p36"/>
          <p:cNvSpPr txBox="1"/>
          <p:nvPr/>
        </p:nvSpPr>
        <p:spPr>
          <a:xfrm>
            <a:off x="3357121" y="838200"/>
            <a:ext cx="2298000" cy="579900"/>
          </a:xfrm>
          <a:prstGeom prst="rect">
            <a:avLst/>
          </a:prstGeom>
          <a:noFill/>
          <a:ln>
            <a:noFill/>
          </a:ln>
        </p:spPr>
        <p:txBody>
          <a:bodyPr spcFirstLastPara="1" wrap="square" lIns="25400" tIns="12700" rIns="25400" bIns="12700" anchor="t" anchorCtr="0">
            <a:spAutoFit/>
          </a:bodyPr>
          <a:lstStyle/>
          <a:p>
            <a:pPr marL="0" lvl="0" indent="0" algn="ctr" rtl="0">
              <a:spcBef>
                <a:spcPts val="0"/>
              </a:spcBef>
              <a:spcAft>
                <a:spcPts val="0"/>
              </a:spcAft>
              <a:buClr>
                <a:srgbClr val="BFBFBF"/>
              </a:buClr>
              <a:buSzPts val="1200"/>
              <a:buFont typeface="Noto Sans Symbols"/>
              <a:buNone/>
            </a:pPr>
            <a:r>
              <a:rPr lang="en-US" sz="1200" dirty="0">
                <a:solidFill>
                  <a:srgbClr val="BFBFBF"/>
                </a:solidFill>
              </a:rPr>
              <a:t>↑</a:t>
            </a:r>
            <a:r>
              <a:rPr lang="en-US" sz="1200" dirty="0" err="1">
                <a:solidFill>
                  <a:srgbClr val="BFBFBF"/>
                </a:solidFill>
              </a:rPr>
              <a:t>Augeninnendruck</a:t>
            </a:r>
            <a:r>
              <a:rPr lang="en-US" sz="1200" dirty="0">
                <a:solidFill>
                  <a:srgbClr val="BFBFBF"/>
                </a:solidFill>
              </a:rPr>
              <a:t> (IOD) – </a:t>
            </a:r>
            <a:r>
              <a:rPr lang="en-US" sz="1200" dirty="0" err="1">
                <a:solidFill>
                  <a:srgbClr val="BFBFBF"/>
                </a:solidFill>
              </a:rPr>
              <a:t>Offenwinkelglaukom</a:t>
            </a:r>
            <a:r>
              <a:rPr lang="en-US" sz="1200" dirty="0">
                <a:solidFill>
                  <a:srgbClr val="BFBFBF"/>
                </a:solidFill>
              </a:rPr>
              <a:t> (OWG)</a:t>
            </a:r>
            <a:endParaRPr dirty="0">
              <a:solidFill>
                <a:srgbClr val="BFBFBF"/>
              </a:solidFill>
            </a:endParaRPr>
          </a:p>
          <a:p>
            <a:pPr marL="0" marR="0" lvl="0" indent="0" algn="ctr" rtl="0">
              <a:spcBef>
                <a:spcPts val="0"/>
              </a:spcBef>
              <a:spcAft>
                <a:spcPts val="0"/>
              </a:spcAft>
              <a:buClr>
                <a:srgbClr val="BFBFBF"/>
              </a:buClr>
              <a:buSzPts val="1200"/>
              <a:buFont typeface="Noto Sans Symbols"/>
              <a:buNone/>
            </a:pPr>
            <a:endParaRPr sz="1200" dirty="0">
              <a:solidFill>
                <a:srgbClr val="BFBFBF"/>
              </a:solidFill>
            </a:endParaRPr>
          </a:p>
        </p:txBody>
      </p:sp>
      <p:sp>
        <p:nvSpPr>
          <p:cNvPr id="645" name="Google Shape;645;p36"/>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646" name="Google Shape;646;p36"/>
          <p:cNvSpPr txBox="1"/>
          <p:nvPr/>
        </p:nvSpPr>
        <p:spPr>
          <a:xfrm>
            <a:off x="2312131" y="4083234"/>
            <a:ext cx="6287400" cy="1010700"/>
          </a:xfrm>
          <a:prstGeom prst="rect">
            <a:avLst/>
          </a:prstGeom>
          <a:noFill/>
          <a:ln>
            <a:noFill/>
          </a:ln>
        </p:spPr>
        <p:txBody>
          <a:bodyPr spcFirstLastPara="1" wrap="square" lIns="25400" tIns="12700" rIns="25400" bIns="12700" anchor="t" anchorCtr="0">
            <a:spAutoFit/>
          </a:bodyPr>
          <a:lstStyle/>
          <a:p>
            <a:pPr marL="0" lvl="0" indent="0" algn="r" rtl="0">
              <a:spcBef>
                <a:spcPts val="0"/>
              </a:spcBef>
              <a:spcAft>
                <a:spcPts val="0"/>
              </a:spcAft>
              <a:buClr>
                <a:schemeClr val="dk1"/>
              </a:buClr>
              <a:buFont typeface="Arial"/>
              <a:buNone/>
            </a:pPr>
            <a:r>
              <a:rPr lang="en-US" sz="1200" i="1" dirty="0">
                <a:solidFill>
                  <a:srgbClr val="0000FF"/>
                </a:solidFill>
              </a:rPr>
              <a:t>Was </a:t>
            </a:r>
            <a:r>
              <a:rPr lang="en-US" sz="1200" i="1" dirty="0" err="1">
                <a:solidFill>
                  <a:srgbClr val="0000FF"/>
                </a:solidFill>
              </a:rPr>
              <a:t>versteht</a:t>
            </a:r>
            <a:r>
              <a:rPr lang="en-US" sz="1200" i="1" dirty="0">
                <a:solidFill>
                  <a:srgbClr val="0000FF"/>
                </a:solidFill>
              </a:rPr>
              <a:t> man </a:t>
            </a:r>
            <a:r>
              <a:rPr lang="en-US" sz="1200" i="1" dirty="0" err="1">
                <a:solidFill>
                  <a:srgbClr val="0000FF"/>
                </a:solidFill>
              </a:rPr>
              <a:t>darunter</a:t>
            </a:r>
            <a:r>
              <a:rPr lang="en-US" sz="1200" i="1" dirty="0">
                <a:solidFill>
                  <a:srgbClr val="0000FF"/>
                </a:solidFill>
              </a:rPr>
              <a:t>, </a:t>
            </a:r>
            <a:r>
              <a:rPr lang="en-US" sz="1200" i="1" dirty="0" err="1">
                <a:solidFill>
                  <a:srgbClr val="0000FF"/>
                </a:solidFill>
              </a:rPr>
              <a:t>wenn</a:t>
            </a:r>
            <a:r>
              <a:rPr lang="en-US" sz="1200" i="1" dirty="0">
                <a:solidFill>
                  <a:srgbClr val="0000FF"/>
                </a:solidFill>
              </a:rPr>
              <a:t> </a:t>
            </a:r>
            <a:r>
              <a:rPr lang="en-US" sz="1200" i="1" dirty="0" err="1">
                <a:solidFill>
                  <a:srgbClr val="0000FF"/>
                </a:solidFill>
              </a:rPr>
              <a:t>ein</a:t>
            </a:r>
            <a:r>
              <a:rPr lang="en-US" sz="1200" i="1" dirty="0">
                <a:solidFill>
                  <a:srgbClr val="0000FF"/>
                </a:solidFill>
              </a:rPr>
              <a:t> </a:t>
            </a:r>
            <a:r>
              <a:rPr lang="en-US" sz="1200" i="1" dirty="0" err="1">
                <a:solidFill>
                  <a:srgbClr val="0000FF"/>
                </a:solidFill>
              </a:rPr>
              <a:t>Glaukom</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sekundär</a:t>
            </a:r>
            <a:r>
              <a:rPr lang="en-US" sz="1200" i="1" dirty="0">
                <a:solidFill>
                  <a:srgbClr val="0000FF"/>
                </a:solidFill>
              </a:rPr>
              <a:t>‘ </a:t>
            </a:r>
            <a:r>
              <a:rPr lang="en-US" sz="1200" i="1" dirty="0" err="1">
                <a:solidFill>
                  <a:srgbClr val="0000FF"/>
                </a:solidFill>
              </a:rPr>
              <a:t>bezeichnet</a:t>
            </a:r>
            <a:r>
              <a:rPr lang="en-US" sz="1200" i="1" dirty="0">
                <a:solidFill>
                  <a:srgbClr val="0000FF"/>
                </a:solidFill>
              </a:rPr>
              <a:t> </a:t>
            </a:r>
            <a:r>
              <a:rPr lang="en-US" sz="1200" i="1" dirty="0" err="1">
                <a:solidFill>
                  <a:srgbClr val="0000FF"/>
                </a:solidFill>
              </a:rPr>
              <a:t>wird</a:t>
            </a:r>
            <a:r>
              <a:rPr lang="en-US" sz="1200" i="1" dirty="0">
                <a:solidFill>
                  <a:srgbClr val="0000FF"/>
                </a:solidFill>
              </a:rPr>
              <a:t>?</a:t>
            </a:r>
            <a:endParaRPr dirty="0">
              <a:solidFill>
                <a:schemeClr val="dk1"/>
              </a:solidFill>
            </a:endParaRPr>
          </a:p>
          <a:p>
            <a:pPr marL="0" lvl="0" indent="0" algn="r" rtl="0">
              <a:spcBef>
                <a:spcPts val="0"/>
              </a:spcBef>
              <a:spcAft>
                <a:spcPts val="0"/>
              </a:spcAft>
              <a:buClr>
                <a:schemeClr val="dk1"/>
              </a:buClr>
              <a:buFont typeface="Arial"/>
              <a:buNone/>
            </a:pPr>
            <a:r>
              <a:rPr lang="en-US" sz="1200" dirty="0">
                <a:solidFill>
                  <a:srgbClr val="0000FF"/>
                </a:solidFill>
              </a:rPr>
              <a:t>Dies </a:t>
            </a:r>
            <a:r>
              <a:rPr lang="en-US" sz="1200" dirty="0" err="1">
                <a:solidFill>
                  <a:srgbClr val="0000FF"/>
                </a:solidFill>
              </a:rPr>
              <a:t>bedeutet</a:t>
            </a:r>
            <a:r>
              <a:rPr lang="en-US" sz="1200" dirty="0">
                <a:solidFill>
                  <a:srgbClr val="0000FF"/>
                </a:solidFill>
              </a:rPr>
              <a:t>, </a:t>
            </a:r>
            <a:r>
              <a:rPr lang="en-US" sz="1200" dirty="0" err="1">
                <a:solidFill>
                  <a:srgbClr val="0000FF"/>
                </a:solidFill>
              </a:rPr>
              <a:t>dass</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spezifische</a:t>
            </a:r>
            <a:r>
              <a:rPr lang="en-US" sz="1200" dirty="0">
                <a:solidFill>
                  <a:srgbClr val="0000FF"/>
                </a:solidFill>
              </a:rPr>
              <a:t> Ursache </a:t>
            </a:r>
            <a:r>
              <a:rPr lang="en-US" sz="1200" dirty="0" err="1">
                <a:solidFill>
                  <a:srgbClr val="0000FF"/>
                </a:solidFill>
              </a:rPr>
              <a:t>bzw</a:t>
            </a:r>
            <a:r>
              <a:rPr lang="en-US" sz="1200" dirty="0">
                <a:solidFill>
                  <a:srgbClr val="0000FF"/>
                </a:solidFill>
              </a:rPr>
              <a:t>. </a:t>
            </a:r>
            <a:r>
              <a:rPr lang="en-US" sz="1200" dirty="0" err="1">
                <a:solidFill>
                  <a:srgbClr val="0000FF"/>
                </a:solidFill>
              </a:rPr>
              <a:t>ein</a:t>
            </a:r>
            <a:r>
              <a:rPr lang="en-US" sz="1200" dirty="0">
                <a:solidFill>
                  <a:srgbClr val="0000FF"/>
                </a:solidFill>
              </a:rPr>
              <a:t> </a:t>
            </a:r>
            <a:r>
              <a:rPr lang="en-US" sz="1200" dirty="0" err="1">
                <a:solidFill>
                  <a:srgbClr val="0000FF"/>
                </a:solidFill>
              </a:rPr>
              <a:t>auslösender</a:t>
            </a:r>
            <a:r>
              <a:rPr lang="en-US" sz="1200" dirty="0">
                <a:solidFill>
                  <a:srgbClr val="0000FF"/>
                </a:solidFill>
              </a:rPr>
              <a:t> Faktor für die </a:t>
            </a:r>
            <a:r>
              <a:rPr lang="en-US" sz="1200" dirty="0" err="1">
                <a:solidFill>
                  <a:srgbClr val="0000FF"/>
                </a:solidFill>
              </a:rPr>
              <a:t>Entstehung</a:t>
            </a:r>
            <a:r>
              <a:rPr lang="en-US" sz="1200" dirty="0">
                <a:solidFill>
                  <a:srgbClr val="0000FF"/>
                </a:solidFill>
              </a:rPr>
              <a:t> des </a:t>
            </a:r>
            <a:r>
              <a:rPr lang="en-US" sz="1200" dirty="0" err="1">
                <a:solidFill>
                  <a:srgbClr val="0000FF"/>
                </a:solidFill>
              </a:rPr>
              <a:t>Glaukoms</a:t>
            </a:r>
            <a:r>
              <a:rPr lang="en-US" sz="1200" dirty="0">
                <a:solidFill>
                  <a:srgbClr val="0000FF"/>
                </a:solidFill>
              </a:rPr>
              <a:t> </a:t>
            </a:r>
            <a:r>
              <a:rPr lang="en-US" sz="1200" dirty="0" err="1">
                <a:solidFill>
                  <a:srgbClr val="0000FF"/>
                </a:solidFill>
              </a:rPr>
              <a:t>nachgewiesen</a:t>
            </a:r>
            <a:r>
              <a:rPr lang="en-US" sz="1200" dirty="0">
                <a:solidFill>
                  <a:srgbClr val="0000FF"/>
                </a:solidFill>
              </a:rPr>
              <a:t> </a:t>
            </a:r>
            <a:r>
              <a:rPr lang="en-US" sz="1200" dirty="0" err="1">
                <a:solidFill>
                  <a:srgbClr val="0000FF"/>
                </a:solidFill>
              </a:rPr>
              <a:t>wurde</a:t>
            </a:r>
            <a:r>
              <a:rPr lang="en-US" sz="1200" dirty="0">
                <a:solidFill>
                  <a:srgbClr val="0000FF"/>
                </a:solidFill>
              </a:rPr>
              <a:t>.</a:t>
            </a:r>
            <a:endParaRPr sz="1200" i="1" dirty="0">
              <a:solidFill>
                <a:srgbClr val="0000FF"/>
              </a:solidFill>
            </a:endParaRPr>
          </a:p>
          <a:p>
            <a:pPr marL="0" marR="0" lvl="0" indent="0" algn="r" rtl="0">
              <a:spcBef>
                <a:spcPts val="0"/>
              </a:spcBef>
              <a:spcAft>
                <a:spcPts val="0"/>
              </a:spcAft>
              <a:buNone/>
            </a:pPr>
            <a:endParaRPr sz="1600" dirty="0">
              <a:solidFill>
                <a:srgbClr val="0000FF"/>
              </a:solidFill>
              <a:latin typeface="Arial"/>
              <a:ea typeface="Arial"/>
              <a:cs typeface="Arial"/>
              <a:sym typeface="Arial"/>
            </a:endParaRPr>
          </a:p>
          <a:p>
            <a:pPr marL="0" marR="0" lvl="0" indent="0" algn="r" rtl="0">
              <a:spcBef>
                <a:spcPts val="0"/>
              </a:spcBef>
              <a:spcAft>
                <a:spcPts val="0"/>
              </a:spcAft>
              <a:buNone/>
            </a:pPr>
            <a:r>
              <a:rPr lang="en-US" sz="1200" i="1" dirty="0" err="1">
                <a:solidFill>
                  <a:srgbClr val="0000FF"/>
                </a:solidFill>
              </a:rPr>
              <a:t>Welche</a:t>
            </a:r>
            <a:r>
              <a:rPr lang="en-US" sz="1200" i="1" dirty="0">
                <a:solidFill>
                  <a:srgbClr val="0000FF"/>
                </a:solidFill>
              </a:rPr>
              <a:t> </a:t>
            </a:r>
            <a:r>
              <a:rPr lang="en-US" sz="1200" i="1" dirty="0" err="1">
                <a:solidFill>
                  <a:srgbClr val="0000FF"/>
                </a:solidFill>
              </a:rPr>
              <a:t>spezifischen</a:t>
            </a:r>
            <a:r>
              <a:rPr lang="en-US" sz="1200" i="1" dirty="0">
                <a:solidFill>
                  <a:srgbClr val="0000FF"/>
                </a:solidFill>
              </a:rPr>
              <a:t> </a:t>
            </a:r>
            <a:r>
              <a:rPr lang="en-US" sz="1200" i="1" dirty="0" err="1">
                <a:solidFill>
                  <a:srgbClr val="0000FF"/>
                </a:solidFill>
              </a:rPr>
              <a:t>Faktoren</a:t>
            </a:r>
            <a:r>
              <a:rPr lang="en-US" sz="1200" i="1" dirty="0">
                <a:solidFill>
                  <a:srgbClr val="0000FF"/>
                </a:solidFill>
              </a:rPr>
              <a:t> </a:t>
            </a:r>
            <a:r>
              <a:rPr lang="en-US" sz="1200" i="1" dirty="0" err="1">
                <a:solidFill>
                  <a:srgbClr val="0000FF"/>
                </a:solidFill>
              </a:rPr>
              <a:t>kommen</a:t>
            </a:r>
            <a:r>
              <a:rPr lang="en-US" sz="1200" i="1" dirty="0">
                <a:solidFill>
                  <a:srgbClr val="0000FF"/>
                </a:solidFill>
              </a:rPr>
              <a:t> </a:t>
            </a:r>
            <a:r>
              <a:rPr lang="en-US" sz="1200" i="1" dirty="0" err="1">
                <a:solidFill>
                  <a:srgbClr val="0000FF"/>
                </a:solidFill>
              </a:rPr>
              <a:t>dabei</a:t>
            </a:r>
            <a:r>
              <a:rPr lang="en-US" sz="1200" i="1" dirty="0">
                <a:solidFill>
                  <a:srgbClr val="0000FF"/>
                </a:solidFill>
              </a:rPr>
              <a:t> </a:t>
            </a:r>
            <a:r>
              <a:rPr lang="en-US" sz="1200" i="1" dirty="0" err="1">
                <a:solidFill>
                  <a:srgbClr val="0000FF"/>
                </a:solidFill>
              </a:rPr>
              <a:t>infrage</a:t>
            </a:r>
            <a:r>
              <a:rPr lang="en-US" sz="1200" i="1" dirty="0">
                <a:solidFill>
                  <a:srgbClr val="0000FF"/>
                </a:solidFill>
              </a:rPr>
              <a:t>?</a:t>
            </a:r>
            <a:endParaRPr dirty="0"/>
          </a:p>
        </p:txBody>
      </p:sp>
      <p:sp>
        <p:nvSpPr>
          <p:cNvPr id="647" name="Google Shape;647;p36"/>
          <p:cNvSpPr/>
          <p:nvPr/>
        </p:nvSpPr>
        <p:spPr>
          <a:xfrm>
            <a:off x="4084320" y="3224685"/>
            <a:ext cx="2057400" cy="584775"/>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Google Shape;652;p37"/>
          <p:cNvSpPr txBox="1"/>
          <p:nvPr/>
        </p:nvSpPr>
        <p:spPr>
          <a:xfrm>
            <a:off x="1600200" y="1905000"/>
            <a:ext cx="14241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i="1" dirty="0" err="1">
                <a:solidFill>
                  <a:srgbClr val="BFBFBF"/>
                </a:solidFill>
              </a:rPr>
              <a:t>primär</a:t>
            </a:r>
            <a:endParaRPr dirty="0"/>
          </a:p>
        </p:txBody>
      </p:sp>
      <p:cxnSp>
        <p:nvCxnSpPr>
          <p:cNvPr id="653" name="Google Shape;653;p37"/>
          <p:cNvCxnSpPr/>
          <p:nvPr/>
        </p:nvCxnSpPr>
        <p:spPr>
          <a:xfrm flipH="1">
            <a:off x="2286000" y="1447800"/>
            <a:ext cx="2209800" cy="381000"/>
          </a:xfrm>
          <a:prstGeom prst="straightConnector1">
            <a:avLst/>
          </a:prstGeom>
          <a:noFill/>
          <a:ln w="9525" cap="flat" cmpd="sng">
            <a:solidFill>
              <a:srgbClr val="BFBFBF"/>
            </a:solidFill>
            <a:prstDash val="solid"/>
            <a:round/>
            <a:headEnd type="none" w="med" len="med"/>
            <a:tailEnd type="triangle" w="med" len="med"/>
          </a:ln>
        </p:spPr>
      </p:cxnSp>
      <p:cxnSp>
        <p:nvCxnSpPr>
          <p:cNvPr id="654" name="Google Shape;654;p37"/>
          <p:cNvCxnSpPr/>
          <p:nvPr/>
        </p:nvCxnSpPr>
        <p:spPr>
          <a:xfrm>
            <a:off x="4495800" y="1447800"/>
            <a:ext cx="2438400" cy="381000"/>
          </a:xfrm>
          <a:prstGeom prst="straightConnector1">
            <a:avLst/>
          </a:prstGeom>
          <a:noFill/>
          <a:ln w="9525" cap="flat" cmpd="sng">
            <a:solidFill>
              <a:schemeClr val="dk1"/>
            </a:solidFill>
            <a:prstDash val="solid"/>
            <a:round/>
            <a:headEnd type="none" w="med" len="med"/>
            <a:tailEnd type="triangle" w="med" len="med"/>
          </a:ln>
        </p:spPr>
      </p:cxnSp>
      <p:sp>
        <p:nvSpPr>
          <p:cNvPr id="655" name="Google Shape;655;p37"/>
          <p:cNvSpPr txBox="1"/>
          <p:nvPr/>
        </p:nvSpPr>
        <p:spPr>
          <a:xfrm>
            <a:off x="6019800" y="1905000"/>
            <a:ext cx="19050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i="1" dirty="0" err="1">
                <a:solidFill>
                  <a:schemeClr val="dk1"/>
                </a:solidFill>
              </a:rPr>
              <a:t>s</a:t>
            </a:r>
            <a:r>
              <a:rPr lang="en-US" sz="1200" i="1" dirty="0" err="1">
                <a:solidFill>
                  <a:schemeClr val="dk1"/>
                </a:solidFill>
                <a:latin typeface="Arial"/>
                <a:ea typeface="Arial"/>
                <a:cs typeface="Arial"/>
                <a:sym typeface="Arial"/>
              </a:rPr>
              <a:t>ekundär</a:t>
            </a:r>
            <a:endParaRPr dirty="0"/>
          </a:p>
        </p:txBody>
      </p:sp>
      <p:sp>
        <p:nvSpPr>
          <p:cNvPr id="656" name="Google Shape;656;p37"/>
          <p:cNvSpPr txBox="1"/>
          <p:nvPr/>
        </p:nvSpPr>
        <p:spPr>
          <a:xfrm>
            <a:off x="4262438" y="1524000"/>
            <a:ext cx="468312" cy="646113"/>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i="1">
                <a:solidFill>
                  <a:srgbClr val="BFBFBF"/>
                </a:solidFill>
                <a:latin typeface="Arial"/>
                <a:ea typeface="Arial"/>
                <a:cs typeface="Arial"/>
                <a:sym typeface="Arial"/>
              </a:rPr>
              <a:t>?</a:t>
            </a:r>
            <a:endParaRPr/>
          </a:p>
        </p:txBody>
      </p:sp>
      <p:sp>
        <p:nvSpPr>
          <p:cNvPr id="657" name="Google Shape;657;p37"/>
          <p:cNvSpPr txBox="1"/>
          <p:nvPr/>
        </p:nvSpPr>
        <p:spPr>
          <a:xfrm>
            <a:off x="676275" y="2967335"/>
            <a:ext cx="7659600" cy="579900"/>
          </a:xfrm>
          <a:prstGeom prst="rect">
            <a:avLst/>
          </a:prstGeom>
          <a:noFill/>
          <a:ln>
            <a:noFill/>
          </a:ln>
        </p:spPr>
        <p:txBody>
          <a:bodyPr spcFirstLastPara="1" wrap="square" lIns="25400" tIns="12700" rIns="25400" bIns="12700" anchor="t" anchorCtr="0">
            <a:spAutoFit/>
          </a:bodyPr>
          <a:lstStyle/>
          <a:p>
            <a:pPr marL="0" lvl="0" indent="0" algn="ctr" rtl="0">
              <a:spcBef>
                <a:spcPts val="0"/>
              </a:spcBef>
              <a:spcAft>
                <a:spcPts val="0"/>
              </a:spcAft>
              <a:buClr>
                <a:srgbClr val="BFBFBF"/>
              </a:buClr>
              <a:buSzPts val="1200"/>
              <a:buFont typeface="Noto Sans Symbols"/>
              <a:buNone/>
            </a:pPr>
            <a:r>
              <a:rPr lang="en-US" sz="1200" u="sng" dirty="0">
                <a:solidFill>
                  <a:srgbClr val="BFBFBF"/>
                </a:solidFill>
              </a:rPr>
              <a:t>Nach der Diagnose </a:t>
            </a:r>
            <a:r>
              <a:rPr lang="en-US" sz="1200" u="sng" dirty="0" err="1">
                <a:solidFill>
                  <a:srgbClr val="BFBFBF"/>
                </a:solidFill>
              </a:rPr>
              <a:t>eines</a:t>
            </a:r>
            <a:r>
              <a:rPr lang="en-US" sz="1200" u="sng" dirty="0">
                <a:solidFill>
                  <a:srgbClr val="BFBFBF"/>
                </a:solidFill>
              </a:rPr>
              <a:t> </a:t>
            </a:r>
            <a:r>
              <a:rPr lang="en-US" sz="1200" u="sng" dirty="0" err="1">
                <a:solidFill>
                  <a:srgbClr val="BFBFBF"/>
                </a:solidFill>
              </a:rPr>
              <a:t>Offenwinkelglaukoms</a:t>
            </a:r>
            <a:r>
              <a:rPr lang="en-US" sz="1200" u="sng" dirty="0">
                <a:solidFill>
                  <a:srgbClr val="BFBFBF"/>
                </a:solidFill>
              </a:rPr>
              <a:t> </a:t>
            </a:r>
            <a:r>
              <a:rPr lang="en-US" sz="1200" u="sng" dirty="0" err="1">
                <a:solidFill>
                  <a:srgbClr val="BFBFBF"/>
                </a:solidFill>
              </a:rPr>
              <a:t>mit</a:t>
            </a:r>
            <a:r>
              <a:rPr lang="en-US" sz="1200" u="sng" dirty="0">
                <a:solidFill>
                  <a:srgbClr val="BFBFBF"/>
                </a:solidFill>
              </a:rPr>
              <a:t> </a:t>
            </a:r>
            <a:r>
              <a:rPr lang="en-US" sz="1200" u="sng" dirty="0" err="1">
                <a:solidFill>
                  <a:srgbClr val="BFBFBF"/>
                </a:solidFill>
              </a:rPr>
              <a:t>erhöhtem</a:t>
            </a:r>
            <a:r>
              <a:rPr lang="en-US" sz="1200" u="sng" dirty="0">
                <a:solidFill>
                  <a:srgbClr val="BFBFBF"/>
                </a:solidFill>
              </a:rPr>
              <a:t> IOD</a:t>
            </a:r>
            <a:endParaRPr sz="1200" u="sng" dirty="0">
              <a:solidFill>
                <a:srgbClr val="BFBFBF"/>
              </a:solidFill>
            </a:endParaRPr>
          </a:p>
          <a:p>
            <a:pPr marL="0" lvl="0" indent="0" algn="ctr" rtl="0">
              <a:spcBef>
                <a:spcPts val="0"/>
              </a:spcBef>
              <a:spcAft>
                <a:spcPts val="0"/>
              </a:spcAft>
              <a:buClr>
                <a:srgbClr val="0000FF"/>
              </a:buClr>
              <a:buSzPts val="1200"/>
              <a:buFont typeface="Noto Sans Symbols"/>
              <a:buNone/>
            </a:pPr>
            <a:r>
              <a:rPr lang="en-US" sz="1200" dirty="0" err="1">
                <a:solidFill>
                  <a:srgbClr val="BFBFBF"/>
                </a:solidFill>
              </a:rPr>
              <a:t>lautet</a:t>
            </a:r>
            <a:r>
              <a:rPr lang="en-US" sz="1200" dirty="0">
                <a:solidFill>
                  <a:srgbClr val="BFBFBF"/>
                </a:solidFill>
              </a:rPr>
              <a:t> die </a:t>
            </a:r>
            <a:r>
              <a:rPr lang="en-US" sz="1200" dirty="0" err="1">
                <a:solidFill>
                  <a:srgbClr val="BFBFBF"/>
                </a:solidFill>
              </a:rPr>
              <a:t>nächste</a:t>
            </a:r>
            <a:r>
              <a:rPr lang="en-US" sz="1200" dirty="0">
                <a:solidFill>
                  <a:srgbClr val="BFBFBF"/>
                </a:solidFill>
              </a:rPr>
              <a:t> </a:t>
            </a:r>
            <a:r>
              <a:rPr lang="en-US" sz="1200" dirty="0" err="1">
                <a:solidFill>
                  <a:srgbClr val="BFBFBF"/>
                </a:solidFill>
              </a:rPr>
              <a:t>entscheidende</a:t>
            </a:r>
            <a:r>
              <a:rPr lang="en-US" sz="1200" dirty="0">
                <a:solidFill>
                  <a:srgbClr val="BFBFBF"/>
                </a:solidFill>
              </a:rPr>
              <a:t> Frage:</a:t>
            </a:r>
            <a:endParaRPr sz="1200" u="sng" dirty="0">
              <a:solidFill>
                <a:srgbClr val="BFBFBF"/>
              </a:solidFill>
            </a:endParaRPr>
          </a:p>
          <a:p>
            <a:pPr marL="0" lvl="0" indent="0" algn="ctr" rtl="0">
              <a:spcBef>
                <a:spcPts val="0"/>
              </a:spcBef>
              <a:spcAft>
                <a:spcPts val="0"/>
              </a:spcAft>
              <a:buClr>
                <a:srgbClr val="0000FF"/>
              </a:buClr>
              <a:buSzPts val="1200"/>
              <a:buFont typeface="Noto Sans Symbols"/>
              <a:buNone/>
            </a:pPr>
            <a:r>
              <a:rPr lang="en-US" sz="1200" b="1" i="1" dirty="0" err="1">
                <a:solidFill>
                  <a:srgbClr val="BFBFBF"/>
                </a:solidFill>
              </a:rPr>
              <a:t>Liegt</a:t>
            </a:r>
            <a:r>
              <a:rPr lang="en-US" sz="1200" b="1" i="1" dirty="0">
                <a:solidFill>
                  <a:srgbClr val="BFBFBF"/>
                </a:solidFill>
              </a:rPr>
              <a:t> </a:t>
            </a:r>
            <a:r>
              <a:rPr lang="en-US" sz="1200" b="1" i="1" dirty="0" err="1">
                <a:solidFill>
                  <a:srgbClr val="BFBFBF"/>
                </a:solidFill>
              </a:rPr>
              <a:t>ein</a:t>
            </a:r>
            <a:r>
              <a:rPr lang="en-US" sz="1200" b="1" i="1" dirty="0">
                <a:solidFill>
                  <a:srgbClr val="BFBFBF"/>
                </a:solidFill>
              </a:rPr>
              <a:t> </a:t>
            </a:r>
            <a:r>
              <a:rPr lang="en-US" sz="1200" b="1" i="1" dirty="0" err="1">
                <a:solidFill>
                  <a:srgbClr val="BFBFBF"/>
                </a:solidFill>
              </a:rPr>
              <a:t>primäres</a:t>
            </a:r>
            <a:r>
              <a:rPr lang="en-US" sz="1200" b="1" i="1" dirty="0">
                <a:solidFill>
                  <a:srgbClr val="BFBFBF"/>
                </a:solidFill>
              </a:rPr>
              <a:t> (POWG) </a:t>
            </a:r>
            <a:r>
              <a:rPr lang="en-US" sz="1200" b="1" i="1" dirty="0" err="1">
                <a:solidFill>
                  <a:srgbClr val="BFBFBF"/>
                </a:solidFill>
              </a:rPr>
              <a:t>oder</a:t>
            </a:r>
            <a:r>
              <a:rPr lang="en-US" sz="1200" b="1" i="1" dirty="0">
                <a:solidFill>
                  <a:srgbClr val="BFBFBF"/>
                </a:solidFill>
              </a:rPr>
              <a:t> </a:t>
            </a:r>
            <a:r>
              <a:rPr lang="en-US" sz="1200" b="1" i="1" dirty="0" err="1">
                <a:solidFill>
                  <a:srgbClr val="0000FF"/>
                </a:solidFill>
              </a:rPr>
              <a:t>sekundäres</a:t>
            </a:r>
            <a:r>
              <a:rPr lang="en-US" sz="1200" b="1" i="1" dirty="0">
                <a:solidFill>
                  <a:srgbClr val="0000FF"/>
                </a:solidFill>
              </a:rPr>
              <a:t> </a:t>
            </a:r>
            <a:r>
              <a:rPr lang="en-US" sz="1200" b="1" i="1" dirty="0" err="1">
                <a:solidFill>
                  <a:srgbClr val="0000FF"/>
                </a:solidFill>
              </a:rPr>
              <a:t>Offenwinkelglaukom</a:t>
            </a:r>
            <a:r>
              <a:rPr lang="en-US" sz="1200" b="1" i="1" dirty="0">
                <a:solidFill>
                  <a:srgbClr val="0000FF"/>
                </a:solidFill>
              </a:rPr>
              <a:t> </a:t>
            </a:r>
            <a:r>
              <a:rPr lang="en-US" sz="1200" b="1" i="1" dirty="0" err="1">
                <a:solidFill>
                  <a:srgbClr val="0000FF"/>
                </a:solidFill>
              </a:rPr>
              <a:t>vor</a:t>
            </a:r>
            <a:r>
              <a:rPr lang="en-US" sz="1200" b="1" i="1" dirty="0">
                <a:solidFill>
                  <a:srgbClr val="0000FF"/>
                </a:solidFill>
              </a:rPr>
              <a:t>?</a:t>
            </a:r>
            <a:endParaRPr sz="1200" u="sng" dirty="0">
              <a:solidFill>
                <a:srgbClr val="BFBFBF"/>
              </a:solidFill>
            </a:endParaRPr>
          </a:p>
        </p:txBody>
      </p:sp>
      <p:sp>
        <p:nvSpPr>
          <p:cNvPr id="658" name="Google Shape;658;p37"/>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659" name="Google Shape;659;p37"/>
          <p:cNvSpPr txBox="1"/>
          <p:nvPr/>
        </p:nvSpPr>
        <p:spPr>
          <a:xfrm>
            <a:off x="3357121" y="838200"/>
            <a:ext cx="2298000" cy="579900"/>
          </a:xfrm>
          <a:prstGeom prst="rect">
            <a:avLst/>
          </a:prstGeom>
          <a:noFill/>
          <a:ln>
            <a:noFill/>
          </a:ln>
        </p:spPr>
        <p:txBody>
          <a:bodyPr spcFirstLastPara="1" wrap="square" lIns="25400" tIns="12700" rIns="25400" bIns="12700" anchor="t" anchorCtr="0">
            <a:spAutoFit/>
          </a:bodyPr>
          <a:lstStyle/>
          <a:p>
            <a:pPr marL="0" lvl="0" indent="0" algn="ctr" rtl="0">
              <a:spcBef>
                <a:spcPts val="0"/>
              </a:spcBef>
              <a:spcAft>
                <a:spcPts val="0"/>
              </a:spcAft>
              <a:buClr>
                <a:srgbClr val="BFBFBF"/>
              </a:buClr>
              <a:buSzPts val="1200"/>
              <a:buFont typeface="Noto Sans Symbols"/>
              <a:buNone/>
            </a:pPr>
            <a:r>
              <a:rPr lang="en-US" sz="1200" dirty="0">
                <a:solidFill>
                  <a:srgbClr val="BFBFBF"/>
                </a:solidFill>
              </a:rPr>
              <a:t>↑</a:t>
            </a:r>
            <a:r>
              <a:rPr lang="en-US" sz="1200" dirty="0" err="1">
                <a:solidFill>
                  <a:srgbClr val="BFBFBF"/>
                </a:solidFill>
              </a:rPr>
              <a:t>Augeninnendruck</a:t>
            </a:r>
            <a:r>
              <a:rPr lang="en-US" sz="1200" dirty="0">
                <a:solidFill>
                  <a:srgbClr val="BFBFBF"/>
                </a:solidFill>
              </a:rPr>
              <a:t> (IOD) – </a:t>
            </a:r>
            <a:r>
              <a:rPr lang="en-US" sz="1200" dirty="0" err="1">
                <a:solidFill>
                  <a:srgbClr val="BFBFBF"/>
                </a:solidFill>
              </a:rPr>
              <a:t>Offenwinkelglaukom</a:t>
            </a:r>
            <a:r>
              <a:rPr lang="en-US" sz="1200" dirty="0">
                <a:solidFill>
                  <a:srgbClr val="BFBFBF"/>
                </a:solidFill>
              </a:rPr>
              <a:t> (OWG)</a:t>
            </a:r>
            <a:endParaRPr dirty="0">
              <a:solidFill>
                <a:srgbClr val="BFBFBF"/>
              </a:solidFill>
            </a:endParaRPr>
          </a:p>
          <a:p>
            <a:pPr marL="0" marR="0" lvl="0" indent="0" algn="ctr" rtl="0">
              <a:spcBef>
                <a:spcPts val="0"/>
              </a:spcBef>
              <a:spcAft>
                <a:spcPts val="0"/>
              </a:spcAft>
              <a:buClr>
                <a:srgbClr val="BFBFBF"/>
              </a:buClr>
              <a:buSzPts val="1200"/>
              <a:buFont typeface="Noto Sans Symbols"/>
              <a:buNone/>
            </a:pPr>
            <a:endParaRPr sz="1200" dirty="0">
              <a:solidFill>
                <a:srgbClr val="BFBFBF"/>
              </a:solidFill>
            </a:endParaRPr>
          </a:p>
        </p:txBody>
      </p:sp>
      <p:sp>
        <p:nvSpPr>
          <p:cNvPr id="660" name="Google Shape;660;p37"/>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661" name="Google Shape;661;p37"/>
          <p:cNvSpPr txBox="1"/>
          <p:nvPr/>
        </p:nvSpPr>
        <p:spPr>
          <a:xfrm>
            <a:off x="2312131" y="4083234"/>
            <a:ext cx="6287400" cy="1195500"/>
          </a:xfrm>
          <a:prstGeom prst="rect">
            <a:avLst/>
          </a:prstGeom>
          <a:noFill/>
          <a:ln>
            <a:noFill/>
          </a:ln>
        </p:spPr>
        <p:txBody>
          <a:bodyPr spcFirstLastPara="1" wrap="square" lIns="25400" tIns="12700" rIns="25400" bIns="12700" anchor="t" anchorCtr="0">
            <a:spAutoFit/>
          </a:bodyPr>
          <a:lstStyle/>
          <a:p>
            <a:pPr marL="0" lvl="0" indent="0" algn="r" rtl="0">
              <a:spcBef>
                <a:spcPts val="0"/>
              </a:spcBef>
              <a:spcAft>
                <a:spcPts val="0"/>
              </a:spcAft>
              <a:buClr>
                <a:schemeClr val="dk1"/>
              </a:buClr>
              <a:buFont typeface="Arial"/>
              <a:buNone/>
            </a:pPr>
            <a:r>
              <a:rPr lang="en-US" sz="1200" i="1">
                <a:solidFill>
                  <a:srgbClr val="0000FF"/>
                </a:solidFill>
              </a:rPr>
              <a:t>Was versteht man darunter, wenn ein Glaukom als ‚sekundär‘ bezeichnet wird?</a:t>
            </a:r>
            <a:endParaRPr>
              <a:solidFill>
                <a:schemeClr val="dk1"/>
              </a:solidFill>
            </a:endParaRPr>
          </a:p>
          <a:p>
            <a:pPr marL="0" lvl="0" indent="0" algn="r" rtl="0">
              <a:spcBef>
                <a:spcPts val="0"/>
              </a:spcBef>
              <a:spcAft>
                <a:spcPts val="0"/>
              </a:spcAft>
              <a:buClr>
                <a:schemeClr val="dk1"/>
              </a:buClr>
              <a:buFont typeface="Arial"/>
              <a:buNone/>
            </a:pPr>
            <a:r>
              <a:rPr lang="en-US" sz="1200">
                <a:solidFill>
                  <a:srgbClr val="0000FF"/>
                </a:solidFill>
              </a:rPr>
              <a:t>Dies bedeutet, dass eine spezifische Ursache bzw. ein auslösender Faktor für die Entstehung des Glaukoms nachgewiesen wurde.</a:t>
            </a:r>
            <a:endParaRPr sz="1200" i="1">
              <a:solidFill>
                <a:srgbClr val="0000FF"/>
              </a:solidFill>
            </a:endParaRPr>
          </a:p>
          <a:p>
            <a:pPr marL="0" lvl="0" indent="0" algn="r" rtl="0">
              <a:spcBef>
                <a:spcPts val="0"/>
              </a:spcBef>
              <a:spcAft>
                <a:spcPts val="0"/>
              </a:spcAft>
              <a:buClr>
                <a:schemeClr val="dk1"/>
              </a:buClr>
              <a:buFont typeface="Arial"/>
              <a:buNone/>
            </a:pPr>
            <a:endParaRPr sz="1600">
              <a:solidFill>
                <a:srgbClr val="0000FF"/>
              </a:solidFill>
            </a:endParaRPr>
          </a:p>
          <a:p>
            <a:pPr marL="0" lvl="0" indent="0" algn="r" rtl="0">
              <a:spcBef>
                <a:spcPts val="0"/>
              </a:spcBef>
              <a:spcAft>
                <a:spcPts val="0"/>
              </a:spcAft>
              <a:buClr>
                <a:schemeClr val="dk1"/>
              </a:buClr>
              <a:buFont typeface="Arial"/>
              <a:buNone/>
            </a:pPr>
            <a:r>
              <a:rPr lang="en-US" sz="1200" i="1">
                <a:solidFill>
                  <a:srgbClr val="0000FF"/>
                </a:solidFill>
              </a:rPr>
              <a:t>Welche spezifischen Faktoren kommen dabei infrage?</a:t>
            </a:r>
            <a:endParaRPr sz="1200" i="1">
              <a:solidFill>
                <a:srgbClr val="0000FF"/>
              </a:solidFill>
            </a:endParaRPr>
          </a:p>
          <a:p>
            <a:pPr marL="0" marR="0" lvl="0" indent="0" algn="r" rtl="0">
              <a:spcBef>
                <a:spcPts val="0"/>
              </a:spcBef>
              <a:spcAft>
                <a:spcPts val="0"/>
              </a:spcAft>
              <a:buNone/>
            </a:pPr>
            <a:r>
              <a:rPr lang="en-US" sz="1200">
                <a:solidFill>
                  <a:srgbClr val="0000FF"/>
                </a:solidFill>
              </a:rPr>
              <a:t>Nun wird es interessant …</a:t>
            </a:r>
            <a:endParaRPr/>
          </a:p>
        </p:txBody>
      </p:sp>
      <p:sp>
        <p:nvSpPr>
          <p:cNvPr id="662" name="Google Shape;662;p37"/>
          <p:cNvSpPr/>
          <p:nvPr/>
        </p:nvSpPr>
        <p:spPr>
          <a:xfrm>
            <a:off x="3962400" y="3160180"/>
            <a:ext cx="2057400" cy="584775"/>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p38"/>
          <p:cNvSpPr txBox="1"/>
          <p:nvPr/>
        </p:nvSpPr>
        <p:spPr>
          <a:xfrm>
            <a:off x="1600200" y="1905000"/>
            <a:ext cx="14241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i="1" dirty="0" err="1">
                <a:solidFill>
                  <a:srgbClr val="BFBFBF"/>
                </a:solidFill>
              </a:rPr>
              <a:t>primär</a:t>
            </a:r>
            <a:endParaRPr dirty="0"/>
          </a:p>
        </p:txBody>
      </p:sp>
      <p:cxnSp>
        <p:nvCxnSpPr>
          <p:cNvPr id="668" name="Google Shape;668;p38"/>
          <p:cNvCxnSpPr/>
          <p:nvPr/>
        </p:nvCxnSpPr>
        <p:spPr>
          <a:xfrm flipH="1">
            <a:off x="2286000" y="1447800"/>
            <a:ext cx="2209800" cy="381000"/>
          </a:xfrm>
          <a:prstGeom prst="straightConnector1">
            <a:avLst/>
          </a:prstGeom>
          <a:noFill/>
          <a:ln w="9525" cap="flat" cmpd="sng">
            <a:solidFill>
              <a:srgbClr val="BFBFBF"/>
            </a:solidFill>
            <a:prstDash val="solid"/>
            <a:round/>
            <a:headEnd type="none" w="med" len="med"/>
            <a:tailEnd type="triangle" w="med" len="med"/>
          </a:ln>
        </p:spPr>
      </p:cxnSp>
      <p:cxnSp>
        <p:nvCxnSpPr>
          <p:cNvPr id="669" name="Google Shape;669;p38"/>
          <p:cNvCxnSpPr/>
          <p:nvPr/>
        </p:nvCxnSpPr>
        <p:spPr>
          <a:xfrm>
            <a:off x="4495800" y="1447800"/>
            <a:ext cx="2438400" cy="381000"/>
          </a:xfrm>
          <a:prstGeom prst="straightConnector1">
            <a:avLst/>
          </a:prstGeom>
          <a:noFill/>
          <a:ln w="9525" cap="flat" cmpd="sng">
            <a:solidFill>
              <a:schemeClr val="dk1"/>
            </a:solidFill>
            <a:prstDash val="solid"/>
            <a:round/>
            <a:headEnd type="none" w="med" len="med"/>
            <a:tailEnd type="triangle" w="med" len="med"/>
          </a:ln>
        </p:spPr>
      </p:cxnSp>
      <p:sp>
        <p:nvSpPr>
          <p:cNvPr id="670" name="Google Shape;670;p38"/>
          <p:cNvSpPr txBox="1"/>
          <p:nvPr/>
        </p:nvSpPr>
        <p:spPr>
          <a:xfrm>
            <a:off x="6019800" y="1905000"/>
            <a:ext cx="19050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i="1" dirty="0" err="1">
                <a:solidFill>
                  <a:schemeClr val="dk1"/>
                </a:solidFill>
              </a:rPr>
              <a:t>s</a:t>
            </a:r>
            <a:r>
              <a:rPr lang="en-US" sz="1200" i="1" dirty="0" err="1">
                <a:solidFill>
                  <a:schemeClr val="dk1"/>
                </a:solidFill>
                <a:latin typeface="Arial"/>
                <a:ea typeface="Arial"/>
                <a:cs typeface="Arial"/>
                <a:sym typeface="Arial"/>
              </a:rPr>
              <a:t>ekundä</a:t>
            </a:r>
            <a:r>
              <a:rPr lang="en-US" sz="1200" i="1" dirty="0" err="1">
                <a:solidFill>
                  <a:schemeClr val="dk1"/>
                </a:solidFill>
              </a:rPr>
              <a:t>r</a:t>
            </a:r>
            <a:endParaRPr dirty="0"/>
          </a:p>
        </p:txBody>
      </p:sp>
      <p:sp>
        <p:nvSpPr>
          <p:cNvPr id="671" name="Google Shape;671;p38"/>
          <p:cNvSpPr txBox="1"/>
          <p:nvPr/>
        </p:nvSpPr>
        <p:spPr>
          <a:xfrm>
            <a:off x="0" y="3733800"/>
            <a:ext cx="5889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1" dirty="0">
                <a:solidFill>
                  <a:schemeClr val="dk1"/>
                </a:solidFill>
                <a:latin typeface="Arial"/>
                <a:ea typeface="Arial"/>
                <a:cs typeface="Arial"/>
                <a:sym typeface="Arial"/>
              </a:rPr>
              <a:t>P</a:t>
            </a:r>
            <a:r>
              <a:rPr lang="en-US" sz="1200" b="1" dirty="0">
                <a:solidFill>
                  <a:schemeClr val="dk1"/>
                </a:solidFill>
              </a:rPr>
              <a:t>EX</a:t>
            </a:r>
            <a:endParaRPr dirty="0"/>
          </a:p>
        </p:txBody>
      </p:sp>
      <p:sp>
        <p:nvSpPr>
          <p:cNvPr id="672" name="Google Shape;672;p38"/>
          <p:cNvSpPr txBox="1"/>
          <p:nvPr/>
        </p:nvSpPr>
        <p:spPr>
          <a:xfrm>
            <a:off x="609600" y="3746500"/>
            <a:ext cx="1290638" cy="210314"/>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Pigment</a:t>
            </a:r>
            <a:endParaRPr/>
          </a:p>
        </p:txBody>
      </p:sp>
      <p:sp>
        <p:nvSpPr>
          <p:cNvPr id="673" name="Google Shape;673;p38"/>
          <p:cNvSpPr txBox="1"/>
          <p:nvPr/>
        </p:nvSpPr>
        <p:spPr>
          <a:xfrm>
            <a:off x="2847975" y="3773488"/>
            <a:ext cx="962100" cy="321300"/>
          </a:xfrm>
          <a:prstGeom prst="rect">
            <a:avLst/>
          </a:prstGeom>
          <a:noFill/>
          <a:ln>
            <a:noFill/>
          </a:ln>
        </p:spPr>
        <p:txBody>
          <a:bodyPr spcFirstLastPara="1" wrap="square" lIns="25400" tIns="12700" rIns="25400" bIns="12700" anchor="t" anchorCtr="0">
            <a:spAutoFit/>
          </a:bodyPr>
          <a:lstStyle/>
          <a:p>
            <a:pPr marL="0" marR="0" lvl="0" indent="0" rtl="0">
              <a:lnSpc>
                <a:spcPct val="80000"/>
              </a:lnSpc>
              <a:spcBef>
                <a:spcPts val="0"/>
              </a:spcBef>
              <a:spcAft>
                <a:spcPts val="0"/>
              </a:spcAft>
              <a:buClr>
                <a:schemeClr val="dk1"/>
              </a:buClr>
              <a:buSzPts val="1200"/>
              <a:buFont typeface="Noto Sans Symbols"/>
              <a:buNone/>
            </a:pPr>
            <a:r>
              <a:rPr lang="en-US" sz="1200" b="1">
                <a:solidFill>
                  <a:schemeClr val="dk1"/>
                </a:solidFill>
              </a:rPr>
              <a:t>l</a:t>
            </a:r>
            <a:r>
              <a:rPr lang="en-US" sz="1200" b="1">
                <a:solidFill>
                  <a:schemeClr val="dk1"/>
                </a:solidFill>
                <a:latin typeface="Arial"/>
                <a:ea typeface="Arial"/>
                <a:cs typeface="Arial"/>
                <a:sym typeface="Arial"/>
              </a:rPr>
              <a:t>insen-</a:t>
            </a:r>
            <a:endParaRPr/>
          </a:p>
          <a:p>
            <a:pPr marL="0" marR="0" lvl="0" indent="0" rtl="0">
              <a:lnSpc>
                <a:spcPct val="80000"/>
              </a:lnSpc>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induziert</a:t>
            </a:r>
            <a:endParaRPr/>
          </a:p>
        </p:txBody>
      </p:sp>
      <p:sp>
        <p:nvSpPr>
          <p:cNvPr id="674" name="Google Shape;674;p38"/>
          <p:cNvSpPr txBox="1"/>
          <p:nvPr/>
        </p:nvSpPr>
        <p:spPr>
          <a:xfrm>
            <a:off x="1857375" y="3773488"/>
            <a:ext cx="962100" cy="321300"/>
          </a:xfrm>
          <a:prstGeom prst="rect">
            <a:avLst/>
          </a:prstGeom>
          <a:noFill/>
          <a:ln>
            <a:noFill/>
          </a:ln>
        </p:spPr>
        <p:txBody>
          <a:bodyPr spcFirstLastPara="1" wrap="square" lIns="25400" tIns="12700" rIns="25400" bIns="12700" anchor="t" anchorCtr="0">
            <a:spAutoFit/>
          </a:bodyPr>
          <a:lstStyle/>
          <a:p>
            <a:pPr marL="0" marR="0" lvl="0" indent="0" rtl="0">
              <a:lnSpc>
                <a:spcPct val="80000"/>
              </a:lnSpc>
              <a:spcBef>
                <a:spcPts val="0"/>
              </a:spcBef>
              <a:spcAft>
                <a:spcPts val="0"/>
              </a:spcAft>
              <a:buClr>
                <a:schemeClr val="dk1"/>
              </a:buClr>
              <a:buSzPts val="1200"/>
              <a:buFont typeface="Noto Sans Symbols"/>
              <a:buNone/>
            </a:pPr>
            <a:r>
              <a:rPr lang="en-US" sz="1200" b="1">
                <a:solidFill>
                  <a:schemeClr val="dk1"/>
                </a:solidFill>
              </a:rPr>
              <a:t>t</a:t>
            </a:r>
            <a:r>
              <a:rPr lang="en-US" sz="1200" b="1">
                <a:solidFill>
                  <a:schemeClr val="dk1"/>
                </a:solidFill>
                <a:latin typeface="Arial"/>
                <a:ea typeface="Arial"/>
                <a:cs typeface="Arial"/>
                <a:sym typeface="Arial"/>
              </a:rPr>
              <a:t>umor-</a:t>
            </a:r>
            <a:endParaRPr/>
          </a:p>
          <a:p>
            <a:pPr marL="0" marR="0" lvl="0" indent="0" rtl="0">
              <a:lnSpc>
                <a:spcPct val="80000"/>
              </a:lnSpc>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induziert</a:t>
            </a:r>
            <a:endParaRPr/>
          </a:p>
        </p:txBody>
      </p:sp>
      <p:sp>
        <p:nvSpPr>
          <p:cNvPr id="675" name="Google Shape;675;p38"/>
          <p:cNvSpPr txBox="1"/>
          <p:nvPr/>
        </p:nvSpPr>
        <p:spPr>
          <a:xfrm>
            <a:off x="3054387" y="4438572"/>
            <a:ext cx="993775" cy="210314"/>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Clr>
                <a:schemeClr val="dk1"/>
              </a:buClr>
              <a:buSzPts val="1200"/>
              <a:buFont typeface="Noto Sans Symbols"/>
              <a:buNone/>
            </a:pPr>
            <a:r>
              <a:rPr lang="en-US" sz="1200" dirty="0" err="1">
                <a:solidFill>
                  <a:schemeClr val="dk1"/>
                </a:solidFill>
                <a:latin typeface="Arial"/>
                <a:ea typeface="Arial"/>
                <a:cs typeface="Arial"/>
                <a:sym typeface="Arial"/>
              </a:rPr>
              <a:t>Phakolytisch</a:t>
            </a:r>
            <a:endParaRPr dirty="0"/>
          </a:p>
        </p:txBody>
      </p:sp>
      <p:sp>
        <p:nvSpPr>
          <p:cNvPr id="676" name="Google Shape;676;p38"/>
          <p:cNvSpPr txBox="1"/>
          <p:nvPr/>
        </p:nvSpPr>
        <p:spPr>
          <a:xfrm>
            <a:off x="3042921" y="5045892"/>
            <a:ext cx="1189038" cy="210314"/>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Clr>
                <a:schemeClr val="dk1"/>
              </a:buClr>
              <a:buSzPts val="1200"/>
              <a:buFont typeface="Noto Sans Symbols"/>
              <a:buNone/>
            </a:pPr>
            <a:r>
              <a:rPr lang="en-US" sz="1200" dirty="0" err="1">
                <a:solidFill>
                  <a:schemeClr val="dk1"/>
                </a:solidFill>
                <a:latin typeface="Arial"/>
                <a:ea typeface="Arial"/>
                <a:cs typeface="Arial"/>
                <a:sym typeface="Arial"/>
              </a:rPr>
              <a:t>Linsenpartikel</a:t>
            </a:r>
            <a:endParaRPr dirty="0"/>
          </a:p>
        </p:txBody>
      </p:sp>
      <p:sp>
        <p:nvSpPr>
          <p:cNvPr id="677" name="Google Shape;677;p38"/>
          <p:cNvSpPr txBox="1"/>
          <p:nvPr/>
        </p:nvSpPr>
        <p:spPr>
          <a:xfrm>
            <a:off x="3028534" y="4739323"/>
            <a:ext cx="1397100" cy="210300"/>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Clr>
                <a:schemeClr val="dk1"/>
              </a:buClr>
              <a:buSzPts val="1200"/>
              <a:buFont typeface="Noto Sans Symbols"/>
              <a:buNone/>
            </a:pPr>
            <a:r>
              <a:rPr lang="en-US" sz="1200" dirty="0" err="1">
                <a:solidFill>
                  <a:schemeClr val="dk1"/>
                </a:solidFill>
                <a:latin typeface="Arial"/>
                <a:ea typeface="Arial"/>
                <a:cs typeface="Arial"/>
                <a:sym typeface="Arial"/>
              </a:rPr>
              <a:t>Phakoantigen</a:t>
            </a:r>
            <a:endParaRPr dirty="0"/>
          </a:p>
        </p:txBody>
      </p:sp>
      <p:cxnSp>
        <p:nvCxnSpPr>
          <p:cNvPr id="678" name="Google Shape;678;p38"/>
          <p:cNvCxnSpPr/>
          <p:nvPr/>
        </p:nvCxnSpPr>
        <p:spPr>
          <a:xfrm>
            <a:off x="2965450" y="4338638"/>
            <a:ext cx="0" cy="838200"/>
          </a:xfrm>
          <a:prstGeom prst="straightConnector1">
            <a:avLst/>
          </a:prstGeom>
          <a:noFill/>
          <a:ln w="9525" cap="flat" cmpd="sng">
            <a:solidFill>
              <a:schemeClr val="dk1"/>
            </a:solidFill>
            <a:prstDash val="solid"/>
            <a:round/>
            <a:headEnd type="none" w="med" len="med"/>
            <a:tailEnd type="none" w="med" len="med"/>
          </a:ln>
        </p:spPr>
      </p:cxnSp>
      <p:cxnSp>
        <p:nvCxnSpPr>
          <p:cNvPr id="679" name="Google Shape;679;p38"/>
          <p:cNvCxnSpPr/>
          <p:nvPr/>
        </p:nvCxnSpPr>
        <p:spPr>
          <a:xfrm>
            <a:off x="2965450" y="5176838"/>
            <a:ext cx="76200" cy="0"/>
          </a:xfrm>
          <a:prstGeom prst="straightConnector1">
            <a:avLst/>
          </a:prstGeom>
          <a:noFill/>
          <a:ln w="9525" cap="flat" cmpd="sng">
            <a:solidFill>
              <a:schemeClr val="dk1"/>
            </a:solidFill>
            <a:prstDash val="solid"/>
            <a:round/>
            <a:headEnd type="none" w="med" len="med"/>
            <a:tailEnd type="none" w="med" len="med"/>
          </a:ln>
        </p:spPr>
      </p:cxnSp>
      <p:cxnSp>
        <p:nvCxnSpPr>
          <p:cNvPr id="680" name="Google Shape;680;p38"/>
          <p:cNvCxnSpPr/>
          <p:nvPr/>
        </p:nvCxnSpPr>
        <p:spPr>
          <a:xfrm>
            <a:off x="2965450" y="4872038"/>
            <a:ext cx="76200" cy="0"/>
          </a:xfrm>
          <a:prstGeom prst="straightConnector1">
            <a:avLst/>
          </a:prstGeom>
          <a:noFill/>
          <a:ln w="9525" cap="flat" cmpd="sng">
            <a:solidFill>
              <a:schemeClr val="dk1"/>
            </a:solidFill>
            <a:prstDash val="solid"/>
            <a:round/>
            <a:headEnd type="none" w="med" len="med"/>
            <a:tailEnd type="none" w="med" len="med"/>
          </a:ln>
        </p:spPr>
      </p:cxnSp>
      <p:cxnSp>
        <p:nvCxnSpPr>
          <p:cNvPr id="681" name="Google Shape;681;p38"/>
          <p:cNvCxnSpPr/>
          <p:nvPr/>
        </p:nvCxnSpPr>
        <p:spPr>
          <a:xfrm>
            <a:off x="2965450" y="4567238"/>
            <a:ext cx="76200" cy="0"/>
          </a:xfrm>
          <a:prstGeom prst="straightConnector1">
            <a:avLst/>
          </a:prstGeom>
          <a:noFill/>
          <a:ln w="9525" cap="flat" cmpd="sng">
            <a:solidFill>
              <a:schemeClr val="dk1"/>
            </a:solidFill>
            <a:prstDash val="solid"/>
            <a:round/>
            <a:headEnd type="none" w="med" len="med"/>
            <a:tailEnd type="none" w="med" len="med"/>
          </a:ln>
        </p:spPr>
      </p:cxnSp>
      <p:sp>
        <p:nvSpPr>
          <p:cNvPr id="682" name="Google Shape;682;p38"/>
          <p:cNvSpPr txBox="1"/>
          <p:nvPr/>
        </p:nvSpPr>
        <p:spPr>
          <a:xfrm>
            <a:off x="4003675" y="3773488"/>
            <a:ext cx="1519200" cy="321300"/>
          </a:xfrm>
          <a:prstGeom prst="rect">
            <a:avLst/>
          </a:prstGeom>
          <a:noFill/>
          <a:ln>
            <a:noFill/>
          </a:ln>
        </p:spPr>
        <p:txBody>
          <a:bodyPr spcFirstLastPara="1" wrap="square" lIns="25400" tIns="12700" rIns="25400" bIns="12700" anchor="t" anchorCtr="0">
            <a:spAutoFit/>
          </a:bodyPr>
          <a:lstStyle/>
          <a:p>
            <a:pPr marL="0" marR="0" lvl="0" indent="0" rtl="0">
              <a:lnSpc>
                <a:spcPct val="80000"/>
              </a:lnSpc>
              <a:spcBef>
                <a:spcPts val="0"/>
              </a:spcBef>
              <a:spcAft>
                <a:spcPts val="0"/>
              </a:spcAft>
              <a:buClr>
                <a:schemeClr val="dk1"/>
              </a:buClr>
              <a:buSzPts val="1200"/>
              <a:buFont typeface="Noto Sans Symbols"/>
              <a:buNone/>
            </a:pPr>
            <a:r>
              <a:rPr lang="en-US" sz="1200" b="1">
                <a:solidFill>
                  <a:schemeClr val="dk1"/>
                </a:solidFill>
              </a:rPr>
              <a:t>e</a:t>
            </a:r>
            <a:r>
              <a:rPr lang="en-US" sz="1200" b="1">
                <a:solidFill>
                  <a:schemeClr val="dk1"/>
                </a:solidFill>
                <a:latin typeface="Arial"/>
                <a:ea typeface="Arial"/>
                <a:cs typeface="Arial"/>
                <a:sym typeface="Arial"/>
              </a:rPr>
              <a:t>ntzündungs</a:t>
            </a:r>
            <a:endParaRPr/>
          </a:p>
          <a:p>
            <a:pPr marL="0" marR="0" lvl="0" indent="0" rtl="0">
              <a:lnSpc>
                <a:spcPct val="80000"/>
              </a:lnSpc>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Induziert</a:t>
            </a:r>
            <a:endParaRPr/>
          </a:p>
        </p:txBody>
      </p:sp>
      <p:cxnSp>
        <p:nvCxnSpPr>
          <p:cNvPr id="683" name="Google Shape;683;p38"/>
          <p:cNvCxnSpPr/>
          <p:nvPr/>
        </p:nvCxnSpPr>
        <p:spPr>
          <a:xfrm>
            <a:off x="4419600" y="4338638"/>
            <a:ext cx="0" cy="838200"/>
          </a:xfrm>
          <a:prstGeom prst="straightConnector1">
            <a:avLst/>
          </a:prstGeom>
          <a:noFill/>
          <a:ln w="9525" cap="flat" cmpd="sng">
            <a:solidFill>
              <a:schemeClr val="dk1"/>
            </a:solidFill>
            <a:prstDash val="solid"/>
            <a:round/>
            <a:headEnd type="none" w="med" len="med"/>
            <a:tailEnd type="none" w="med" len="med"/>
          </a:ln>
        </p:spPr>
      </p:cxnSp>
      <p:cxnSp>
        <p:nvCxnSpPr>
          <p:cNvPr id="684" name="Google Shape;684;p38"/>
          <p:cNvCxnSpPr/>
          <p:nvPr/>
        </p:nvCxnSpPr>
        <p:spPr>
          <a:xfrm>
            <a:off x="4419600" y="5176838"/>
            <a:ext cx="76200" cy="0"/>
          </a:xfrm>
          <a:prstGeom prst="straightConnector1">
            <a:avLst/>
          </a:prstGeom>
          <a:noFill/>
          <a:ln w="9525" cap="flat" cmpd="sng">
            <a:solidFill>
              <a:schemeClr val="dk1"/>
            </a:solidFill>
            <a:prstDash val="solid"/>
            <a:round/>
            <a:headEnd type="none" w="med" len="med"/>
            <a:tailEnd type="none" w="med" len="med"/>
          </a:ln>
        </p:spPr>
      </p:cxnSp>
      <p:cxnSp>
        <p:nvCxnSpPr>
          <p:cNvPr id="685" name="Google Shape;685;p38"/>
          <p:cNvCxnSpPr/>
          <p:nvPr/>
        </p:nvCxnSpPr>
        <p:spPr>
          <a:xfrm>
            <a:off x="4419600" y="4567238"/>
            <a:ext cx="76200" cy="0"/>
          </a:xfrm>
          <a:prstGeom prst="straightConnector1">
            <a:avLst/>
          </a:prstGeom>
          <a:noFill/>
          <a:ln w="9525" cap="flat" cmpd="sng">
            <a:solidFill>
              <a:schemeClr val="dk1"/>
            </a:solidFill>
            <a:prstDash val="solid"/>
            <a:round/>
            <a:headEnd type="none" w="med" len="med"/>
            <a:tailEnd type="none" w="med" len="med"/>
          </a:ln>
        </p:spPr>
      </p:cxnSp>
      <p:sp>
        <p:nvSpPr>
          <p:cNvPr id="686" name="Google Shape;686;p38"/>
          <p:cNvSpPr txBox="1"/>
          <p:nvPr/>
        </p:nvSpPr>
        <p:spPr>
          <a:xfrm>
            <a:off x="5549900" y="3662664"/>
            <a:ext cx="1290600" cy="579900"/>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Clr>
                <a:schemeClr val="dk1"/>
              </a:buClr>
              <a:buSzPts val="1200"/>
              <a:buFont typeface="Noto Sans Symbols"/>
              <a:buNone/>
            </a:pPr>
            <a:r>
              <a:rPr lang="en-US" sz="1200" b="1" dirty="0">
                <a:solidFill>
                  <a:schemeClr val="dk1"/>
                </a:solidFill>
                <a:latin typeface="Arial"/>
                <a:ea typeface="Arial"/>
                <a:cs typeface="Arial"/>
                <a:sym typeface="Arial"/>
              </a:rPr>
              <a:t>EVS (</a:t>
            </a:r>
            <a:r>
              <a:rPr lang="en-US" sz="1200" b="1" dirty="0" err="1">
                <a:solidFill>
                  <a:schemeClr val="dk1"/>
                </a:solidFill>
                <a:latin typeface="Arial"/>
                <a:ea typeface="Arial"/>
                <a:cs typeface="Arial"/>
                <a:sym typeface="Arial"/>
              </a:rPr>
              <a:t>erhöhter</a:t>
            </a:r>
            <a:r>
              <a:rPr lang="en-US" sz="1200" b="1" dirty="0">
                <a:solidFill>
                  <a:schemeClr val="dk1"/>
                </a:solidFill>
                <a:latin typeface="Arial"/>
                <a:ea typeface="Arial"/>
                <a:cs typeface="Arial"/>
                <a:sym typeface="Arial"/>
              </a:rPr>
              <a:t> </a:t>
            </a:r>
            <a:r>
              <a:rPr lang="en-US" sz="1200" b="1" dirty="0" err="1">
                <a:solidFill>
                  <a:schemeClr val="dk1"/>
                </a:solidFill>
                <a:latin typeface="Arial"/>
                <a:ea typeface="Arial"/>
                <a:cs typeface="Arial"/>
                <a:sym typeface="Arial"/>
              </a:rPr>
              <a:t>episkleraler</a:t>
            </a:r>
            <a:r>
              <a:rPr lang="en-US" sz="1200" b="1" dirty="0">
                <a:solidFill>
                  <a:schemeClr val="dk1"/>
                </a:solidFill>
                <a:latin typeface="Arial"/>
                <a:ea typeface="Arial"/>
                <a:cs typeface="Arial"/>
                <a:sym typeface="Arial"/>
              </a:rPr>
              <a:t> </a:t>
            </a:r>
            <a:r>
              <a:rPr lang="en-US" sz="1200" b="1" dirty="0" err="1">
                <a:solidFill>
                  <a:schemeClr val="dk1"/>
                </a:solidFill>
                <a:latin typeface="Arial"/>
                <a:ea typeface="Arial"/>
                <a:cs typeface="Arial"/>
                <a:sym typeface="Arial"/>
              </a:rPr>
              <a:t>Venendruck</a:t>
            </a:r>
            <a:endParaRPr dirty="0"/>
          </a:p>
        </p:txBody>
      </p:sp>
      <p:cxnSp>
        <p:nvCxnSpPr>
          <p:cNvPr id="687" name="Google Shape;687;p38"/>
          <p:cNvCxnSpPr/>
          <p:nvPr/>
        </p:nvCxnSpPr>
        <p:spPr>
          <a:xfrm rot="10800000">
            <a:off x="6540500" y="3895686"/>
            <a:ext cx="0" cy="304800"/>
          </a:xfrm>
          <a:prstGeom prst="straightConnector1">
            <a:avLst/>
          </a:prstGeom>
          <a:noFill/>
          <a:ln w="25400" cap="flat" cmpd="sng">
            <a:solidFill>
              <a:schemeClr val="dk1"/>
            </a:solidFill>
            <a:prstDash val="solid"/>
            <a:round/>
            <a:headEnd type="none" w="med" len="med"/>
            <a:tailEnd type="triangle" w="med" len="med"/>
          </a:ln>
        </p:spPr>
      </p:cxnSp>
      <p:sp>
        <p:nvSpPr>
          <p:cNvPr id="688" name="Google Shape;688;p38"/>
          <p:cNvSpPr txBox="1"/>
          <p:nvPr/>
        </p:nvSpPr>
        <p:spPr>
          <a:xfrm>
            <a:off x="4443413" y="4348163"/>
            <a:ext cx="1150937" cy="321114"/>
          </a:xfrm>
          <a:prstGeom prst="rect">
            <a:avLst/>
          </a:prstGeom>
          <a:noFill/>
          <a:ln>
            <a:noFill/>
          </a:ln>
        </p:spPr>
        <p:txBody>
          <a:bodyPr spcFirstLastPara="1" wrap="square" lIns="25400" tIns="12700" rIns="25400" bIns="12700" anchor="t" anchorCtr="0">
            <a:spAutoFit/>
          </a:bodyPr>
          <a:lstStyle/>
          <a:p>
            <a:pPr marL="0" marR="0" lvl="0" indent="0" rtl="0">
              <a:lnSpc>
                <a:spcPct val="80000"/>
              </a:lnSpc>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Posner-</a:t>
            </a:r>
            <a:endParaRPr dirty="0"/>
          </a:p>
          <a:p>
            <a:pPr marL="0" marR="0" lvl="0" indent="0" rtl="0">
              <a:lnSpc>
                <a:spcPct val="80000"/>
              </a:lnSpc>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Schlossman</a:t>
            </a:r>
            <a:endParaRPr dirty="0"/>
          </a:p>
        </p:txBody>
      </p:sp>
      <p:sp>
        <p:nvSpPr>
          <p:cNvPr id="689" name="Google Shape;689;p38"/>
          <p:cNvSpPr txBox="1"/>
          <p:nvPr/>
        </p:nvSpPr>
        <p:spPr>
          <a:xfrm>
            <a:off x="4451350" y="4864100"/>
            <a:ext cx="1306500" cy="468846"/>
          </a:xfrm>
          <a:prstGeom prst="rect">
            <a:avLst/>
          </a:prstGeom>
          <a:noFill/>
          <a:ln>
            <a:noFill/>
          </a:ln>
        </p:spPr>
        <p:txBody>
          <a:bodyPr spcFirstLastPara="1" wrap="square" lIns="25400" tIns="12700" rIns="25400" bIns="12700" anchor="t" anchorCtr="0">
            <a:spAutoFit/>
          </a:bodyPr>
          <a:lstStyle/>
          <a:p>
            <a:pPr marL="0" marR="0" lvl="0" indent="0" rtl="0">
              <a:lnSpc>
                <a:spcPct val="80000"/>
              </a:lnSpc>
              <a:spcBef>
                <a:spcPts val="0"/>
              </a:spcBef>
              <a:spcAft>
                <a:spcPts val="0"/>
              </a:spcAft>
              <a:buClr>
                <a:schemeClr val="dk1"/>
              </a:buClr>
              <a:buSzPts val="1200"/>
              <a:buFont typeface="Noto Sans Symbols"/>
              <a:buNone/>
            </a:pPr>
            <a:r>
              <a:rPr lang="en-US" sz="1200" dirty="0">
                <a:solidFill>
                  <a:schemeClr val="dk1"/>
                </a:solidFill>
              </a:rPr>
              <a:t>Fuchs-</a:t>
            </a:r>
            <a:r>
              <a:rPr lang="en-US" sz="1200" dirty="0" err="1">
                <a:solidFill>
                  <a:schemeClr val="dk1"/>
                </a:solidFill>
              </a:rPr>
              <a:t>Heterochromiezyklitis</a:t>
            </a:r>
            <a:endParaRPr dirty="0"/>
          </a:p>
        </p:txBody>
      </p:sp>
      <p:sp>
        <p:nvSpPr>
          <p:cNvPr id="690" name="Google Shape;690;p38"/>
          <p:cNvSpPr txBox="1"/>
          <p:nvPr/>
        </p:nvSpPr>
        <p:spPr>
          <a:xfrm>
            <a:off x="6758734" y="3731457"/>
            <a:ext cx="1317616" cy="173381"/>
          </a:xfrm>
          <a:prstGeom prst="rect">
            <a:avLst/>
          </a:prstGeom>
          <a:noFill/>
          <a:ln>
            <a:noFill/>
          </a:ln>
        </p:spPr>
        <p:txBody>
          <a:bodyPr spcFirstLastPara="1" wrap="square" lIns="25400" tIns="12700" rIns="25400" bIns="12700" anchor="t" anchorCtr="0">
            <a:spAutoFit/>
          </a:bodyPr>
          <a:lstStyle/>
          <a:p>
            <a:pPr marL="0" marR="0" lvl="0" indent="0" rtl="0">
              <a:lnSpc>
                <a:spcPct val="80000"/>
              </a:lnSpc>
              <a:spcBef>
                <a:spcPts val="0"/>
              </a:spcBef>
              <a:spcAft>
                <a:spcPts val="0"/>
              </a:spcAft>
              <a:buClr>
                <a:schemeClr val="dk1"/>
              </a:buClr>
              <a:buSzPts val="1200"/>
              <a:buFont typeface="Noto Sans Symbols"/>
              <a:buNone/>
            </a:pPr>
            <a:r>
              <a:rPr lang="en-US" sz="1200" b="1" dirty="0" err="1">
                <a:solidFill>
                  <a:schemeClr val="dk1"/>
                </a:solidFill>
              </a:rPr>
              <a:t>t</a:t>
            </a:r>
            <a:r>
              <a:rPr lang="en-US" sz="1200" b="1" dirty="0" err="1">
                <a:solidFill>
                  <a:schemeClr val="dk1"/>
                </a:solidFill>
                <a:latin typeface="Arial"/>
                <a:ea typeface="Arial"/>
                <a:cs typeface="Arial"/>
                <a:sym typeface="Arial"/>
              </a:rPr>
              <a:t>raum</a:t>
            </a:r>
            <a:r>
              <a:rPr lang="en-US" sz="1200" b="1" dirty="0" err="1">
                <a:solidFill>
                  <a:schemeClr val="dk1"/>
                </a:solidFill>
              </a:rPr>
              <a:t>ainduziert</a:t>
            </a:r>
            <a:endParaRPr dirty="0"/>
          </a:p>
        </p:txBody>
      </p:sp>
      <p:sp>
        <p:nvSpPr>
          <p:cNvPr id="691" name="Google Shape;691;p38"/>
          <p:cNvSpPr txBox="1"/>
          <p:nvPr/>
        </p:nvSpPr>
        <p:spPr>
          <a:xfrm>
            <a:off x="5961062" y="4383087"/>
            <a:ext cx="569913" cy="210314"/>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AVM</a:t>
            </a:r>
            <a:endParaRPr dirty="0"/>
          </a:p>
        </p:txBody>
      </p:sp>
      <p:sp>
        <p:nvSpPr>
          <p:cNvPr id="692" name="Google Shape;692;p38"/>
          <p:cNvSpPr txBox="1"/>
          <p:nvPr/>
        </p:nvSpPr>
        <p:spPr>
          <a:xfrm>
            <a:off x="5880100" y="5026849"/>
            <a:ext cx="1377950" cy="210314"/>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SVC-Syndrom</a:t>
            </a:r>
            <a:endParaRPr/>
          </a:p>
        </p:txBody>
      </p:sp>
      <p:cxnSp>
        <p:nvCxnSpPr>
          <p:cNvPr id="693" name="Google Shape;693;p38"/>
          <p:cNvCxnSpPr/>
          <p:nvPr/>
        </p:nvCxnSpPr>
        <p:spPr>
          <a:xfrm>
            <a:off x="5822950" y="4295775"/>
            <a:ext cx="0" cy="838200"/>
          </a:xfrm>
          <a:prstGeom prst="straightConnector1">
            <a:avLst/>
          </a:prstGeom>
          <a:noFill/>
          <a:ln w="9525" cap="flat" cmpd="sng">
            <a:solidFill>
              <a:schemeClr val="dk1"/>
            </a:solidFill>
            <a:prstDash val="solid"/>
            <a:round/>
            <a:headEnd type="none" w="med" len="med"/>
            <a:tailEnd type="none" w="med" len="med"/>
          </a:ln>
        </p:spPr>
      </p:cxnSp>
      <p:cxnSp>
        <p:nvCxnSpPr>
          <p:cNvPr id="694" name="Google Shape;694;p38"/>
          <p:cNvCxnSpPr/>
          <p:nvPr/>
        </p:nvCxnSpPr>
        <p:spPr>
          <a:xfrm>
            <a:off x="5822950" y="5133975"/>
            <a:ext cx="76200" cy="0"/>
          </a:xfrm>
          <a:prstGeom prst="straightConnector1">
            <a:avLst/>
          </a:prstGeom>
          <a:noFill/>
          <a:ln w="9525" cap="flat" cmpd="sng">
            <a:solidFill>
              <a:schemeClr val="dk1"/>
            </a:solidFill>
            <a:prstDash val="solid"/>
            <a:round/>
            <a:headEnd type="none" w="med" len="med"/>
            <a:tailEnd type="none" w="med" len="med"/>
          </a:ln>
        </p:spPr>
      </p:cxnSp>
      <p:cxnSp>
        <p:nvCxnSpPr>
          <p:cNvPr id="695" name="Google Shape;695;p38"/>
          <p:cNvCxnSpPr/>
          <p:nvPr/>
        </p:nvCxnSpPr>
        <p:spPr>
          <a:xfrm>
            <a:off x="5822950" y="4829175"/>
            <a:ext cx="76200" cy="0"/>
          </a:xfrm>
          <a:prstGeom prst="straightConnector1">
            <a:avLst/>
          </a:prstGeom>
          <a:noFill/>
          <a:ln w="9525" cap="flat" cmpd="sng">
            <a:solidFill>
              <a:schemeClr val="dk1"/>
            </a:solidFill>
            <a:prstDash val="solid"/>
            <a:round/>
            <a:headEnd type="none" w="med" len="med"/>
            <a:tailEnd type="none" w="med" len="med"/>
          </a:ln>
        </p:spPr>
      </p:cxnSp>
      <p:cxnSp>
        <p:nvCxnSpPr>
          <p:cNvPr id="696" name="Google Shape;696;p38"/>
          <p:cNvCxnSpPr/>
          <p:nvPr/>
        </p:nvCxnSpPr>
        <p:spPr>
          <a:xfrm>
            <a:off x="5822950" y="4524375"/>
            <a:ext cx="76200" cy="0"/>
          </a:xfrm>
          <a:prstGeom prst="straightConnector1">
            <a:avLst/>
          </a:prstGeom>
          <a:noFill/>
          <a:ln w="9525" cap="flat" cmpd="sng">
            <a:solidFill>
              <a:schemeClr val="dk1"/>
            </a:solidFill>
            <a:prstDash val="solid"/>
            <a:round/>
            <a:headEnd type="none" w="med" len="med"/>
            <a:tailEnd type="none" w="med" len="med"/>
          </a:ln>
        </p:spPr>
      </p:cxnSp>
      <p:sp>
        <p:nvSpPr>
          <p:cNvPr id="697" name="Google Shape;697;p38"/>
          <p:cNvSpPr txBox="1"/>
          <p:nvPr/>
        </p:nvSpPr>
        <p:spPr>
          <a:xfrm>
            <a:off x="5878988" y="4678681"/>
            <a:ext cx="1050925" cy="321114"/>
          </a:xfrm>
          <a:prstGeom prst="rect">
            <a:avLst/>
          </a:prstGeom>
          <a:noFill/>
          <a:ln>
            <a:noFill/>
          </a:ln>
        </p:spPr>
        <p:txBody>
          <a:bodyPr spcFirstLastPara="1" wrap="square" lIns="25400" tIns="12700" rIns="25400" bIns="12700" anchor="t" anchorCtr="0">
            <a:spAutoFit/>
          </a:bodyPr>
          <a:lstStyle/>
          <a:p>
            <a:pPr marL="0" marR="0" lvl="0" indent="0" rtl="0">
              <a:lnSpc>
                <a:spcPct val="80000"/>
              </a:lnSpc>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Venöse</a:t>
            </a:r>
            <a:endParaRPr/>
          </a:p>
          <a:p>
            <a:pPr marL="0" marR="0" lvl="0" indent="0" rtl="0">
              <a:lnSpc>
                <a:spcPct val="80000"/>
              </a:lnSpc>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Obstruktion</a:t>
            </a:r>
            <a:endParaRPr/>
          </a:p>
        </p:txBody>
      </p:sp>
      <p:sp>
        <p:nvSpPr>
          <p:cNvPr id="698" name="Google Shape;698;p38"/>
          <p:cNvSpPr txBox="1"/>
          <p:nvPr/>
        </p:nvSpPr>
        <p:spPr>
          <a:xfrm>
            <a:off x="8026400" y="3752850"/>
            <a:ext cx="1117600" cy="468900"/>
          </a:xfrm>
          <a:prstGeom prst="rect">
            <a:avLst/>
          </a:prstGeom>
          <a:noFill/>
          <a:ln>
            <a:noFill/>
          </a:ln>
        </p:spPr>
        <p:txBody>
          <a:bodyPr spcFirstLastPara="1" wrap="square" lIns="25400" tIns="12700" rIns="25400" bIns="12700" anchor="t" anchorCtr="0">
            <a:spAutoFit/>
          </a:bodyPr>
          <a:lstStyle/>
          <a:p>
            <a:pPr marL="0" marR="0" lvl="0" indent="0" rtl="0">
              <a:lnSpc>
                <a:spcPct val="80000"/>
              </a:lnSpc>
              <a:spcBef>
                <a:spcPts val="0"/>
              </a:spcBef>
              <a:spcAft>
                <a:spcPts val="0"/>
              </a:spcAft>
              <a:buClr>
                <a:schemeClr val="dk1"/>
              </a:buClr>
              <a:buSzPts val="1200"/>
              <a:buFont typeface="Noto Sans Symbols"/>
              <a:buNone/>
            </a:pPr>
            <a:r>
              <a:rPr lang="en-US" sz="1200" b="1" dirty="0" err="1">
                <a:solidFill>
                  <a:schemeClr val="dk1"/>
                </a:solidFill>
              </a:rPr>
              <a:t>m</a:t>
            </a:r>
            <a:r>
              <a:rPr lang="en-US" sz="1200" b="1" dirty="0" err="1">
                <a:solidFill>
                  <a:schemeClr val="dk1"/>
                </a:solidFill>
                <a:latin typeface="Arial"/>
                <a:ea typeface="Arial"/>
                <a:cs typeface="Arial"/>
                <a:sym typeface="Arial"/>
              </a:rPr>
              <a:t>edikamenten</a:t>
            </a:r>
            <a:r>
              <a:rPr lang="en-US" sz="1200" b="1" dirty="0">
                <a:solidFill>
                  <a:schemeClr val="dk1"/>
                </a:solidFill>
                <a:latin typeface="Arial"/>
                <a:ea typeface="Arial"/>
                <a:cs typeface="Arial"/>
                <a:sym typeface="Arial"/>
              </a:rPr>
              <a:t>-</a:t>
            </a:r>
            <a:endParaRPr dirty="0"/>
          </a:p>
          <a:p>
            <a:pPr marL="0" marR="0" lvl="0" indent="0" rtl="0">
              <a:lnSpc>
                <a:spcPct val="80000"/>
              </a:lnSpc>
              <a:spcBef>
                <a:spcPts val="0"/>
              </a:spcBef>
              <a:spcAft>
                <a:spcPts val="0"/>
              </a:spcAft>
              <a:buClr>
                <a:schemeClr val="dk1"/>
              </a:buClr>
              <a:buSzPts val="1200"/>
              <a:buFont typeface="Noto Sans Symbols"/>
              <a:buNone/>
            </a:pPr>
            <a:r>
              <a:rPr lang="en-US" sz="1200" b="1" dirty="0" err="1">
                <a:solidFill>
                  <a:schemeClr val="dk1"/>
                </a:solidFill>
                <a:latin typeface="Arial"/>
                <a:ea typeface="Arial"/>
                <a:cs typeface="Arial"/>
                <a:sym typeface="Arial"/>
              </a:rPr>
              <a:t>induziert</a:t>
            </a:r>
            <a:endParaRPr dirty="0"/>
          </a:p>
        </p:txBody>
      </p:sp>
      <p:sp>
        <p:nvSpPr>
          <p:cNvPr id="699" name="Google Shape;699;p38"/>
          <p:cNvSpPr txBox="1"/>
          <p:nvPr/>
        </p:nvSpPr>
        <p:spPr>
          <a:xfrm>
            <a:off x="7285038" y="4321175"/>
            <a:ext cx="1446300" cy="210300"/>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Clr>
                <a:schemeClr val="dk1"/>
              </a:buClr>
              <a:buSzPts val="1200"/>
              <a:buFont typeface="Noto Sans Symbols"/>
              <a:buNone/>
            </a:pPr>
            <a:r>
              <a:rPr lang="en-US" sz="1200" dirty="0" err="1">
                <a:solidFill>
                  <a:schemeClr val="dk1"/>
                </a:solidFill>
              </a:rPr>
              <a:t>Recessus</a:t>
            </a:r>
            <a:endParaRPr dirty="0"/>
          </a:p>
        </p:txBody>
      </p:sp>
      <p:sp>
        <p:nvSpPr>
          <p:cNvPr id="700" name="Google Shape;700;p38"/>
          <p:cNvSpPr txBox="1"/>
          <p:nvPr/>
        </p:nvSpPr>
        <p:spPr>
          <a:xfrm>
            <a:off x="7283450" y="4979988"/>
            <a:ext cx="942900" cy="210300"/>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Hyph</a:t>
            </a:r>
            <a:r>
              <a:rPr lang="en-US" sz="1200">
                <a:solidFill>
                  <a:schemeClr val="dk1"/>
                </a:solidFill>
              </a:rPr>
              <a:t>ä</a:t>
            </a:r>
            <a:r>
              <a:rPr lang="en-US" sz="1200">
                <a:solidFill>
                  <a:schemeClr val="dk1"/>
                </a:solidFill>
                <a:latin typeface="Arial"/>
                <a:ea typeface="Arial"/>
                <a:cs typeface="Arial"/>
                <a:sym typeface="Arial"/>
              </a:rPr>
              <a:t>ma</a:t>
            </a:r>
            <a:endParaRPr/>
          </a:p>
        </p:txBody>
      </p:sp>
      <p:cxnSp>
        <p:nvCxnSpPr>
          <p:cNvPr id="701" name="Google Shape;701;p38"/>
          <p:cNvCxnSpPr/>
          <p:nvPr/>
        </p:nvCxnSpPr>
        <p:spPr>
          <a:xfrm>
            <a:off x="7239000" y="5132388"/>
            <a:ext cx="76200" cy="0"/>
          </a:xfrm>
          <a:prstGeom prst="straightConnector1">
            <a:avLst/>
          </a:prstGeom>
          <a:noFill/>
          <a:ln w="9525" cap="flat" cmpd="sng">
            <a:solidFill>
              <a:schemeClr val="dk1"/>
            </a:solidFill>
            <a:prstDash val="solid"/>
            <a:round/>
            <a:headEnd type="none" w="med" len="med"/>
            <a:tailEnd type="none" w="med" len="med"/>
          </a:ln>
        </p:spPr>
      </p:cxnSp>
      <p:cxnSp>
        <p:nvCxnSpPr>
          <p:cNvPr id="702" name="Google Shape;702;p38"/>
          <p:cNvCxnSpPr/>
          <p:nvPr/>
        </p:nvCxnSpPr>
        <p:spPr>
          <a:xfrm>
            <a:off x="7239000" y="4827588"/>
            <a:ext cx="76200" cy="0"/>
          </a:xfrm>
          <a:prstGeom prst="straightConnector1">
            <a:avLst/>
          </a:prstGeom>
          <a:noFill/>
          <a:ln w="9525" cap="flat" cmpd="sng">
            <a:solidFill>
              <a:schemeClr val="dk1"/>
            </a:solidFill>
            <a:prstDash val="solid"/>
            <a:round/>
            <a:headEnd type="none" w="med" len="med"/>
            <a:tailEnd type="none" w="med" len="med"/>
          </a:ln>
        </p:spPr>
      </p:cxnSp>
      <p:cxnSp>
        <p:nvCxnSpPr>
          <p:cNvPr id="703" name="Google Shape;703;p38"/>
          <p:cNvCxnSpPr/>
          <p:nvPr/>
        </p:nvCxnSpPr>
        <p:spPr>
          <a:xfrm>
            <a:off x="7239000" y="4522788"/>
            <a:ext cx="76200" cy="0"/>
          </a:xfrm>
          <a:prstGeom prst="straightConnector1">
            <a:avLst/>
          </a:prstGeom>
          <a:noFill/>
          <a:ln w="9525" cap="flat" cmpd="sng">
            <a:solidFill>
              <a:schemeClr val="dk1"/>
            </a:solidFill>
            <a:prstDash val="solid"/>
            <a:round/>
            <a:headEnd type="none" w="med" len="med"/>
            <a:tailEnd type="none" w="med" len="med"/>
          </a:ln>
        </p:spPr>
      </p:cxnSp>
      <p:sp>
        <p:nvSpPr>
          <p:cNvPr id="704" name="Google Shape;704;p38"/>
          <p:cNvSpPr txBox="1"/>
          <p:nvPr/>
        </p:nvSpPr>
        <p:spPr>
          <a:xfrm>
            <a:off x="7283450" y="4627563"/>
            <a:ext cx="1585800" cy="210300"/>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Clr>
                <a:schemeClr val="dk1"/>
              </a:buClr>
              <a:buSzPts val="1200"/>
              <a:buFont typeface="Noto Sans Symbols"/>
              <a:buNone/>
            </a:pPr>
            <a:r>
              <a:rPr lang="en-US" sz="1200" dirty="0" err="1">
                <a:solidFill>
                  <a:schemeClr val="dk1"/>
                </a:solidFill>
                <a:latin typeface="Arial"/>
                <a:ea typeface="Arial"/>
                <a:cs typeface="Arial"/>
                <a:sym typeface="Arial"/>
              </a:rPr>
              <a:t>Zyklodialyse</a:t>
            </a:r>
            <a:r>
              <a:rPr lang="en-US" sz="1200" dirty="0" err="1">
                <a:solidFill>
                  <a:schemeClr val="dk1"/>
                </a:solidFill>
              </a:rPr>
              <a:t>s</a:t>
            </a:r>
            <a:r>
              <a:rPr lang="en-US" sz="1200" dirty="0" err="1">
                <a:solidFill>
                  <a:schemeClr val="dk1"/>
                </a:solidFill>
                <a:latin typeface="Arial"/>
                <a:ea typeface="Arial"/>
                <a:cs typeface="Arial"/>
                <a:sym typeface="Arial"/>
              </a:rPr>
              <a:t>palt</a:t>
            </a:r>
            <a:endParaRPr dirty="0"/>
          </a:p>
        </p:txBody>
      </p:sp>
      <p:cxnSp>
        <p:nvCxnSpPr>
          <p:cNvPr id="705" name="Google Shape;705;p38"/>
          <p:cNvCxnSpPr/>
          <p:nvPr/>
        </p:nvCxnSpPr>
        <p:spPr>
          <a:xfrm>
            <a:off x="7239000" y="4294188"/>
            <a:ext cx="0" cy="1447800"/>
          </a:xfrm>
          <a:prstGeom prst="straightConnector1">
            <a:avLst/>
          </a:prstGeom>
          <a:noFill/>
          <a:ln w="9525" cap="flat" cmpd="sng">
            <a:solidFill>
              <a:schemeClr val="dk1"/>
            </a:solidFill>
            <a:prstDash val="solid"/>
            <a:round/>
            <a:headEnd type="none" w="med" len="med"/>
            <a:tailEnd type="none" w="med" len="med"/>
          </a:ln>
        </p:spPr>
      </p:cxnSp>
      <p:sp>
        <p:nvSpPr>
          <p:cNvPr id="706" name="Google Shape;706;p38"/>
          <p:cNvSpPr txBox="1"/>
          <p:nvPr/>
        </p:nvSpPr>
        <p:spPr>
          <a:xfrm>
            <a:off x="7270750" y="5589588"/>
            <a:ext cx="973138" cy="210314"/>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Geisterzellen</a:t>
            </a:r>
            <a:endParaRPr/>
          </a:p>
        </p:txBody>
      </p:sp>
      <p:cxnSp>
        <p:nvCxnSpPr>
          <p:cNvPr id="707" name="Google Shape;707;p38"/>
          <p:cNvCxnSpPr/>
          <p:nvPr/>
        </p:nvCxnSpPr>
        <p:spPr>
          <a:xfrm>
            <a:off x="7239000" y="5741988"/>
            <a:ext cx="76200" cy="0"/>
          </a:xfrm>
          <a:prstGeom prst="straightConnector1">
            <a:avLst/>
          </a:prstGeom>
          <a:noFill/>
          <a:ln w="9525" cap="flat" cmpd="sng">
            <a:solidFill>
              <a:schemeClr val="dk1"/>
            </a:solidFill>
            <a:prstDash val="solid"/>
            <a:round/>
            <a:headEnd type="none" w="med" len="med"/>
            <a:tailEnd type="none" w="med" len="med"/>
          </a:ln>
        </p:spPr>
      </p:cxnSp>
      <p:cxnSp>
        <p:nvCxnSpPr>
          <p:cNvPr id="708" name="Google Shape;708;p38"/>
          <p:cNvCxnSpPr/>
          <p:nvPr/>
        </p:nvCxnSpPr>
        <p:spPr>
          <a:xfrm>
            <a:off x="7239000" y="5437188"/>
            <a:ext cx="76200" cy="0"/>
          </a:xfrm>
          <a:prstGeom prst="straightConnector1">
            <a:avLst/>
          </a:prstGeom>
          <a:noFill/>
          <a:ln w="9525" cap="flat" cmpd="sng">
            <a:solidFill>
              <a:schemeClr val="dk1"/>
            </a:solidFill>
            <a:prstDash val="solid"/>
            <a:round/>
            <a:headEnd type="none" w="med" len="med"/>
            <a:tailEnd type="none" w="med" len="med"/>
          </a:ln>
        </p:spPr>
      </p:cxnSp>
      <p:cxnSp>
        <p:nvCxnSpPr>
          <p:cNvPr id="709" name="Google Shape;709;p38"/>
          <p:cNvCxnSpPr/>
          <p:nvPr/>
        </p:nvCxnSpPr>
        <p:spPr>
          <a:xfrm>
            <a:off x="7239000" y="5132388"/>
            <a:ext cx="76200" cy="0"/>
          </a:xfrm>
          <a:prstGeom prst="straightConnector1">
            <a:avLst/>
          </a:prstGeom>
          <a:noFill/>
          <a:ln w="9525" cap="flat" cmpd="sng">
            <a:solidFill>
              <a:schemeClr val="dk1"/>
            </a:solidFill>
            <a:prstDash val="solid"/>
            <a:round/>
            <a:headEnd type="none" w="med" len="med"/>
            <a:tailEnd type="none" w="med" len="med"/>
          </a:ln>
        </p:spPr>
      </p:cxnSp>
      <p:sp>
        <p:nvSpPr>
          <p:cNvPr id="710" name="Google Shape;710;p38"/>
          <p:cNvSpPr txBox="1"/>
          <p:nvPr/>
        </p:nvSpPr>
        <p:spPr>
          <a:xfrm>
            <a:off x="7283450" y="5313363"/>
            <a:ext cx="963613" cy="210314"/>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Hämolytisch</a:t>
            </a:r>
            <a:endParaRPr/>
          </a:p>
        </p:txBody>
      </p:sp>
      <p:cxnSp>
        <p:nvCxnSpPr>
          <p:cNvPr id="711" name="Google Shape;711;p38"/>
          <p:cNvCxnSpPr/>
          <p:nvPr/>
        </p:nvCxnSpPr>
        <p:spPr>
          <a:xfrm flipH="1">
            <a:off x="588963" y="2428875"/>
            <a:ext cx="6497637" cy="1228725"/>
          </a:xfrm>
          <a:prstGeom prst="straightConnector1">
            <a:avLst/>
          </a:prstGeom>
          <a:noFill/>
          <a:ln w="9525" cap="flat" cmpd="sng">
            <a:solidFill>
              <a:schemeClr val="dk1"/>
            </a:solidFill>
            <a:prstDash val="solid"/>
            <a:round/>
            <a:headEnd type="none" w="med" len="med"/>
            <a:tailEnd type="triangle" w="med" len="med"/>
          </a:ln>
        </p:spPr>
      </p:cxnSp>
      <p:cxnSp>
        <p:nvCxnSpPr>
          <p:cNvPr id="712" name="Google Shape;712;p38"/>
          <p:cNvCxnSpPr/>
          <p:nvPr/>
        </p:nvCxnSpPr>
        <p:spPr>
          <a:xfrm flipH="1">
            <a:off x="1600200" y="2428875"/>
            <a:ext cx="5486400" cy="1228725"/>
          </a:xfrm>
          <a:prstGeom prst="straightConnector1">
            <a:avLst/>
          </a:prstGeom>
          <a:noFill/>
          <a:ln w="9525" cap="flat" cmpd="sng">
            <a:solidFill>
              <a:schemeClr val="dk1"/>
            </a:solidFill>
            <a:prstDash val="solid"/>
            <a:round/>
            <a:headEnd type="none" w="med" len="med"/>
            <a:tailEnd type="triangle" w="med" len="med"/>
          </a:ln>
        </p:spPr>
      </p:cxnSp>
      <p:cxnSp>
        <p:nvCxnSpPr>
          <p:cNvPr id="713" name="Google Shape;713;p38"/>
          <p:cNvCxnSpPr/>
          <p:nvPr/>
        </p:nvCxnSpPr>
        <p:spPr>
          <a:xfrm flipH="1">
            <a:off x="2590800" y="2428875"/>
            <a:ext cx="4495800" cy="1228725"/>
          </a:xfrm>
          <a:prstGeom prst="straightConnector1">
            <a:avLst/>
          </a:prstGeom>
          <a:noFill/>
          <a:ln w="9525" cap="flat" cmpd="sng">
            <a:solidFill>
              <a:schemeClr val="dk1"/>
            </a:solidFill>
            <a:prstDash val="solid"/>
            <a:round/>
            <a:headEnd type="none" w="med" len="med"/>
            <a:tailEnd type="triangle" w="med" len="med"/>
          </a:ln>
        </p:spPr>
      </p:cxnSp>
      <p:cxnSp>
        <p:nvCxnSpPr>
          <p:cNvPr id="714" name="Google Shape;714;p38"/>
          <p:cNvCxnSpPr/>
          <p:nvPr/>
        </p:nvCxnSpPr>
        <p:spPr>
          <a:xfrm flipH="1">
            <a:off x="3494088" y="2428875"/>
            <a:ext cx="3592512" cy="1228725"/>
          </a:xfrm>
          <a:prstGeom prst="straightConnector1">
            <a:avLst/>
          </a:prstGeom>
          <a:noFill/>
          <a:ln w="9525" cap="flat" cmpd="sng">
            <a:solidFill>
              <a:schemeClr val="dk1"/>
            </a:solidFill>
            <a:prstDash val="solid"/>
            <a:round/>
            <a:headEnd type="none" w="med" len="med"/>
            <a:tailEnd type="triangle" w="med" len="med"/>
          </a:ln>
        </p:spPr>
      </p:cxnSp>
      <p:cxnSp>
        <p:nvCxnSpPr>
          <p:cNvPr id="715" name="Google Shape;715;p38"/>
          <p:cNvCxnSpPr/>
          <p:nvPr/>
        </p:nvCxnSpPr>
        <p:spPr>
          <a:xfrm flipH="1">
            <a:off x="6084888" y="2428875"/>
            <a:ext cx="1001712" cy="1228725"/>
          </a:xfrm>
          <a:prstGeom prst="straightConnector1">
            <a:avLst/>
          </a:prstGeom>
          <a:noFill/>
          <a:ln w="9525" cap="flat" cmpd="sng">
            <a:solidFill>
              <a:schemeClr val="dk1"/>
            </a:solidFill>
            <a:prstDash val="solid"/>
            <a:round/>
            <a:headEnd type="none" w="med" len="med"/>
            <a:tailEnd type="triangle" w="med" len="med"/>
          </a:ln>
        </p:spPr>
      </p:cxnSp>
      <p:cxnSp>
        <p:nvCxnSpPr>
          <p:cNvPr id="716" name="Google Shape;716;p38"/>
          <p:cNvCxnSpPr/>
          <p:nvPr/>
        </p:nvCxnSpPr>
        <p:spPr>
          <a:xfrm>
            <a:off x="7086600" y="2428875"/>
            <a:ext cx="381000" cy="1228725"/>
          </a:xfrm>
          <a:prstGeom prst="straightConnector1">
            <a:avLst/>
          </a:prstGeom>
          <a:noFill/>
          <a:ln w="9525" cap="flat" cmpd="sng">
            <a:solidFill>
              <a:schemeClr val="dk1"/>
            </a:solidFill>
            <a:prstDash val="solid"/>
            <a:round/>
            <a:headEnd type="none" w="med" len="med"/>
            <a:tailEnd type="triangle" w="med" len="med"/>
          </a:ln>
        </p:spPr>
      </p:cxnSp>
      <p:cxnSp>
        <p:nvCxnSpPr>
          <p:cNvPr id="717" name="Google Shape;717;p38"/>
          <p:cNvCxnSpPr/>
          <p:nvPr/>
        </p:nvCxnSpPr>
        <p:spPr>
          <a:xfrm>
            <a:off x="7086600" y="2428875"/>
            <a:ext cx="1160463" cy="1228725"/>
          </a:xfrm>
          <a:prstGeom prst="straightConnector1">
            <a:avLst/>
          </a:prstGeom>
          <a:noFill/>
          <a:ln w="9525" cap="flat" cmpd="sng">
            <a:solidFill>
              <a:schemeClr val="dk1"/>
            </a:solidFill>
            <a:prstDash val="solid"/>
            <a:round/>
            <a:headEnd type="none" w="med" len="med"/>
            <a:tailEnd type="triangle" w="med" len="med"/>
          </a:ln>
        </p:spPr>
      </p:cxnSp>
      <p:cxnSp>
        <p:nvCxnSpPr>
          <p:cNvPr id="718" name="Google Shape;718;p38"/>
          <p:cNvCxnSpPr/>
          <p:nvPr/>
        </p:nvCxnSpPr>
        <p:spPr>
          <a:xfrm flipH="1">
            <a:off x="4800600" y="2428875"/>
            <a:ext cx="2286000" cy="1228725"/>
          </a:xfrm>
          <a:prstGeom prst="straightConnector1">
            <a:avLst/>
          </a:prstGeom>
          <a:noFill/>
          <a:ln w="9525" cap="flat" cmpd="sng">
            <a:solidFill>
              <a:schemeClr val="dk1"/>
            </a:solidFill>
            <a:prstDash val="solid"/>
            <a:round/>
            <a:headEnd type="none" w="med" len="med"/>
            <a:tailEnd type="triangle" w="med" len="med"/>
          </a:ln>
        </p:spPr>
      </p:cxnSp>
      <p:sp>
        <p:nvSpPr>
          <p:cNvPr id="719" name="Google Shape;719;p38"/>
          <p:cNvSpPr txBox="1"/>
          <p:nvPr/>
        </p:nvSpPr>
        <p:spPr>
          <a:xfrm>
            <a:off x="5867400" y="5313363"/>
            <a:ext cx="1012825" cy="210314"/>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C-C-Fistel</a:t>
            </a:r>
            <a:endParaRPr/>
          </a:p>
        </p:txBody>
      </p:sp>
      <p:cxnSp>
        <p:nvCxnSpPr>
          <p:cNvPr id="720" name="Google Shape;720;p38"/>
          <p:cNvCxnSpPr/>
          <p:nvPr/>
        </p:nvCxnSpPr>
        <p:spPr>
          <a:xfrm>
            <a:off x="5822950" y="4600575"/>
            <a:ext cx="0" cy="838200"/>
          </a:xfrm>
          <a:prstGeom prst="straightConnector1">
            <a:avLst/>
          </a:prstGeom>
          <a:noFill/>
          <a:ln w="9525" cap="flat" cmpd="sng">
            <a:solidFill>
              <a:schemeClr val="dk1"/>
            </a:solidFill>
            <a:prstDash val="solid"/>
            <a:round/>
            <a:headEnd type="none" w="med" len="med"/>
            <a:tailEnd type="none" w="med" len="med"/>
          </a:ln>
        </p:spPr>
      </p:cxnSp>
      <p:cxnSp>
        <p:nvCxnSpPr>
          <p:cNvPr id="721" name="Google Shape;721;p38"/>
          <p:cNvCxnSpPr/>
          <p:nvPr/>
        </p:nvCxnSpPr>
        <p:spPr>
          <a:xfrm>
            <a:off x="5822950" y="5438775"/>
            <a:ext cx="76200" cy="0"/>
          </a:xfrm>
          <a:prstGeom prst="straightConnector1">
            <a:avLst/>
          </a:prstGeom>
          <a:noFill/>
          <a:ln w="9525" cap="flat" cmpd="sng">
            <a:solidFill>
              <a:schemeClr val="dk1"/>
            </a:solidFill>
            <a:prstDash val="solid"/>
            <a:round/>
            <a:headEnd type="none" w="med" len="med"/>
            <a:tailEnd type="none" w="med" len="med"/>
          </a:ln>
        </p:spPr>
      </p:cxnSp>
      <p:sp>
        <p:nvSpPr>
          <p:cNvPr id="722" name="Google Shape;722;p38"/>
          <p:cNvSpPr txBox="1"/>
          <p:nvPr/>
        </p:nvSpPr>
        <p:spPr>
          <a:xfrm>
            <a:off x="3357121" y="838200"/>
            <a:ext cx="2298000" cy="579900"/>
          </a:xfrm>
          <a:prstGeom prst="rect">
            <a:avLst/>
          </a:prstGeom>
          <a:noFill/>
          <a:ln>
            <a:noFill/>
          </a:ln>
        </p:spPr>
        <p:txBody>
          <a:bodyPr spcFirstLastPara="1" wrap="square" lIns="25400" tIns="12700" rIns="25400" bIns="12700" anchor="t" anchorCtr="0">
            <a:spAutoFit/>
          </a:bodyPr>
          <a:lstStyle/>
          <a:p>
            <a:pPr marL="0" lvl="0" indent="0" algn="ctr" rtl="0">
              <a:spcBef>
                <a:spcPts val="0"/>
              </a:spcBef>
              <a:spcAft>
                <a:spcPts val="0"/>
              </a:spcAft>
              <a:buClr>
                <a:srgbClr val="BFBFBF"/>
              </a:buClr>
              <a:buSzPts val="1200"/>
              <a:buFont typeface="Noto Sans Symbols"/>
              <a:buNone/>
            </a:pPr>
            <a:r>
              <a:rPr lang="en-US" sz="1200" dirty="0">
                <a:solidFill>
                  <a:srgbClr val="BFBFBF"/>
                </a:solidFill>
              </a:rPr>
              <a:t>↑</a:t>
            </a:r>
            <a:r>
              <a:rPr lang="en-US" sz="1200" dirty="0" err="1">
                <a:solidFill>
                  <a:srgbClr val="BFBFBF"/>
                </a:solidFill>
              </a:rPr>
              <a:t>Augeninnendruck</a:t>
            </a:r>
            <a:r>
              <a:rPr lang="en-US" sz="1200" dirty="0">
                <a:solidFill>
                  <a:srgbClr val="BFBFBF"/>
                </a:solidFill>
              </a:rPr>
              <a:t> (IOD) – </a:t>
            </a:r>
            <a:r>
              <a:rPr lang="en-US" sz="1200" dirty="0" err="1">
                <a:solidFill>
                  <a:srgbClr val="BFBFBF"/>
                </a:solidFill>
              </a:rPr>
              <a:t>Offenwinkelglaukom</a:t>
            </a:r>
            <a:r>
              <a:rPr lang="en-US" sz="1200" dirty="0">
                <a:solidFill>
                  <a:srgbClr val="BFBFBF"/>
                </a:solidFill>
              </a:rPr>
              <a:t> (OWG)</a:t>
            </a:r>
            <a:endParaRPr dirty="0">
              <a:solidFill>
                <a:srgbClr val="BFBFBF"/>
              </a:solidFill>
            </a:endParaRPr>
          </a:p>
          <a:p>
            <a:pPr marL="0" marR="0" lvl="0" indent="0" algn="ctr" rtl="0">
              <a:spcBef>
                <a:spcPts val="0"/>
              </a:spcBef>
              <a:spcAft>
                <a:spcPts val="0"/>
              </a:spcAft>
              <a:buClr>
                <a:srgbClr val="BFBFBF"/>
              </a:buClr>
              <a:buSzPts val="1200"/>
              <a:buFont typeface="Noto Sans Symbols"/>
              <a:buNone/>
            </a:pPr>
            <a:endParaRPr sz="1200" dirty="0">
              <a:solidFill>
                <a:srgbClr val="BFBFBF"/>
              </a:solidFill>
            </a:endParaRPr>
          </a:p>
        </p:txBody>
      </p:sp>
      <p:sp>
        <p:nvSpPr>
          <p:cNvPr id="723" name="Google Shape;723;p38"/>
          <p:cNvSpPr txBox="1"/>
          <p:nvPr/>
        </p:nvSpPr>
        <p:spPr>
          <a:xfrm>
            <a:off x="251623" y="6164263"/>
            <a:ext cx="8640753" cy="40011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rgbClr val="0000FF"/>
                </a:solidFill>
                <a:latin typeface="Arial"/>
                <a:ea typeface="Arial"/>
                <a:cs typeface="Arial"/>
                <a:sym typeface="Arial"/>
              </a:rPr>
              <a:t>(Alle Themen werden in anderen Foliensätzen ausführlich behandelt – siehe </a:t>
            </a:r>
            <a:r>
              <a:rPr lang="en-US" sz="1200">
                <a:solidFill>
                  <a:srgbClr val="0000FF"/>
                </a:solidFill>
                <a:latin typeface="Arial"/>
                <a:ea typeface="Arial"/>
                <a:cs typeface="Arial"/>
                <a:sym typeface="Arial"/>
              </a:rPr>
              <a:t>Inhalts</a:t>
            </a:r>
            <a:r>
              <a:rPr lang="en-US" sz="1200" i="1">
                <a:solidFill>
                  <a:srgbClr val="0000FF"/>
                </a:solidFill>
                <a:latin typeface="Arial"/>
                <a:ea typeface="Arial"/>
                <a:cs typeface="Arial"/>
                <a:sym typeface="Arial"/>
              </a:rPr>
              <a:t>verzeichnis.)</a:t>
            </a:r>
            <a:endParaRPr/>
          </a:p>
        </p:txBody>
      </p:sp>
      <p:sp>
        <p:nvSpPr>
          <p:cNvPr id="724" name="Google Shape;724;p38"/>
          <p:cNvSpPr txBox="1"/>
          <p:nvPr/>
        </p:nvSpPr>
        <p:spPr>
          <a:xfrm>
            <a:off x="7574000" y="2333244"/>
            <a:ext cx="1825625" cy="21031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1">
                <a:solidFill>
                  <a:schemeClr val="dk1"/>
                </a:solidFill>
                <a:latin typeface="Arial"/>
                <a:ea typeface="Arial"/>
                <a:cs typeface="Arial"/>
                <a:sym typeface="Arial"/>
              </a:rPr>
              <a:t>Schwartz-</a:t>
            </a:r>
            <a:r>
              <a:rPr lang="en-US" sz="1200" b="1">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8"/>
                  </a:ext>
                </a:extLst>
              </a:rPr>
              <a:t>Syndrom</a:t>
            </a:r>
            <a:endParaRPr/>
          </a:p>
        </p:txBody>
      </p:sp>
      <p:cxnSp>
        <p:nvCxnSpPr>
          <p:cNvPr id="725" name="Google Shape;725;p38"/>
          <p:cNvCxnSpPr/>
          <p:nvPr/>
        </p:nvCxnSpPr>
        <p:spPr>
          <a:xfrm>
            <a:off x="7086601" y="2438401"/>
            <a:ext cx="790576" cy="412750"/>
          </a:xfrm>
          <a:prstGeom prst="straightConnector1">
            <a:avLst/>
          </a:prstGeom>
          <a:noFill/>
          <a:ln w="9525" cap="flat" cmpd="sng">
            <a:solidFill>
              <a:schemeClr val="dk1"/>
            </a:solidFill>
            <a:prstDash val="solid"/>
            <a:round/>
            <a:headEnd type="none" w="med" len="med"/>
            <a:tailEnd type="triangle" w="med" len="med"/>
          </a:ln>
        </p:spPr>
      </p:cxnSp>
      <p:sp>
        <p:nvSpPr>
          <p:cNvPr id="726" name="Google Shape;726;p38"/>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30"/>
        <p:cNvGrpSpPr/>
        <p:nvPr/>
      </p:nvGrpSpPr>
      <p:grpSpPr>
        <a:xfrm>
          <a:off x="0" y="0"/>
          <a:ext cx="0" cy="0"/>
          <a:chOff x="0" y="0"/>
          <a:chExt cx="0" cy="0"/>
        </a:xfrm>
      </p:grpSpPr>
      <p:sp>
        <p:nvSpPr>
          <p:cNvPr id="731" name="Google Shape;731;p39"/>
          <p:cNvSpPr txBox="1"/>
          <p:nvPr/>
        </p:nvSpPr>
        <p:spPr>
          <a:xfrm>
            <a:off x="1600200" y="1905000"/>
            <a:ext cx="15216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b="1" i="1" dirty="0" err="1">
                <a:solidFill>
                  <a:schemeClr val="dk1"/>
                </a:solidFill>
              </a:rPr>
              <a:t>primär</a:t>
            </a:r>
            <a:endParaRPr dirty="0"/>
          </a:p>
        </p:txBody>
      </p:sp>
      <p:cxnSp>
        <p:nvCxnSpPr>
          <p:cNvPr id="732" name="Google Shape;732;p39"/>
          <p:cNvCxnSpPr/>
          <p:nvPr/>
        </p:nvCxnSpPr>
        <p:spPr>
          <a:xfrm flipH="1">
            <a:off x="2286000" y="1447800"/>
            <a:ext cx="2209800" cy="381000"/>
          </a:xfrm>
          <a:prstGeom prst="straightConnector1">
            <a:avLst/>
          </a:prstGeom>
          <a:noFill/>
          <a:ln w="9525" cap="flat" cmpd="sng">
            <a:solidFill>
              <a:schemeClr val="dk1"/>
            </a:solidFill>
            <a:prstDash val="solid"/>
            <a:round/>
            <a:headEnd type="none" w="med" len="med"/>
            <a:tailEnd type="triangle" w="med" len="med"/>
          </a:ln>
        </p:spPr>
      </p:cxnSp>
      <p:cxnSp>
        <p:nvCxnSpPr>
          <p:cNvPr id="733" name="Google Shape;733;p39"/>
          <p:cNvCxnSpPr/>
          <p:nvPr/>
        </p:nvCxnSpPr>
        <p:spPr>
          <a:xfrm>
            <a:off x="4495800" y="1447800"/>
            <a:ext cx="2438400" cy="381000"/>
          </a:xfrm>
          <a:prstGeom prst="straightConnector1">
            <a:avLst/>
          </a:prstGeom>
          <a:noFill/>
          <a:ln w="9525" cap="flat" cmpd="sng">
            <a:solidFill>
              <a:srgbClr val="BFBFBF"/>
            </a:solidFill>
            <a:prstDash val="solid"/>
            <a:round/>
            <a:headEnd type="none" w="med" len="med"/>
            <a:tailEnd type="triangle" w="med" len="med"/>
          </a:ln>
        </p:spPr>
      </p:cxnSp>
      <p:sp>
        <p:nvSpPr>
          <p:cNvPr id="734" name="Google Shape;734;p39"/>
          <p:cNvSpPr txBox="1"/>
          <p:nvPr/>
        </p:nvSpPr>
        <p:spPr>
          <a:xfrm>
            <a:off x="6019800" y="1905000"/>
            <a:ext cx="19050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rgbClr val="BFBFBF"/>
              </a:buClr>
              <a:buSzPts val="1200"/>
              <a:buFont typeface="Noto Sans Symbols"/>
              <a:buNone/>
            </a:pPr>
            <a:r>
              <a:rPr lang="en-US" sz="1200" i="1" dirty="0" err="1">
                <a:solidFill>
                  <a:srgbClr val="BFBFBF"/>
                </a:solidFill>
              </a:rPr>
              <a:t>sekundär</a:t>
            </a:r>
            <a:endParaRPr dirty="0"/>
          </a:p>
        </p:txBody>
      </p:sp>
      <p:sp>
        <p:nvSpPr>
          <p:cNvPr id="735" name="Google Shape;735;p39"/>
          <p:cNvSpPr txBox="1"/>
          <p:nvPr/>
        </p:nvSpPr>
        <p:spPr>
          <a:xfrm>
            <a:off x="0" y="3733800"/>
            <a:ext cx="588963" cy="33655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PXS</a:t>
            </a:r>
            <a:endParaRPr/>
          </a:p>
        </p:txBody>
      </p:sp>
      <p:sp>
        <p:nvSpPr>
          <p:cNvPr id="736" name="Google Shape;736;p39"/>
          <p:cNvSpPr txBox="1"/>
          <p:nvPr/>
        </p:nvSpPr>
        <p:spPr>
          <a:xfrm>
            <a:off x="609600" y="3746500"/>
            <a:ext cx="1290638" cy="210314"/>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Pigment</a:t>
            </a:r>
            <a:endParaRPr/>
          </a:p>
        </p:txBody>
      </p:sp>
      <p:sp>
        <p:nvSpPr>
          <p:cNvPr id="737" name="Google Shape;737;p39"/>
          <p:cNvSpPr txBox="1"/>
          <p:nvPr/>
        </p:nvSpPr>
        <p:spPr>
          <a:xfrm>
            <a:off x="2847975" y="3773488"/>
            <a:ext cx="962025" cy="321114"/>
          </a:xfrm>
          <a:prstGeom prst="rect">
            <a:avLst/>
          </a:prstGeom>
          <a:noFill/>
          <a:ln>
            <a:noFill/>
          </a:ln>
        </p:spPr>
        <p:txBody>
          <a:bodyPr spcFirstLastPara="1" wrap="square" lIns="25400" tIns="12700" rIns="25400" bIns="12700" anchor="t" anchorCtr="0">
            <a:spAutoFit/>
          </a:bodyPr>
          <a:lstStyle/>
          <a:p>
            <a:pPr marL="0" marR="0" lvl="0" indent="0" rtl="0">
              <a:lnSpc>
                <a:spcPct val="80000"/>
              </a:lnSpc>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Linsen-</a:t>
            </a:r>
            <a:endParaRPr/>
          </a:p>
          <a:p>
            <a:pPr marL="0" marR="0" lvl="0" indent="0" rtl="0">
              <a:lnSpc>
                <a:spcPct val="80000"/>
              </a:lnSpc>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induziert</a:t>
            </a:r>
            <a:endParaRPr/>
          </a:p>
        </p:txBody>
      </p:sp>
      <p:sp>
        <p:nvSpPr>
          <p:cNvPr id="738" name="Google Shape;738;p39"/>
          <p:cNvSpPr txBox="1"/>
          <p:nvPr/>
        </p:nvSpPr>
        <p:spPr>
          <a:xfrm>
            <a:off x="1857375" y="3773488"/>
            <a:ext cx="962025" cy="321114"/>
          </a:xfrm>
          <a:prstGeom prst="rect">
            <a:avLst/>
          </a:prstGeom>
          <a:noFill/>
          <a:ln>
            <a:noFill/>
          </a:ln>
        </p:spPr>
        <p:txBody>
          <a:bodyPr spcFirstLastPara="1" wrap="square" lIns="25400" tIns="12700" rIns="25400" bIns="12700" anchor="t" anchorCtr="0">
            <a:spAutoFit/>
          </a:bodyPr>
          <a:lstStyle/>
          <a:p>
            <a:pPr marL="0" marR="0" lvl="0" indent="0" rtl="0">
              <a:lnSpc>
                <a:spcPct val="80000"/>
              </a:lnSpc>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Tumor-</a:t>
            </a:r>
            <a:endParaRPr/>
          </a:p>
          <a:p>
            <a:pPr marL="0" marR="0" lvl="0" indent="0" rtl="0">
              <a:lnSpc>
                <a:spcPct val="80000"/>
              </a:lnSpc>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induziert</a:t>
            </a:r>
            <a:endParaRPr/>
          </a:p>
        </p:txBody>
      </p:sp>
      <p:sp>
        <p:nvSpPr>
          <p:cNvPr id="739" name="Google Shape;739;p39"/>
          <p:cNvSpPr txBox="1"/>
          <p:nvPr/>
        </p:nvSpPr>
        <p:spPr>
          <a:xfrm>
            <a:off x="2997200" y="4365625"/>
            <a:ext cx="993775" cy="210314"/>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Phakolytisch</a:t>
            </a:r>
            <a:endParaRPr/>
          </a:p>
        </p:txBody>
      </p:sp>
      <p:sp>
        <p:nvSpPr>
          <p:cNvPr id="740" name="Google Shape;740;p39"/>
          <p:cNvSpPr txBox="1"/>
          <p:nvPr/>
        </p:nvSpPr>
        <p:spPr>
          <a:xfrm>
            <a:off x="2971800" y="4975225"/>
            <a:ext cx="1189038" cy="210314"/>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Linsenpartikel</a:t>
            </a:r>
            <a:endParaRPr/>
          </a:p>
        </p:txBody>
      </p:sp>
      <p:sp>
        <p:nvSpPr>
          <p:cNvPr id="741" name="Google Shape;741;p39"/>
          <p:cNvSpPr txBox="1"/>
          <p:nvPr/>
        </p:nvSpPr>
        <p:spPr>
          <a:xfrm>
            <a:off x="2978150" y="4670425"/>
            <a:ext cx="1397000" cy="210314"/>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Phakoantigen</a:t>
            </a:r>
            <a:endParaRPr/>
          </a:p>
        </p:txBody>
      </p:sp>
      <p:cxnSp>
        <p:nvCxnSpPr>
          <p:cNvPr id="742" name="Google Shape;742;p39"/>
          <p:cNvCxnSpPr/>
          <p:nvPr/>
        </p:nvCxnSpPr>
        <p:spPr>
          <a:xfrm>
            <a:off x="2965450" y="4338638"/>
            <a:ext cx="0" cy="838200"/>
          </a:xfrm>
          <a:prstGeom prst="straightConnector1">
            <a:avLst/>
          </a:prstGeom>
          <a:noFill/>
          <a:ln w="9525" cap="flat" cmpd="sng">
            <a:solidFill>
              <a:srgbClr val="BFBFBF"/>
            </a:solidFill>
            <a:prstDash val="solid"/>
            <a:round/>
            <a:headEnd type="none" w="med" len="med"/>
            <a:tailEnd type="none" w="med" len="med"/>
          </a:ln>
        </p:spPr>
      </p:cxnSp>
      <p:cxnSp>
        <p:nvCxnSpPr>
          <p:cNvPr id="743" name="Google Shape;743;p39"/>
          <p:cNvCxnSpPr/>
          <p:nvPr/>
        </p:nvCxnSpPr>
        <p:spPr>
          <a:xfrm>
            <a:off x="2965450" y="5176838"/>
            <a:ext cx="76200" cy="0"/>
          </a:xfrm>
          <a:prstGeom prst="straightConnector1">
            <a:avLst/>
          </a:prstGeom>
          <a:noFill/>
          <a:ln w="9525" cap="flat" cmpd="sng">
            <a:solidFill>
              <a:srgbClr val="BFBFBF"/>
            </a:solidFill>
            <a:prstDash val="solid"/>
            <a:round/>
            <a:headEnd type="none" w="med" len="med"/>
            <a:tailEnd type="none" w="med" len="med"/>
          </a:ln>
        </p:spPr>
      </p:cxnSp>
      <p:cxnSp>
        <p:nvCxnSpPr>
          <p:cNvPr id="744" name="Google Shape;744;p39"/>
          <p:cNvCxnSpPr/>
          <p:nvPr/>
        </p:nvCxnSpPr>
        <p:spPr>
          <a:xfrm>
            <a:off x="2965450" y="4872038"/>
            <a:ext cx="76200" cy="0"/>
          </a:xfrm>
          <a:prstGeom prst="straightConnector1">
            <a:avLst/>
          </a:prstGeom>
          <a:noFill/>
          <a:ln w="9525" cap="flat" cmpd="sng">
            <a:solidFill>
              <a:srgbClr val="BFBFBF"/>
            </a:solidFill>
            <a:prstDash val="solid"/>
            <a:round/>
            <a:headEnd type="none" w="med" len="med"/>
            <a:tailEnd type="none" w="med" len="med"/>
          </a:ln>
        </p:spPr>
      </p:cxnSp>
      <p:cxnSp>
        <p:nvCxnSpPr>
          <p:cNvPr id="745" name="Google Shape;745;p39"/>
          <p:cNvCxnSpPr/>
          <p:nvPr/>
        </p:nvCxnSpPr>
        <p:spPr>
          <a:xfrm>
            <a:off x="2965450" y="4567238"/>
            <a:ext cx="76200" cy="0"/>
          </a:xfrm>
          <a:prstGeom prst="straightConnector1">
            <a:avLst/>
          </a:prstGeom>
          <a:noFill/>
          <a:ln w="9525" cap="flat" cmpd="sng">
            <a:solidFill>
              <a:srgbClr val="BFBFBF"/>
            </a:solidFill>
            <a:prstDash val="solid"/>
            <a:round/>
            <a:headEnd type="none" w="med" len="med"/>
            <a:tailEnd type="none" w="med" len="med"/>
          </a:ln>
        </p:spPr>
      </p:cxnSp>
      <p:sp>
        <p:nvSpPr>
          <p:cNvPr id="746" name="Google Shape;746;p39"/>
          <p:cNvSpPr txBox="1"/>
          <p:nvPr/>
        </p:nvSpPr>
        <p:spPr>
          <a:xfrm>
            <a:off x="4003675" y="3773488"/>
            <a:ext cx="1519238" cy="321114"/>
          </a:xfrm>
          <a:prstGeom prst="rect">
            <a:avLst/>
          </a:prstGeom>
          <a:noFill/>
          <a:ln>
            <a:noFill/>
          </a:ln>
        </p:spPr>
        <p:txBody>
          <a:bodyPr spcFirstLastPara="1" wrap="square" lIns="25400" tIns="12700" rIns="25400" bIns="12700" anchor="t" anchorCtr="0">
            <a:spAutoFit/>
          </a:bodyPr>
          <a:lstStyle/>
          <a:p>
            <a:pPr marL="0" marR="0" lvl="0" indent="0" rtl="0">
              <a:lnSpc>
                <a:spcPct val="80000"/>
              </a:lnSpc>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Entzündung</a:t>
            </a:r>
            <a:endParaRPr/>
          </a:p>
          <a:p>
            <a:pPr marL="0" marR="0" lvl="0" indent="0" rtl="0">
              <a:lnSpc>
                <a:spcPct val="80000"/>
              </a:lnSpc>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Induziert</a:t>
            </a:r>
            <a:endParaRPr/>
          </a:p>
        </p:txBody>
      </p:sp>
      <p:cxnSp>
        <p:nvCxnSpPr>
          <p:cNvPr id="747" name="Google Shape;747;p39"/>
          <p:cNvCxnSpPr/>
          <p:nvPr/>
        </p:nvCxnSpPr>
        <p:spPr>
          <a:xfrm>
            <a:off x="4419600" y="4338638"/>
            <a:ext cx="0" cy="838200"/>
          </a:xfrm>
          <a:prstGeom prst="straightConnector1">
            <a:avLst/>
          </a:prstGeom>
          <a:noFill/>
          <a:ln w="9525" cap="flat" cmpd="sng">
            <a:solidFill>
              <a:srgbClr val="BFBFBF"/>
            </a:solidFill>
            <a:prstDash val="solid"/>
            <a:round/>
            <a:headEnd type="none" w="med" len="med"/>
            <a:tailEnd type="none" w="med" len="med"/>
          </a:ln>
        </p:spPr>
      </p:cxnSp>
      <p:cxnSp>
        <p:nvCxnSpPr>
          <p:cNvPr id="748" name="Google Shape;748;p39"/>
          <p:cNvCxnSpPr/>
          <p:nvPr/>
        </p:nvCxnSpPr>
        <p:spPr>
          <a:xfrm>
            <a:off x="4419600" y="5176838"/>
            <a:ext cx="76200" cy="0"/>
          </a:xfrm>
          <a:prstGeom prst="straightConnector1">
            <a:avLst/>
          </a:prstGeom>
          <a:noFill/>
          <a:ln w="9525" cap="flat" cmpd="sng">
            <a:solidFill>
              <a:srgbClr val="BFBFBF"/>
            </a:solidFill>
            <a:prstDash val="solid"/>
            <a:round/>
            <a:headEnd type="none" w="med" len="med"/>
            <a:tailEnd type="none" w="med" len="med"/>
          </a:ln>
        </p:spPr>
      </p:cxnSp>
      <p:cxnSp>
        <p:nvCxnSpPr>
          <p:cNvPr id="749" name="Google Shape;749;p39"/>
          <p:cNvCxnSpPr/>
          <p:nvPr/>
        </p:nvCxnSpPr>
        <p:spPr>
          <a:xfrm>
            <a:off x="4419600" y="4567238"/>
            <a:ext cx="76200" cy="0"/>
          </a:xfrm>
          <a:prstGeom prst="straightConnector1">
            <a:avLst/>
          </a:prstGeom>
          <a:noFill/>
          <a:ln w="9525" cap="flat" cmpd="sng">
            <a:solidFill>
              <a:srgbClr val="BFBFBF"/>
            </a:solidFill>
            <a:prstDash val="solid"/>
            <a:round/>
            <a:headEnd type="none" w="med" len="med"/>
            <a:tailEnd type="none" w="med" len="med"/>
          </a:ln>
        </p:spPr>
      </p:cxnSp>
      <p:sp>
        <p:nvSpPr>
          <p:cNvPr id="750" name="Google Shape;750;p39"/>
          <p:cNvSpPr txBox="1"/>
          <p:nvPr/>
        </p:nvSpPr>
        <p:spPr>
          <a:xfrm>
            <a:off x="5791200" y="3865563"/>
            <a:ext cx="588963" cy="210314"/>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EVS</a:t>
            </a:r>
            <a:endParaRPr/>
          </a:p>
        </p:txBody>
      </p:sp>
      <p:cxnSp>
        <p:nvCxnSpPr>
          <p:cNvPr id="751" name="Google Shape;751;p39"/>
          <p:cNvCxnSpPr/>
          <p:nvPr/>
        </p:nvCxnSpPr>
        <p:spPr>
          <a:xfrm rot="10800000">
            <a:off x="5799138" y="3833813"/>
            <a:ext cx="0" cy="304800"/>
          </a:xfrm>
          <a:prstGeom prst="straightConnector1">
            <a:avLst/>
          </a:prstGeom>
          <a:noFill/>
          <a:ln w="25400" cap="flat" cmpd="sng">
            <a:solidFill>
              <a:srgbClr val="BFBFBF"/>
            </a:solidFill>
            <a:prstDash val="solid"/>
            <a:round/>
            <a:headEnd type="none" w="med" len="med"/>
            <a:tailEnd type="triangle" w="med" len="med"/>
          </a:ln>
        </p:spPr>
      </p:cxnSp>
      <p:sp>
        <p:nvSpPr>
          <p:cNvPr id="752" name="Google Shape;752;p39"/>
          <p:cNvSpPr txBox="1"/>
          <p:nvPr/>
        </p:nvSpPr>
        <p:spPr>
          <a:xfrm>
            <a:off x="4443413" y="4348163"/>
            <a:ext cx="1160895" cy="321114"/>
          </a:xfrm>
          <a:prstGeom prst="rect">
            <a:avLst/>
          </a:prstGeom>
          <a:noFill/>
          <a:ln>
            <a:noFill/>
          </a:ln>
        </p:spPr>
        <p:txBody>
          <a:bodyPr spcFirstLastPara="1" wrap="square" lIns="25400" tIns="12700" rIns="25400" bIns="12700" anchor="t" anchorCtr="0">
            <a:spAutoFit/>
          </a:bodyPr>
          <a:lstStyle/>
          <a:p>
            <a:pPr marL="0" marR="0" lvl="0" indent="0" rtl="0">
              <a:lnSpc>
                <a:spcPct val="80000"/>
              </a:lnSpc>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Posner-</a:t>
            </a:r>
            <a:endParaRPr/>
          </a:p>
          <a:p>
            <a:pPr marL="0" marR="0" lvl="0" indent="0" rtl="0">
              <a:lnSpc>
                <a:spcPct val="80000"/>
              </a:lnSpc>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Schlossman</a:t>
            </a:r>
            <a:endParaRPr/>
          </a:p>
        </p:txBody>
      </p:sp>
      <p:sp>
        <p:nvSpPr>
          <p:cNvPr id="753" name="Google Shape;753;p39"/>
          <p:cNvSpPr txBox="1"/>
          <p:nvPr/>
        </p:nvSpPr>
        <p:spPr>
          <a:xfrm>
            <a:off x="4451350" y="4864100"/>
            <a:ext cx="1317990" cy="468846"/>
          </a:xfrm>
          <a:prstGeom prst="rect">
            <a:avLst/>
          </a:prstGeom>
          <a:noFill/>
          <a:ln>
            <a:noFill/>
          </a:ln>
        </p:spPr>
        <p:txBody>
          <a:bodyPr spcFirstLastPara="1" wrap="square" lIns="25400" tIns="12700" rIns="25400" bIns="12700" anchor="t" anchorCtr="0">
            <a:spAutoFit/>
          </a:bodyPr>
          <a:lstStyle/>
          <a:p>
            <a:pPr marL="0" marR="0" lvl="0" indent="0" rtl="0">
              <a:lnSpc>
                <a:spcPct val="80000"/>
              </a:lnSpc>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Fuchs</a:t>
            </a:r>
            <a:endParaRPr/>
          </a:p>
          <a:p>
            <a:pPr marL="0" marR="0" lvl="0" indent="0" rtl="0">
              <a:lnSpc>
                <a:spcPct val="80000"/>
              </a:lnSpc>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heterochrom</a:t>
            </a:r>
            <a:endParaRPr/>
          </a:p>
          <a:p>
            <a:pPr marL="0" marR="0" lvl="0" indent="0" rtl="0">
              <a:lnSpc>
                <a:spcPct val="80000"/>
              </a:lnSpc>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Iridozyklitis</a:t>
            </a:r>
            <a:endParaRPr/>
          </a:p>
        </p:txBody>
      </p:sp>
      <p:sp>
        <p:nvSpPr>
          <p:cNvPr id="754" name="Google Shape;754;p39"/>
          <p:cNvSpPr txBox="1"/>
          <p:nvPr/>
        </p:nvSpPr>
        <p:spPr>
          <a:xfrm>
            <a:off x="6994525" y="3752850"/>
            <a:ext cx="985838" cy="616579"/>
          </a:xfrm>
          <a:prstGeom prst="rect">
            <a:avLst/>
          </a:prstGeom>
          <a:noFill/>
          <a:ln>
            <a:noFill/>
          </a:ln>
        </p:spPr>
        <p:txBody>
          <a:bodyPr spcFirstLastPara="1" wrap="square" lIns="25400" tIns="12700" rIns="25400" bIns="12700" anchor="t" anchorCtr="0">
            <a:spAutoFit/>
          </a:bodyPr>
          <a:lstStyle/>
          <a:p>
            <a:pPr marL="0" marR="0" lvl="0" indent="0" rtl="0">
              <a:lnSpc>
                <a:spcPct val="80000"/>
              </a:lnSpc>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Trauma-</a:t>
            </a:r>
            <a:endParaRPr/>
          </a:p>
          <a:p>
            <a:pPr marL="0" marR="0" lvl="0" indent="0" rtl="0">
              <a:lnSpc>
                <a:spcPct val="80000"/>
              </a:lnSpc>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im Zusammenhang mit</a:t>
            </a:r>
            <a:endParaRPr/>
          </a:p>
        </p:txBody>
      </p:sp>
      <p:sp>
        <p:nvSpPr>
          <p:cNvPr id="755" name="Google Shape;755;p39"/>
          <p:cNvSpPr txBox="1"/>
          <p:nvPr/>
        </p:nvSpPr>
        <p:spPr>
          <a:xfrm>
            <a:off x="5867400" y="4322763"/>
            <a:ext cx="569913" cy="210314"/>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AVM</a:t>
            </a:r>
            <a:endParaRPr/>
          </a:p>
        </p:txBody>
      </p:sp>
      <p:sp>
        <p:nvSpPr>
          <p:cNvPr id="756" name="Google Shape;756;p39"/>
          <p:cNvSpPr txBox="1"/>
          <p:nvPr/>
        </p:nvSpPr>
        <p:spPr>
          <a:xfrm>
            <a:off x="5861050" y="5008563"/>
            <a:ext cx="1377950" cy="210314"/>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SVC-Syndrom</a:t>
            </a:r>
            <a:endParaRPr/>
          </a:p>
        </p:txBody>
      </p:sp>
      <p:cxnSp>
        <p:nvCxnSpPr>
          <p:cNvPr id="757" name="Google Shape;757;p39"/>
          <p:cNvCxnSpPr/>
          <p:nvPr/>
        </p:nvCxnSpPr>
        <p:spPr>
          <a:xfrm>
            <a:off x="5822950" y="4295775"/>
            <a:ext cx="0" cy="838200"/>
          </a:xfrm>
          <a:prstGeom prst="straightConnector1">
            <a:avLst/>
          </a:prstGeom>
          <a:noFill/>
          <a:ln w="9525" cap="flat" cmpd="sng">
            <a:solidFill>
              <a:srgbClr val="BFBFBF"/>
            </a:solidFill>
            <a:prstDash val="solid"/>
            <a:round/>
            <a:headEnd type="none" w="med" len="med"/>
            <a:tailEnd type="none" w="med" len="med"/>
          </a:ln>
        </p:spPr>
      </p:cxnSp>
      <p:cxnSp>
        <p:nvCxnSpPr>
          <p:cNvPr id="758" name="Google Shape;758;p39"/>
          <p:cNvCxnSpPr/>
          <p:nvPr/>
        </p:nvCxnSpPr>
        <p:spPr>
          <a:xfrm>
            <a:off x="5822950" y="5133975"/>
            <a:ext cx="76200" cy="0"/>
          </a:xfrm>
          <a:prstGeom prst="straightConnector1">
            <a:avLst/>
          </a:prstGeom>
          <a:noFill/>
          <a:ln w="9525" cap="flat" cmpd="sng">
            <a:solidFill>
              <a:srgbClr val="BFBFBF"/>
            </a:solidFill>
            <a:prstDash val="solid"/>
            <a:round/>
            <a:headEnd type="none" w="med" len="med"/>
            <a:tailEnd type="none" w="med" len="med"/>
          </a:ln>
        </p:spPr>
      </p:cxnSp>
      <p:cxnSp>
        <p:nvCxnSpPr>
          <p:cNvPr id="759" name="Google Shape;759;p39"/>
          <p:cNvCxnSpPr/>
          <p:nvPr/>
        </p:nvCxnSpPr>
        <p:spPr>
          <a:xfrm>
            <a:off x="5822950" y="4829175"/>
            <a:ext cx="76200" cy="0"/>
          </a:xfrm>
          <a:prstGeom prst="straightConnector1">
            <a:avLst/>
          </a:prstGeom>
          <a:noFill/>
          <a:ln w="9525" cap="flat" cmpd="sng">
            <a:solidFill>
              <a:srgbClr val="BFBFBF"/>
            </a:solidFill>
            <a:prstDash val="solid"/>
            <a:round/>
            <a:headEnd type="none" w="med" len="med"/>
            <a:tailEnd type="none" w="med" len="med"/>
          </a:ln>
        </p:spPr>
      </p:cxnSp>
      <p:cxnSp>
        <p:nvCxnSpPr>
          <p:cNvPr id="760" name="Google Shape;760;p39"/>
          <p:cNvCxnSpPr/>
          <p:nvPr/>
        </p:nvCxnSpPr>
        <p:spPr>
          <a:xfrm>
            <a:off x="5822950" y="4524375"/>
            <a:ext cx="76200" cy="0"/>
          </a:xfrm>
          <a:prstGeom prst="straightConnector1">
            <a:avLst/>
          </a:prstGeom>
          <a:noFill/>
          <a:ln w="9525" cap="flat" cmpd="sng">
            <a:solidFill>
              <a:srgbClr val="BFBFBF"/>
            </a:solidFill>
            <a:prstDash val="solid"/>
            <a:round/>
            <a:headEnd type="none" w="med" len="med"/>
            <a:tailEnd type="none" w="med" len="med"/>
          </a:ln>
        </p:spPr>
      </p:cxnSp>
      <p:sp>
        <p:nvSpPr>
          <p:cNvPr id="761" name="Google Shape;761;p39"/>
          <p:cNvSpPr txBox="1"/>
          <p:nvPr/>
        </p:nvSpPr>
        <p:spPr>
          <a:xfrm>
            <a:off x="5867400" y="4586288"/>
            <a:ext cx="1059906" cy="321114"/>
          </a:xfrm>
          <a:prstGeom prst="rect">
            <a:avLst/>
          </a:prstGeom>
          <a:noFill/>
          <a:ln>
            <a:noFill/>
          </a:ln>
        </p:spPr>
        <p:txBody>
          <a:bodyPr spcFirstLastPara="1" wrap="square" lIns="25400" tIns="12700" rIns="25400" bIns="12700" anchor="t" anchorCtr="0">
            <a:spAutoFit/>
          </a:bodyPr>
          <a:lstStyle/>
          <a:p>
            <a:pPr marL="0" marR="0" lvl="0" indent="0" rtl="0">
              <a:lnSpc>
                <a:spcPct val="80000"/>
              </a:lnSpc>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Venöse</a:t>
            </a:r>
            <a:endParaRPr/>
          </a:p>
          <a:p>
            <a:pPr marL="0" marR="0" lvl="0" indent="0" rtl="0">
              <a:lnSpc>
                <a:spcPct val="80000"/>
              </a:lnSpc>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Obstruktion</a:t>
            </a:r>
            <a:endParaRPr/>
          </a:p>
        </p:txBody>
      </p:sp>
      <p:sp>
        <p:nvSpPr>
          <p:cNvPr id="762" name="Google Shape;762;p39"/>
          <p:cNvSpPr txBox="1"/>
          <p:nvPr/>
        </p:nvSpPr>
        <p:spPr>
          <a:xfrm>
            <a:off x="8134350" y="3752850"/>
            <a:ext cx="962025" cy="482600"/>
          </a:xfrm>
          <a:prstGeom prst="rect">
            <a:avLst/>
          </a:prstGeom>
          <a:noFill/>
          <a:ln>
            <a:noFill/>
          </a:ln>
        </p:spPr>
        <p:txBody>
          <a:bodyPr spcFirstLastPara="1" wrap="square" lIns="25400" tIns="12700" rIns="25400" bIns="12700" anchor="t" anchorCtr="0">
            <a:spAutoFit/>
          </a:bodyPr>
          <a:lstStyle/>
          <a:p>
            <a:pPr marL="0" marR="0" lvl="0" indent="0" algn="ctr" rtl="0">
              <a:lnSpc>
                <a:spcPct val="80000"/>
              </a:lnSpc>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Medikamenten-</a:t>
            </a:r>
            <a:endParaRPr/>
          </a:p>
          <a:p>
            <a:pPr marL="0" marR="0" lvl="0" indent="0" algn="ctr" rtl="0">
              <a:lnSpc>
                <a:spcPct val="80000"/>
              </a:lnSpc>
              <a:spcBef>
                <a:spcPts val="0"/>
              </a:spcBef>
              <a:spcAft>
                <a:spcPts val="0"/>
              </a:spcAft>
              <a:buClr>
                <a:srgbClr val="BFBFBF"/>
              </a:buClr>
              <a:buSzPts val="1200"/>
              <a:buFont typeface="Noto Sans Symbols"/>
              <a:buNone/>
            </a:pPr>
            <a:r>
              <a:rPr lang="en-US" sz="1200" b="1">
                <a:solidFill>
                  <a:srgbClr val="BFBFBF"/>
                </a:solidFill>
                <a:latin typeface="Arial"/>
                <a:ea typeface="Arial"/>
                <a:cs typeface="Arial"/>
                <a:sym typeface="Arial"/>
              </a:rPr>
              <a:t>induziert</a:t>
            </a:r>
            <a:endParaRPr/>
          </a:p>
        </p:txBody>
      </p:sp>
      <p:sp>
        <p:nvSpPr>
          <p:cNvPr id="763" name="Google Shape;763;p39"/>
          <p:cNvSpPr txBox="1"/>
          <p:nvPr/>
        </p:nvSpPr>
        <p:spPr>
          <a:xfrm>
            <a:off x="7285038" y="4321175"/>
            <a:ext cx="1446212" cy="210314"/>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Winkelretraktion</a:t>
            </a:r>
            <a:endParaRPr/>
          </a:p>
        </p:txBody>
      </p:sp>
      <p:sp>
        <p:nvSpPr>
          <p:cNvPr id="764" name="Google Shape;764;p39"/>
          <p:cNvSpPr txBox="1"/>
          <p:nvPr/>
        </p:nvSpPr>
        <p:spPr>
          <a:xfrm>
            <a:off x="7283450" y="4979988"/>
            <a:ext cx="942975" cy="210314"/>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Hyphema</a:t>
            </a:r>
            <a:endParaRPr/>
          </a:p>
        </p:txBody>
      </p:sp>
      <p:cxnSp>
        <p:nvCxnSpPr>
          <p:cNvPr id="765" name="Google Shape;765;p39"/>
          <p:cNvCxnSpPr/>
          <p:nvPr/>
        </p:nvCxnSpPr>
        <p:spPr>
          <a:xfrm>
            <a:off x="7239000" y="5132388"/>
            <a:ext cx="76200" cy="0"/>
          </a:xfrm>
          <a:prstGeom prst="straightConnector1">
            <a:avLst/>
          </a:prstGeom>
          <a:noFill/>
          <a:ln w="9525" cap="flat" cmpd="sng">
            <a:solidFill>
              <a:srgbClr val="BFBFBF"/>
            </a:solidFill>
            <a:prstDash val="solid"/>
            <a:round/>
            <a:headEnd type="none" w="med" len="med"/>
            <a:tailEnd type="none" w="med" len="med"/>
          </a:ln>
        </p:spPr>
      </p:cxnSp>
      <p:cxnSp>
        <p:nvCxnSpPr>
          <p:cNvPr id="766" name="Google Shape;766;p39"/>
          <p:cNvCxnSpPr/>
          <p:nvPr/>
        </p:nvCxnSpPr>
        <p:spPr>
          <a:xfrm>
            <a:off x="7239000" y="4827588"/>
            <a:ext cx="76200" cy="0"/>
          </a:xfrm>
          <a:prstGeom prst="straightConnector1">
            <a:avLst/>
          </a:prstGeom>
          <a:noFill/>
          <a:ln w="9525" cap="flat" cmpd="sng">
            <a:solidFill>
              <a:srgbClr val="BFBFBF"/>
            </a:solidFill>
            <a:prstDash val="solid"/>
            <a:round/>
            <a:headEnd type="none" w="med" len="med"/>
            <a:tailEnd type="none" w="med" len="med"/>
          </a:ln>
        </p:spPr>
      </p:cxnSp>
      <p:cxnSp>
        <p:nvCxnSpPr>
          <p:cNvPr id="767" name="Google Shape;767;p39"/>
          <p:cNvCxnSpPr/>
          <p:nvPr/>
        </p:nvCxnSpPr>
        <p:spPr>
          <a:xfrm>
            <a:off x="7239000" y="4522788"/>
            <a:ext cx="76200" cy="0"/>
          </a:xfrm>
          <a:prstGeom prst="straightConnector1">
            <a:avLst/>
          </a:prstGeom>
          <a:noFill/>
          <a:ln w="9525" cap="flat" cmpd="sng">
            <a:solidFill>
              <a:srgbClr val="BFBFBF"/>
            </a:solidFill>
            <a:prstDash val="solid"/>
            <a:round/>
            <a:headEnd type="none" w="med" len="med"/>
            <a:tailEnd type="none" w="med" len="med"/>
          </a:ln>
        </p:spPr>
      </p:cxnSp>
      <p:sp>
        <p:nvSpPr>
          <p:cNvPr id="768" name="Google Shape;768;p39"/>
          <p:cNvSpPr txBox="1"/>
          <p:nvPr/>
        </p:nvSpPr>
        <p:spPr>
          <a:xfrm>
            <a:off x="7283450" y="4627563"/>
            <a:ext cx="1585913" cy="210314"/>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Zyklodialyse-Spalte</a:t>
            </a:r>
            <a:endParaRPr/>
          </a:p>
        </p:txBody>
      </p:sp>
      <p:cxnSp>
        <p:nvCxnSpPr>
          <p:cNvPr id="769" name="Google Shape;769;p39"/>
          <p:cNvCxnSpPr/>
          <p:nvPr/>
        </p:nvCxnSpPr>
        <p:spPr>
          <a:xfrm>
            <a:off x="7239000" y="4294188"/>
            <a:ext cx="0" cy="1447800"/>
          </a:xfrm>
          <a:prstGeom prst="straightConnector1">
            <a:avLst/>
          </a:prstGeom>
          <a:noFill/>
          <a:ln w="9525" cap="flat" cmpd="sng">
            <a:solidFill>
              <a:srgbClr val="BFBFBF"/>
            </a:solidFill>
            <a:prstDash val="solid"/>
            <a:round/>
            <a:headEnd type="none" w="med" len="med"/>
            <a:tailEnd type="none" w="med" len="med"/>
          </a:ln>
        </p:spPr>
      </p:cxnSp>
      <p:sp>
        <p:nvSpPr>
          <p:cNvPr id="770" name="Google Shape;770;p39"/>
          <p:cNvSpPr txBox="1"/>
          <p:nvPr/>
        </p:nvSpPr>
        <p:spPr>
          <a:xfrm>
            <a:off x="7270750" y="5589588"/>
            <a:ext cx="973138" cy="210314"/>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Geisterzellen</a:t>
            </a:r>
            <a:endParaRPr/>
          </a:p>
        </p:txBody>
      </p:sp>
      <p:cxnSp>
        <p:nvCxnSpPr>
          <p:cNvPr id="771" name="Google Shape;771;p39"/>
          <p:cNvCxnSpPr/>
          <p:nvPr/>
        </p:nvCxnSpPr>
        <p:spPr>
          <a:xfrm>
            <a:off x="7239000" y="5741988"/>
            <a:ext cx="76200" cy="0"/>
          </a:xfrm>
          <a:prstGeom prst="straightConnector1">
            <a:avLst/>
          </a:prstGeom>
          <a:noFill/>
          <a:ln w="9525" cap="flat" cmpd="sng">
            <a:solidFill>
              <a:srgbClr val="BFBFBF"/>
            </a:solidFill>
            <a:prstDash val="solid"/>
            <a:round/>
            <a:headEnd type="none" w="med" len="med"/>
            <a:tailEnd type="none" w="med" len="med"/>
          </a:ln>
        </p:spPr>
      </p:cxnSp>
      <p:cxnSp>
        <p:nvCxnSpPr>
          <p:cNvPr id="772" name="Google Shape;772;p39"/>
          <p:cNvCxnSpPr/>
          <p:nvPr/>
        </p:nvCxnSpPr>
        <p:spPr>
          <a:xfrm>
            <a:off x="7239000" y="5437188"/>
            <a:ext cx="76200" cy="0"/>
          </a:xfrm>
          <a:prstGeom prst="straightConnector1">
            <a:avLst/>
          </a:prstGeom>
          <a:noFill/>
          <a:ln w="9525" cap="flat" cmpd="sng">
            <a:solidFill>
              <a:srgbClr val="BFBFBF"/>
            </a:solidFill>
            <a:prstDash val="solid"/>
            <a:round/>
            <a:headEnd type="none" w="med" len="med"/>
            <a:tailEnd type="none" w="med" len="med"/>
          </a:ln>
        </p:spPr>
      </p:cxnSp>
      <p:cxnSp>
        <p:nvCxnSpPr>
          <p:cNvPr id="773" name="Google Shape;773;p39"/>
          <p:cNvCxnSpPr/>
          <p:nvPr/>
        </p:nvCxnSpPr>
        <p:spPr>
          <a:xfrm>
            <a:off x="7239000" y="5132388"/>
            <a:ext cx="76200" cy="0"/>
          </a:xfrm>
          <a:prstGeom prst="straightConnector1">
            <a:avLst/>
          </a:prstGeom>
          <a:noFill/>
          <a:ln w="9525" cap="flat" cmpd="sng">
            <a:solidFill>
              <a:srgbClr val="BFBFBF"/>
            </a:solidFill>
            <a:prstDash val="solid"/>
            <a:round/>
            <a:headEnd type="none" w="med" len="med"/>
            <a:tailEnd type="none" w="med" len="med"/>
          </a:ln>
        </p:spPr>
      </p:cxnSp>
      <p:sp>
        <p:nvSpPr>
          <p:cNvPr id="774" name="Google Shape;774;p39"/>
          <p:cNvSpPr txBox="1"/>
          <p:nvPr/>
        </p:nvSpPr>
        <p:spPr>
          <a:xfrm>
            <a:off x="7283450" y="5313363"/>
            <a:ext cx="963613" cy="210314"/>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Hämolytisch</a:t>
            </a:r>
            <a:endParaRPr/>
          </a:p>
        </p:txBody>
      </p:sp>
      <p:cxnSp>
        <p:nvCxnSpPr>
          <p:cNvPr id="775" name="Google Shape;775;p39"/>
          <p:cNvCxnSpPr/>
          <p:nvPr/>
        </p:nvCxnSpPr>
        <p:spPr>
          <a:xfrm flipH="1">
            <a:off x="588963" y="2428875"/>
            <a:ext cx="6497637" cy="1228725"/>
          </a:xfrm>
          <a:prstGeom prst="straightConnector1">
            <a:avLst/>
          </a:prstGeom>
          <a:noFill/>
          <a:ln w="9525" cap="flat" cmpd="sng">
            <a:solidFill>
              <a:srgbClr val="BFBFBF"/>
            </a:solidFill>
            <a:prstDash val="solid"/>
            <a:round/>
            <a:headEnd type="none" w="med" len="med"/>
            <a:tailEnd type="triangle" w="med" len="med"/>
          </a:ln>
        </p:spPr>
      </p:cxnSp>
      <p:cxnSp>
        <p:nvCxnSpPr>
          <p:cNvPr id="776" name="Google Shape;776;p39"/>
          <p:cNvCxnSpPr/>
          <p:nvPr/>
        </p:nvCxnSpPr>
        <p:spPr>
          <a:xfrm flipH="1">
            <a:off x="1600200" y="2428875"/>
            <a:ext cx="5486400" cy="1228725"/>
          </a:xfrm>
          <a:prstGeom prst="straightConnector1">
            <a:avLst/>
          </a:prstGeom>
          <a:noFill/>
          <a:ln w="9525" cap="flat" cmpd="sng">
            <a:solidFill>
              <a:srgbClr val="BFBFBF"/>
            </a:solidFill>
            <a:prstDash val="solid"/>
            <a:round/>
            <a:headEnd type="none" w="med" len="med"/>
            <a:tailEnd type="triangle" w="med" len="med"/>
          </a:ln>
        </p:spPr>
      </p:cxnSp>
      <p:cxnSp>
        <p:nvCxnSpPr>
          <p:cNvPr id="777" name="Google Shape;777;p39"/>
          <p:cNvCxnSpPr/>
          <p:nvPr/>
        </p:nvCxnSpPr>
        <p:spPr>
          <a:xfrm flipH="1">
            <a:off x="2590800" y="2428875"/>
            <a:ext cx="4495800" cy="1228725"/>
          </a:xfrm>
          <a:prstGeom prst="straightConnector1">
            <a:avLst/>
          </a:prstGeom>
          <a:noFill/>
          <a:ln w="9525" cap="flat" cmpd="sng">
            <a:solidFill>
              <a:srgbClr val="BFBFBF"/>
            </a:solidFill>
            <a:prstDash val="solid"/>
            <a:round/>
            <a:headEnd type="none" w="med" len="med"/>
            <a:tailEnd type="triangle" w="med" len="med"/>
          </a:ln>
        </p:spPr>
      </p:cxnSp>
      <p:cxnSp>
        <p:nvCxnSpPr>
          <p:cNvPr id="778" name="Google Shape;778;p39"/>
          <p:cNvCxnSpPr/>
          <p:nvPr/>
        </p:nvCxnSpPr>
        <p:spPr>
          <a:xfrm flipH="1">
            <a:off x="3494088" y="2428875"/>
            <a:ext cx="3592512" cy="1228725"/>
          </a:xfrm>
          <a:prstGeom prst="straightConnector1">
            <a:avLst/>
          </a:prstGeom>
          <a:noFill/>
          <a:ln w="9525" cap="flat" cmpd="sng">
            <a:solidFill>
              <a:srgbClr val="BFBFBF"/>
            </a:solidFill>
            <a:prstDash val="solid"/>
            <a:round/>
            <a:headEnd type="none" w="med" len="med"/>
            <a:tailEnd type="triangle" w="med" len="med"/>
          </a:ln>
        </p:spPr>
      </p:cxnSp>
      <p:cxnSp>
        <p:nvCxnSpPr>
          <p:cNvPr id="779" name="Google Shape;779;p39"/>
          <p:cNvCxnSpPr/>
          <p:nvPr/>
        </p:nvCxnSpPr>
        <p:spPr>
          <a:xfrm flipH="1">
            <a:off x="6084888" y="2428875"/>
            <a:ext cx="1001712" cy="1228725"/>
          </a:xfrm>
          <a:prstGeom prst="straightConnector1">
            <a:avLst/>
          </a:prstGeom>
          <a:noFill/>
          <a:ln w="9525" cap="flat" cmpd="sng">
            <a:solidFill>
              <a:srgbClr val="BFBFBF"/>
            </a:solidFill>
            <a:prstDash val="solid"/>
            <a:round/>
            <a:headEnd type="none" w="med" len="med"/>
            <a:tailEnd type="triangle" w="med" len="med"/>
          </a:ln>
        </p:spPr>
      </p:cxnSp>
      <p:cxnSp>
        <p:nvCxnSpPr>
          <p:cNvPr id="780" name="Google Shape;780;p39"/>
          <p:cNvCxnSpPr/>
          <p:nvPr/>
        </p:nvCxnSpPr>
        <p:spPr>
          <a:xfrm>
            <a:off x="7086600" y="2428875"/>
            <a:ext cx="381000" cy="1228725"/>
          </a:xfrm>
          <a:prstGeom prst="straightConnector1">
            <a:avLst/>
          </a:prstGeom>
          <a:noFill/>
          <a:ln w="9525" cap="flat" cmpd="sng">
            <a:solidFill>
              <a:srgbClr val="BFBFBF"/>
            </a:solidFill>
            <a:prstDash val="solid"/>
            <a:round/>
            <a:headEnd type="none" w="med" len="med"/>
            <a:tailEnd type="triangle" w="med" len="med"/>
          </a:ln>
        </p:spPr>
      </p:cxnSp>
      <p:cxnSp>
        <p:nvCxnSpPr>
          <p:cNvPr id="781" name="Google Shape;781;p39"/>
          <p:cNvCxnSpPr/>
          <p:nvPr/>
        </p:nvCxnSpPr>
        <p:spPr>
          <a:xfrm>
            <a:off x="7086600" y="2428875"/>
            <a:ext cx="1160463" cy="1228725"/>
          </a:xfrm>
          <a:prstGeom prst="straightConnector1">
            <a:avLst/>
          </a:prstGeom>
          <a:noFill/>
          <a:ln w="9525" cap="flat" cmpd="sng">
            <a:solidFill>
              <a:srgbClr val="BFBFBF"/>
            </a:solidFill>
            <a:prstDash val="solid"/>
            <a:round/>
            <a:headEnd type="none" w="med" len="med"/>
            <a:tailEnd type="triangle" w="med" len="med"/>
          </a:ln>
        </p:spPr>
      </p:cxnSp>
      <p:cxnSp>
        <p:nvCxnSpPr>
          <p:cNvPr id="782" name="Google Shape;782;p39"/>
          <p:cNvCxnSpPr/>
          <p:nvPr/>
        </p:nvCxnSpPr>
        <p:spPr>
          <a:xfrm flipH="1">
            <a:off x="4800600" y="2428875"/>
            <a:ext cx="2286000" cy="1228725"/>
          </a:xfrm>
          <a:prstGeom prst="straightConnector1">
            <a:avLst/>
          </a:prstGeom>
          <a:noFill/>
          <a:ln w="9525" cap="flat" cmpd="sng">
            <a:solidFill>
              <a:srgbClr val="BFBFBF"/>
            </a:solidFill>
            <a:prstDash val="solid"/>
            <a:round/>
            <a:headEnd type="none" w="med" len="med"/>
            <a:tailEnd type="triangle" w="med" len="med"/>
          </a:ln>
        </p:spPr>
      </p:cxnSp>
      <p:sp>
        <p:nvSpPr>
          <p:cNvPr id="783" name="Google Shape;783;p39"/>
          <p:cNvSpPr txBox="1"/>
          <p:nvPr/>
        </p:nvSpPr>
        <p:spPr>
          <a:xfrm>
            <a:off x="5867400" y="5313363"/>
            <a:ext cx="1012825" cy="210314"/>
          </a:xfrm>
          <a:prstGeom prst="rect">
            <a:avLst/>
          </a:prstGeom>
          <a:noFill/>
          <a:ln>
            <a:noFill/>
          </a:ln>
        </p:spPr>
        <p:txBody>
          <a:bodyPr spcFirstLastPara="1" wrap="square" lIns="25400" tIns="12700" rIns="25400" bIns="12700" anchor="t" anchorCtr="0">
            <a:spAutoFit/>
          </a:bodyPr>
          <a:lstStyle/>
          <a:p>
            <a:pPr marL="0" marR="0" lvl="0" indent="0"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C-C-Fistel</a:t>
            </a:r>
            <a:endParaRPr/>
          </a:p>
        </p:txBody>
      </p:sp>
      <p:cxnSp>
        <p:nvCxnSpPr>
          <p:cNvPr id="784" name="Google Shape;784;p39"/>
          <p:cNvCxnSpPr/>
          <p:nvPr/>
        </p:nvCxnSpPr>
        <p:spPr>
          <a:xfrm>
            <a:off x="5822950" y="4600575"/>
            <a:ext cx="0" cy="838200"/>
          </a:xfrm>
          <a:prstGeom prst="straightConnector1">
            <a:avLst/>
          </a:prstGeom>
          <a:noFill/>
          <a:ln w="9525" cap="flat" cmpd="sng">
            <a:solidFill>
              <a:srgbClr val="BFBFBF"/>
            </a:solidFill>
            <a:prstDash val="solid"/>
            <a:round/>
            <a:headEnd type="none" w="med" len="med"/>
            <a:tailEnd type="none" w="med" len="med"/>
          </a:ln>
        </p:spPr>
      </p:cxnSp>
      <p:cxnSp>
        <p:nvCxnSpPr>
          <p:cNvPr id="785" name="Google Shape;785;p39"/>
          <p:cNvCxnSpPr/>
          <p:nvPr/>
        </p:nvCxnSpPr>
        <p:spPr>
          <a:xfrm>
            <a:off x="5822950" y="5438775"/>
            <a:ext cx="76200" cy="0"/>
          </a:xfrm>
          <a:prstGeom prst="straightConnector1">
            <a:avLst/>
          </a:prstGeom>
          <a:noFill/>
          <a:ln w="9525" cap="flat" cmpd="sng">
            <a:solidFill>
              <a:srgbClr val="BFBFBF"/>
            </a:solidFill>
            <a:prstDash val="solid"/>
            <a:round/>
            <a:headEnd type="none" w="med" len="med"/>
            <a:tailEnd type="none" w="med" len="med"/>
          </a:ln>
        </p:spPr>
      </p:cxnSp>
      <p:sp>
        <p:nvSpPr>
          <p:cNvPr id="786" name="Google Shape;786;p39"/>
          <p:cNvSpPr txBox="1"/>
          <p:nvPr/>
        </p:nvSpPr>
        <p:spPr>
          <a:xfrm>
            <a:off x="3357121" y="838200"/>
            <a:ext cx="22980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Clr>
                <a:schemeClr val="dk1"/>
              </a:buClr>
              <a:buSzPts val="1200"/>
              <a:buFont typeface="Noto Sans Symbols"/>
              <a:buNone/>
            </a:pPr>
            <a:r>
              <a:rPr lang="en-US" sz="1200" dirty="0">
                <a:solidFill>
                  <a:schemeClr val="dk1"/>
                </a:solidFill>
                <a:latin typeface="Arial"/>
                <a:ea typeface="Arial"/>
                <a:cs typeface="Arial"/>
                <a:sym typeface="Arial"/>
              </a:rPr>
              <a:t>↑</a:t>
            </a:r>
            <a:r>
              <a:rPr lang="en-US" sz="1200" dirty="0" err="1">
                <a:solidFill>
                  <a:schemeClr val="dk1"/>
                </a:solidFill>
              </a:rPr>
              <a:t>Augeninnendruck</a:t>
            </a:r>
            <a:r>
              <a:rPr lang="en-US" sz="1200" dirty="0">
                <a:solidFill>
                  <a:schemeClr val="dk1"/>
                </a:solidFill>
              </a:rPr>
              <a:t> (IOD) – </a:t>
            </a:r>
            <a:r>
              <a:rPr lang="en-US" sz="1200" dirty="0" err="1">
                <a:solidFill>
                  <a:schemeClr val="dk1"/>
                </a:solidFill>
              </a:rPr>
              <a:t>Offenwinkelglaukom</a:t>
            </a:r>
            <a:r>
              <a:rPr lang="en-US" sz="1200" dirty="0">
                <a:solidFill>
                  <a:schemeClr val="dk1"/>
                </a:solidFill>
              </a:rPr>
              <a:t> (OWG)</a:t>
            </a:r>
            <a:endParaRPr dirty="0">
              <a:solidFill>
                <a:schemeClr val="dk1"/>
              </a:solidFill>
            </a:endParaRPr>
          </a:p>
          <a:p>
            <a:pPr marL="0" marR="0" lvl="0" indent="0" algn="ctr" rtl="0">
              <a:spcBef>
                <a:spcPts val="0"/>
              </a:spcBef>
              <a:spcAft>
                <a:spcPts val="0"/>
              </a:spcAft>
              <a:buClr>
                <a:schemeClr val="dk1"/>
              </a:buClr>
              <a:buSzPts val="1200"/>
              <a:buFont typeface="Noto Sans Symbols"/>
              <a:buNone/>
            </a:pPr>
            <a:endParaRPr sz="1200" dirty="0">
              <a:solidFill>
                <a:schemeClr val="dk1"/>
              </a:solidFill>
            </a:endParaRPr>
          </a:p>
        </p:txBody>
      </p:sp>
      <p:sp>
        <p:nvSpPr>
          <p:cNvPr id="787" name="Google Shape;787;p39"/>
          <p:cNvSpPr txBox="1"/>
          <p:nvPr/>
        </p:nvSpPr>
        <p:spPr>
          <a:xfrm>
            <a:off x="208559" y="2658070"/>
            <a:ext cx="6901200" cy="579646"/>
          </a:xfrm>
          <a:prstGeom prst="rect">
            <a:avLst/>
          </a:prstGeom>
          <a:solidFill>
            <a:srgbClr val="7030A0"/>
          </a:solidFill>
          <a:ln w="9525" cap="flat" cmpd="sng">
            <a:solidFill>
              <a:schemeClr val="dk1"/>
            </a:solidFill>
            <a:prstDash val="solid"/>
            <a:round/>
            <a:headEnd type="none" w="sm" len="sm"/>
            <a:tailEnd type="none" w="sm" len="sm"/>
          </a:ln>
        </p:spPr>
        <p:txBody>
          <a:bodyPr spcFirstLastPara="1" wrap="square" lIns="25400" tIns="12700" rIns="25400" bIns="12700" anchor="t" anchorCtr="0">
            <a:spAutoFit/>
          </a:bodyPr>
          <a:lstStyle/>
          <a:p>
            <a:pPr marL="0" marR="0" lvl="0" indent="0" rtl="0">
              <a:spcBef>
                <a:spcPts val="0"/>
              </a:spcBef>
              <a:spcAft>
                <a:spcPts val="0"/>
              </a:spcAft>
              <a:buNone/>
            </a:pPr>
            <a:r>
              <a:rPr lang="en-US" sz="1200" i="1" dirty="0" err="1">
                <a:solidFill>
                  <a:schemeClr val="lt1"/>
                </a:solidFill>
              </a:rPr>
              <a:t>Beachten</a:t>
            </a:r>
            <a:r>
              <a:rPr lang="en-US" sz="1200" i="1" dirty="0">
                <a:solidFill>
                  <a:schemeClr val="lt1"/>
                </a:solidFill>
              </a:rPr>
              <a:t> Sie, </a:t>
            </a:r>
            <a:r>
              <a:rPr lang="en-US" sz="1200" i="1" dirty="0" err="1">
                <a:solidFill>
                  <a:schemeClr val="lt1"/>
                </a:solidFill>
              </a:rPr>
              <a:t>dass</a:t>
            </a:r>
            <a:r>
              <a:rPr lang="en-US" sz="1200" i="1" dirty="0">
                <a:solidFill>
                  <a:schemeClr val="lt1"/>
                </a:solidFill>
              </a:rPr>
              <a:t> das </a:t>
            </a:r>
            <a:r>
              <a:rPr lang="en-US" sz="1200" i="1" dirty="0" err="1">
                <a:solidFill>
                  <a:schemeClr val="lt1"/>
                </a:solidFill>
              </a:rPr>
              <a:t>primäre</a:t>
            </a:r>
            <a:r>
              <a:rPr lang="en-US" sz="1200" i="1" dirty="0">
                <a:solidFill>
                  <a:schemeClr val="lt1"/>
                </a:solidFill>
              </a:rPr>
              <a:t> </a:t>
            </a:r>
            <a:r>
              <a:rPr lang="en-US" sz="1200" i="1" dirty="0" err="1">
                <a:solidFill>
                  <a:schemeClr val="lt1"/>
                </a:solidFill>
              </a:rPr>
              <a:t>Offenwinkelglaukom</a:t>
            </a:r>
            <a:r>
              <a:rPr lang="en-US" sz="1200" i="1" dirty="0">
                <a:solidFill>
                  <a:schemeClr val="lt1"/>
                </a:solidFill>
              </a:rPr>
              <a:t> (POWG) </a:t>
            </a:r>
            <a:r>
              <a:rPr lang="en-US" sz="1200" i="1" dirty="0" err="1">
                <a:solidFill>
                  <a:schemeClr val="lt1"/>
                </a:solidFill>
              </a:rPr>
              <a:t>eine</a:t>
            </a:r>
            <a:r>
              <a:rPr lang="en-US" sz="1200" i="1" dirty="0">
                <a:solidFill>
                  <a:schemeClr val="lt1"/>
                </a:solidFill>
              </a:rPr>
              <a:t> </a:t>
            </a:r>
            <a:r>
              <a:rPr lang="en-US" sz="1200" i="1" dirty="0" err="1">
                <a:solidFill>
                  <a:schemeClr val="lt1"/>
                </a:solidFill>
              </a:rPr>
              <a:t>Ausschlussdiagnose</a:t>
            </a:r>
            <a:r>
              <a:rPr lang="en-US" sz="1200" i="1" dirty="0">
                <a:solidFill>
                  <a:schemeClr val="lt1"/>
                </a:solidFill>
              </a:rPr>
              <a:t> </a:t>
            </a:r>
            <a:r>
              <a:rPr lang="en-US" sz="1200" i="1" dirty="0" err="1">
                <a:solidFill>
                  <a:schemeClr val="lt1"/>
                </a:solidFill>
              </a:rPr>
              <a:t>ist</a:t>
            </a:r>
            <a:r>
              <a:rPr lang="en-US" sz="1200" i="1" dirty="0">
                <a:solidFill>
                  <a:schemeClr val="lt1"/>
                </a:solidFill>
              </a:rPr>
              <a:t> – </a:t>
            </a:r>
            <a:r>
              <a:rPr lang="en-US" sz="1200" i="1" dirty="0" err="1">
                <a:solidFill>
                  <a:schemeClr val="lt1"/>
                </a:solidFill>
              </a:rPr>
              <a:t>sie</a:t>
            </a:r>
            <a:r>
              <a:rPr lang="en-US" sz="1200" i="1" dirty="0">
                <a:solidFill>
                  <a:schemeClr val="lt1"/>
                </a:solidFill>
              </a:rPr>
              <a:t> </a:t>
            </a:r>
            <a:r>
              <a:rPr lang="en-US" sz="1200" i="1" dirty="0" err="1">
                <a:solidFill>
                  <a:schemeClr val="lt1"/>
                </a:solidFill>
              </a:rPr>
              <a:t>kann</a:t>
            </a:r>
            <a:r>
              <a:rPr lang="en-US" sz="1200" i="1" dirty="0">
                <a:solidFill>
                  <a:schemeClr val="lt1"/>
                </a:solidFill>
              </a:rPr>
              <a:t> erst </a:t>
            </a:r>
            <a:r>
              <a:rPr lang="en-US" sz="1200" i="1" dirty="0" err="1">
                <a:solidFill>
                  <a:schemeClr val="lt1"/>
                </a:solidFill>
              </a:rPr>
              <a:t>gestellt</a:t>
            </a:r>
            <a:r>
              <a:rPr lang="en-US" sz="1200" i="1" dirty="0">
                <a:solidFill>
                  <a:schemeClr val="lt1"/>
                </a:solidFill>
              </a:rPr>
              <a:t> </a:t>
            </a:r>
            <a:r>
              <a:rPr lang="en-US" sz="1200" i="1" dirty="0" err="1">
                <a:solidFill>
                  <a:schemeClr val="lt1"/>
                </a:solidFill>
              </a:rPr>
              <a:t>werden</a:t>
            </a:r>
            <a:r>
              <a:rPr lang="en-US" sz="1200" i="1" dirty="0">
                <a:solidFill>
                  <a:schemeClr val="lt1"/>
                </a:solidFill>
              </a:rPr>
              <a:t>, </a:t>
            </a:r>
            <a:r>
              <a:rPr lang="en-US" sz="1200" i="1" dirty="0" err="1">
                <a:solidFill>
                  <a:schemeClr val="lt1"/>
                </a:solidFill>
              </a:rPr>
              <a:t>wenn</a:t>
            </a:r>
            <a:r>
              <a:rPr lang="en-US" sz="1200" i="1" dirty="0">
                <a:solidFill>
                  <a:schemeClr val="lt1"/>
                </a:solidFill>
              </a:rPr>
              <a:t> </a:t>
            </a:r>
            <a:r>
              <a:rPr lang="en-US" sz="1200" i="1" dirty="0" err="1">
                <a:solidFill>
                  <a:schemeClr val="lt1"/>
                </a:solidFill>
              </a:rPr>
              <a:t>zunächst</a:t>
            </a:r>
            <a:r>
              <a:rPr lang="en-US" sz="1200" i="1" dirty="0">
                <a:solidFill>
                  <a:schemeClr val="lt1"/>
                </a:solidFill>
              </a:rPr>
              <a:t> </a:t>
            </a:r>
            <a:r>
              <a:rPr lang="en-US" sz="1200" i="1" dirty="0" err="1">
                <a:solidFill>
                  <a:schemeClr val="lt1"/>
                </a:solidFill>
              </a:rPr>
              <a:t>ein</a:t>
            </a:r>
            <a:r>
              <a:rPr lang="en-US" sz="1200" i="1" dirty="0">
                <a:solidFill>
                  <a:schemeClr val="lt1"/>
                </a:solidFill>
              </a:rPr>
              <a:t> </a:t>
            </a:r>
            <a:r>
              <a:rPr lang="en-US" sz="1200" i="1" dirty="0" err="1">
                <a:solidFill>
                  <a:schemeClr val="lt1"/>
                </a:solidFill>
              </a:rPr>
              <a:t>offener</a:t>
            </a:r>
            <a:r>
              <a:rPr lang="en-US" sz="1200" i="1" dirty="0">
                <a:solidFill>
                  <a:schemeClr val="lt1"/>
                </a:solidFill>
              </a:rPr>
              <a:t> </a:t>
            </a:r>
            <a:r>
              <a:rPr lang="en-US" sz="1200" i="1" dirty="0" err="1">
                <a:solidFill>
                  <a:schemeClr val="lt1"/>
                </a:solidFill>
              </a:rPr>
              <a:t>Kammerwinkel</a:t>
            </a:r>
            <a:r>
              <a:rPr lang="en-US" sz="1200" i="1" dirty="0">
                <a:solidFill>
                  <a:schemeClr val="lt1"/>
                </a:solidFill>
              </a:rPr>
              <a:t> </a:t>
            </a:r>
            <a:r>
              <a:rPr lang="en-US" sz="1200" i="1" dirty="0" err="1">
                <a:solidFill>
                  <a:schemeClr val="lt1"/>
                </a:solidFill>
              </a:rPr>
              <a:t>nachgewiesen</a:t>
            </a:r>
            <a:r>
              <a:rPr lang="en-US" sz="1200" i="1" dirty="0">
                <a:solidFill>
                  <a:schemeClr val="lt1"/>
                </a:solidFill>
              </a:rPr>
              <a:t> und </a:t>
            </a:r>
            <a:r>
              <a:rPr lang="en-US" sz="1200" i="1" dirty="0" err="1">
                <a:solidFill>
                  <a:schemeClr val="lt1"/>
                </a:solidFill>
              </a:rPr>
              <a:t>anschließend</a:t>
            </a:r>
            <a:r>
              <a:rPr lang="en-US" sz="1200" i="1" dirty="0">
                <a:solidFill>
                  <a:schemeClr val="lt1"/>
                </a:solidFill>
              </a:rPr>
              <a:t> die </a:t>
            </a:r>
            <a:r>
              <a:rPr lang="en-US" sz="1200" i="1" dirty="0" err="1">
                <a:solidFill>
                  <a:schemeClr val="lt1"/>
                </a:solidFill>
              </a:rPr>
              <a:t>zahlreichen</a:t>
            </a:r>
            <a:r>
              <a:rPr lang="en-US" sz="1200" i="1" dirty="0">
                <a:solidFill>
                  <a:schemeClr val="lt1"/>
                </a:solidFill>
              </a:rPr>
              <a:t> </a:t>
            </a:r>
            <a:r>
              <a:rPr lang="en-US" sz="1200" i="1" dirty="0" err="1">
                <a:solidFill>
                  <a:schemeClr val="lt1"/>
                </a:solidFill>
              </a:rPr>
              <a:t>Ursachen</a:t>
            </a:r>
            <a:r>
              <a:rPr lang="en-US" sz="1200" i="1" dirty="0">
                <a:solidFill>
                  <a:schemeClr val="lt1"/>
                </a:solidFill>
              </a:rPr>
              <a:t> </a:t>
            </a:r>
            <a:r>
              <a:rPr lang="en-US" sz="1200" i="1" dirty="0" err="1">
                <a:solidFill>
                  <a:schemeClr val="lt1"/>
                </a:solidFill>
              </a:rPr>
              <a:t>eines</a:t>
            </a:r>
            <a:r>
              <a:rPr lang="en-US" sz="1200" i="1" dirty="0">
                <a:solidFill>
                  <a:schemeClr val="lt1"/>
                </a:solidFill>
              </a:rPr>
              <a:t> </a:t>
            </a:r>
            <a:r>
              <a:rPr lang="en-US" sz="1200" i="1" dirty="0" err="1">
                <a:solidFill>
                  <a:schemeClr val="lt1"/>
                </a:solidFill>
              </a:rPr>
              <a:t>sekundären</a:t>
            </a:r>
            <a:r>
              <a:rPr lang="en-US" sz="1200" i="1" dirty="0">
                <a:solidFill>
                  <a:schemeClr val="lt1"/>
                </a:solidFill>
              </a:rPr>
              <a:t> </a:t>
            </a:r>
            <a:r>
              <a:rPr lang="en-US" sz="1200" i="1" dirty="0" err="1">
                <a:solidFill>
                  <a:schemeClr val="lt1"/>
                </a:solidFill>
              </a:rPr>
              <a:t>Offenwinkelglaukoms</a:t>
            </a:r>
            <a:r>
              <a:rPr lang="en-US" sz="1200" i="1" dirty="0">
                <a:solidFill>
                  <a:schemeClr val="lt1"/>
                </a:solidFill>
              </a:rPr>
              <a:t> </a:t>
            </a:r>
            <a:r>
              <a:rPr lang="en-US" sz="1200" i="1" dirty="0" err="1">
                <a:solidFill>
                  <a:schemeClr val="lt1"/>
                </a:solidFill>
              </a:rPr>
              <a:t>ausgeschlossen</a:t>
            </a:r>
            <a:r>
              <a:rPr lang="en-US" sz="1200" i="1" dirty="0">
                <a:solidFill>
                  <a:schemeClr val="lt1"/>
                </a:solidFill>
              </a:rPr>
              <a:t> </a:t>
            </a:r>
            <a:r>
              <a:rPr lang="en-US" sz="1200" i="1" dirty="0" err="1">
                <a:solidFill>
                  <a:schemeClr val="lt1"/>
                </a:solidFill>
              </a:rPr>
              <a:t>wurden</a:t>
            </a:r>
            <a:r>
              <a:rPr lang="en-US" sz="1200" i="1" dirty="0">
                <a:solidFill>
                  <a:schemeClr val="lt1"/>
                </a:solidFill>
              </a:rPr>
              <a:t>.</a:t>
            </a:r>
            <a:endParaRPr dirty="0"/>
          </a:p>
        </p:txBody>
      </p:sp>
      <p:sp>
        <p:nvSpPr>
          <p:cNvPr id="788" name="Google Shape;788;p39"/>
          <p:cNvSpPr/>
          <p:nvPr/>
        </p:nvSpPr>
        <p:spPr>
          <a:xfrm rot="-2756850">
            <a:off x="3412440" y="4408571"/>
            <a:ext cx="266942" cy="255761"/>
          </a:xfrm>
          <a:prstGeom prst="plus">
            <a:avLst>
              <a:gd name="adj" fmla="val 45396"/>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endParaRPr sz="1800">
              <a:solidFill>
                <a:srgbClr val="BFBFBF"/>
              </a:solidFill>
              <a:latin typeface="Arial"/>
              <a:ea typeface="Arial"/>
              <a:cs typeface="Arial"/>
              <a:sym typeface="Arial"/>
            </a:endParaRPr>
          </a:p>
        </p:txBody>
      </p:sp>
      <p:sp>
        <p:nvSpPr>
          <p:cNvPr id="789" name="Google Shape;789;p39"/>
          <p:cNvSpPr/>
          <p:nvPr/>
        </p:nvSpPr>
        <p:spPr>
          <a:xfrm rot="-2756850">
            <a:off x="4731870" y="4428940"/>
            <a:ext cx="266942" cy="255761"/>
          </a:xfrm>
          <a:prstGeom prst="plus">
            <a:avLst>
              <a:gd name="adj" fmla="val 45396"/>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endParaRPr sz="1800">
              <a:solidFill>
                <a:srgbClr val="BFBFBF"/>
              </a:solidFill>
              <a:latin typeface="Arial"/>
              <a:ea typeface="Arial"/>
              <a:cs typeface="Arial"/>
              <a:sym typeface="Arial"/>
            </a:endParaRPr>
          </a:p>
        </p:txBody>
      </p:sp>
      <p:sp>
        <p:nvSpPr>
          <p:cNvPr id="790" name="Google Shape;790;p39"/>
          <p:cNvSpPr/>
          <p:nvPr/>
        </p:nvSpPr>
        <p:spPr>
          <a:xfrm rot="-2756850">
            <a:off x="6015262" y="4348680"/>
            <a:ext cx="266942" cy="255761"/>
          </a:xfrm>
          <a:prstGeom prst="plus">
            <a:avLst>
              <a:gd name="adj" fmla="val 45396"/>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endParaRPr sz="1800">
              <a:solidFill>
                <a:srgbClr val="BFBFBF"/>
              </a:solidFill>
              <a:latin typeface="Arial"/>
              <a:ea typeface="Arial"/>
              <a:cs typeface="Arial"/>
              <a:sym typeface="Arial"/>
            </a:endParaRPr>
          </a:p>
        </p:txBody>
      </p:sp>
      <p:sp>
        <p:nvSpPr>
          <p:cNvPr id="791" name="Google Shape;791;p39"/>
          <p:cNvSpPr/>
          <p:nvPr/>
        </p:nvSpPr>
        <p:spPr>
          <a:xfrm rot="-2756850">
            <a:off x="7823642" y="4369049"/>
            <a:ext cx="266942" cy="255761"/>
          </a:xfrm>
          <a:prstGeom prst="plus">
            <a:avLst>
              <a:gd name="adj" fmla="val 45396"/>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endParaRPr sz="1800">
              <a:solidFill>
                <a:srgbClr val="BFBFBF"/>
              </a:solidFill>
              <a:latin typeface="Arial"/>
              <a:ea typeface="Arial"/>
              <a:cs typeface="Arial"/>
              <a:sym typeface="Arial"/>
            </a:endParaRPr>
          </a:p>
        </p:txBody>
      </p:sp>
      <p:sp>
        <p:nvSpPr>
          <p:cNvPr id="792" name="Google Shape;792;p39"/>
          <p:cNvSpPr/>
          <p:nvPr/>
        </p:nvSpPr>
        <p:spPr>
          <a:xfrm rot="-2756850">
            <a:off x="3418238" y="4693446"/>
            <a:ext cx="266942" cy="255761"/>
          </a:xfrm>
          <a:prstGeom prst="plus">
            <a:avLst>
              <a:gd name="adj" fmla="val 45396"/>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endParaRPr sz="1800">
              <a:solidFill>
                <a:srgbClr val="BFBFBF"/>
              </a:solidFill>
              <a:latin typeface="Arial"/>
              <a:ea typeface="Arial"/>
              <a:cs typeface="Arial"/>
              <a:sym typeface="Arial"/>
            </a:endParaRPr>
          </a:p>
        </p:txBody>
      </p:sp>
      <p:sp>
        <p:nvSpPr>
          <p:cNvPr id="793" name="Google Shape;793;p39"/>
          <p:cNvSpPr/>
          <p:nvPr/>
        </p:nvSpPr>
        <p:spPr>
          <a:xfrm rot="-2756850">
            <a:off x="4803091" y="5032142"/>
            <a:ext cx="266942" cy="255761"/>
          </a:xfrm>
          <a:prstGeom prst="plus">
            <a:avLst>
              <a:gd name="adj" fmla="val 45396"/>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endParaRPr sz="1800">
              <a:solidFill>
                <a:srgbClr val="BFBFBF"/>
              </a:solidFill>
              <a:latin typeface="Arial"/>
              <a:ea typeface="Arial"/>
              <a:cs typeface="Arial"/>
              <a:sym typeface="Arial"/>
            </a:endParaRPr>
          </a:p>
        </p:txBody>
      </p:sp>
      <p:sp>
        <p:nvSpPr>
          <p:cNvPr id="794" name="Google Shape;794;p39"/>
          <p:cNvSpPr/>
          <p:nvPr/>
        </p:nvSpPr>
        <p:spPr>
          <a:xfrm rot="-2756850">
            <a:off x="6166990" y="4687146"/>
            <a:ext cx="266942" cy="255761"/>
          </a:xfrm>
          <a:prstGeom prst="plus">
            <a:avLst>
              <a:gd name="adj" fmla="val 45396"/>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endParaRPr sz="1800">
              <a:solidFill>
                <a:srgbClr val="BFBFBF"/>
              </a:solidFill>
              <a:latin typeface="Arial"/>
              <a:ea typeface="Arial"/>
              <a:cs typeface="Arial"/>
              <a:sym typeface="Arial"/>
            </a:endParaRPr>
          </a:p>
        </p:txBody>
      </p:sp>
      <p:sp>
        <p:nvSpPr>
          <p:cNvPr id="795" name="Google Shape;795;p39"/>
          <p:cNvSpPr/>
          <p:nvPr/>
        </p:nvSpPr>
        <p:spPr>
          <a:xfrm rot="-2756850">
            <a:off x="7823642" y="4654925"/>
            <a:ext cx="266942" cy="255761"/>
          </a:xfrm>
          <a:prstGeom prst="plus">
            <a:avLst>
              <a:gd name="adj" fmla="val 45396"/>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endParaRPr sz="1800">
              <a:solidFill>
                <a:srgbClr val="BFBFBF"/>
              </a:solidFill>
              <a:latin typeface="Arial"/>
              <a:ea typeface="Arial"/>
              <a:cs typeface="Arial"/>
              <a:sym typeface="Arial"/>
            </a:endParaRPr>
          </a:p>
        </p:txBody>
      </p:sp>
      <p:sp>
        <p:nvSpPr>
          <p:cNvPr id="796" name="Google Shape;796;p39"/>
          <p:cNvSpPr/>
          <p:nvPr/>
        </p:nvSpPr>
        <p:spPr>
          <a:xfrm rot="-2756850">
            <a:off x="3404042" y="5021275"/>
            <a:ext cx="266942" cy="255761"/>
          </a:xfrm>
          <a:prstGeom prst="plus">
            <a:avLst>
              <a:gd name="adj" fmla="val 45396"/>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endParaRPr sz="1800">
              <a:solidFill>
                <a:srgbClr val="BFBFBF"/>
              </a:solidFill>
              <a:latin typeface="Arial"/>
              <a:ea typeface="Arial"/>
              <a:cs typeface="Arial"/>
              <a:sym typeface="Arial"/>
            </a:endParaRPr>
          </a:p>
        </p:txBody>
      </p:sp>
      <p:sp>
        <p:nvSpPr>
          <p:cNvPr id="797" name="Google Shape;797;p39"/>
          <p:cNvSpPr/>
          <p:nvPr/>
        </p:nvSpPr>
        <p:spPr>
          <a:xfrm rot="-2756850">
            <a:off x="6299642" y="5009964"/>
            <a:ext cx="266942" cy="255761"/>
          </a:xfrm>
          <a:prstGeom prst="plus">
            <a:avLst>
              <a:gd name="adj" fmla="val 45396"/>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endParaRPr sz="1800">
              <a:solidFill>
                <a:srgbClr val="BFBFBF"/>
              </a:solidFill>
              <a:latin typeface="Arial"/>
              <a:ea typeface="Arial"/>
              <a:cs typeface="Arial"/>
              <a:sym typeface="Arial"/>
            </a:endParaRPr>
          </a:p>
        </p:txBody>
      </p:sp>
      <p:sp>
        <p:nvSpPr>
          <p:cNvPr id="798" name="Google Shape;798;p39"/>
          <p:cNvSpPr/>
          <p:nvPr/>
        </p:nvSpPr>
        <p:spPr>
          <a:xfrm rot="-2756850">
            <a:off x="7606616" y="5021275"/>
            <a:ext cx="266942" cy="255761"/>
          </a:xfrm>
          <a:prstGeom prst="plus">
            <a:avLst>
              <a:gd name="adj" fmla="val 45396"/>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endParaRPr sz="1800">
              <a:solidFill>
                <a:srgbClr val="BFBFBF"/>
              </a:solidFill>
              <a:latin typeface="Arial"/>
              <a:ea typeface="Arial"/>
              <a:cs typeface="Arial"/>
              <a:sym typeface="Arial"/>
            </a:endParaRPr>
          </a:p>
        </p:txBody>
      </p:sp>
      <p:sp>
        <p:nvSpPr>
          <p:cNvPr id="799" name="Google Shape;799;p39"/>
          <p:cNvSpPr/>
          <p:nvPr/>
        </p:nvSpPr>
        <p:spPr>
          <a:xfrm rot="-2756850">
            <a:off x="6226617" y="5326075"/>
            <a:ext cx="266942" cy="255761"/>
          </a:xfrm>
          <a:prstGeom prst="plus">
            <a:avLst>
              <a:gd name="adj" fmla="val 45396"/>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endParaRPr sz="1800">
              <a:solidFill>
                <a:srgbClr val="BFBFBF"/>
              </a:solidFill>
              <a:latin typeface="Arial"/>
              <a:ea typeface="Arial"/>
              <a:cs typeface="Arial"/>
              <a:sym typeface="Arial"/>
            </a:endParaRPr>
          </a:p>
        </p:txBody>
      </p:sp>
      <p:sp>
        <p:nvSpPr>
          <p:cNvPr id="800" name="Google Shape;800;p39"/>
          <p:cNvSpPr/>
          <p:nvPr/>
        </p:nvSpPr>
        <p:spPr>
          <a:xfrm rot="-2756850">
            <a:off x="7595042" y="5326075"/>
            <a:ext cx="266942" cy="255761"/>
          </a:xfrm>
          <a:prstGeom prst="plus">
            <a:avLst>
              <a:gd name="adj" fmla="val 45396"/>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endParaRPr sz="1800">
              <a:solidFill>
                <a:srgbClr val="BFBFBF"/>
              </a:solidFill>
              <a:latin typeface="Arial"/>
              <a:ea typeface="Arial"/>
              <a:cs typeface="Arial"/>
              <a:sym typeface="Arial"/>
            </a:endParaRPr>
          </a:p>
        </p:txBody>
      </p:sp>
      <p:sp>
        <p:nvSpPr>
          <p:cNvPr id="801" name="Google Shape;801;p39"/>
          <p:cNvSpPr/>
          <p:nvPr/>
        </p:nvSpPr>
        <p:spPr>
          <a:xfrm rot="-2756850">
            <a:off x="7595042" y="5630875"/>
            <a:ext cx="266942" cy="255761"/>
          </a:xfrm>
          <a:prstGeom prst="plus">
            <a:avLst>
              <a:gd name="adj" fmla="val 45396"/>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endParaRPr sz="1800">
              <a:solidFill>
                <a:srgbClr val="BFBFBF"/>
              </a:solidFill>
              <a:latin typeface="Arial"/>
              <a:ea typeface="Arial"/>
              <a:cs typeface="Arial"/>
              <a:sym typeface="Arial"/>
            </a:endParaRPr>
          </a:p>
        </p:txBody>
      </p:sp>
      <p:sp>
        <p:nvSpPr>
          <p:cNvPr id="802" name="Google Shape;802;p39"/>
          <p:cNvSpPr/>
          <p:nvPr/>
        </p:nvSpPr>
        <p:spPr>
          <a:xfrm rot="-2756850">
            <a:off x="106361" y="3697026"/>
            <a:ext cx="409430" cy="394860"/>
          </a:xfrm>
          <a:prstGeom prst="plus">
            <a:avLst>
              <a:gd name="adj" fmla="val 45396"/>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BFBFBF"/>
              </a:solidFill>
              <a:latin typeface="Arial"/>
              <a:ea typeface="Arial"/>
              <a:cs typeface="Arial"/>
              <a:sym typeface="Arial"/>
            </a:endParaRPr>
          </a:p>
        </p:txBody>
      </p:sp>
      <p:sp>
        <p:nvSpPr>
          <p:cNvPr id="803" name="Google Shape;803;p39"/>
          <p:cNvSpPr/>
          <p:nvPr/>
        </p:nvSpPr>
        <p:spPr>
          <a:xfrm rot="-2756850">
            <a:off x="1040800" y="3704645"/>
            <a:ext cx="409430" cy="394860"/>
          </a:xfrm>
          <a:prstGeom prst="plus">
            <a:avLst>
              <a:gd name="adj" fmla="val 45396"/>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endParaRPr sz="1800">
              <a:solidFill>
                <a:srgbClr val="BFBFBF"/>
              </a:solidFill>
              <a:latin typeface="Arial"/>
              <a:ea typeface="Arial"/>
              <a:cs typeface="Arial"/>
              <a:sym typeface="Arial"/>
            </a:endParaRPr>
          </a:p>
        </p:txBody>
      </p:sp>
      <p:sp>
        <p:nvSpPr>
          <p:cNvPr id="804" name="Google Shape;804;p39"/>
          <p:cNvSpPr/>
          <p:nvPr/>
        </p:nvSpPr>
        <p:spPr>
          <a:xfrm rot="-2756850">
            <a:off x="2133745" y="3817357"/>
            <a:ext cx="409430" cy="394860"/>
          </a:xfrm>
          <a:prstGeom prst="plus">
            <a:avLst>
              <a:gd name="adj" fmla="val 45396"/>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endParaRPr sz="1800">
              <a:solidFill>
                <a:srgbClr val="BFBFBF"/>
              </a:solidFill>
              <a:latin typeface="Arial"/>
              <a:ea typeface="Arial"/>
              <a:cs typeface="Arial"/>
              <a:sym typeface="Arial"/>
            </a:endParaRPr>
          </a:p>
        </p:txBody>
      </p:sp>
      <p:sp>
        <p:nvSpPr>
          <p:cNvPr id="805" name="Google Shape;805;p39"/>
          <p:cNvSpPr/>
          <p:nvPr/>
        </p:nvSpPr>
        <p:spPr>
          <a:xfrm rot="-2756850">
            <a:off x="3136550" y="3824143"/>
            <a:ext cx="409430" cy="394860"/>
          </a:xfrm>
          <a:prstGeom prst="plus">
            <a:avLst>
              <a:gd name="adj" fmla="val 45396"/>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endParaRPr sz="1800">
              <a:solidFill>
                <a:srgbClr val="BFBFBF"/>
              </a:solidFill>
              <a:latin typeface="Arial"/>
              <a:ea typeface="Arial"/>
              <a:cs typeface="Arial"/>
              <a:sym typeface="Arial"/>
            </a:endParaRPr>
          </a:p>
        </p:txBody>
      </p:sp>
      <p:sp>
        <p:nvSpPr>
          <p:cNvPr id="806" name="Google Shape;806;p39"/>
          <p:cNvSpPr/>
          <p:nvPr/>
        </p:nvSpPr>
        <p:spPr>
          <a:xfrm rot="-2756850">
            <a:off x="4575321" y="3790302"/>
            <a:ext cx="409430" cy="394860"/>
          </a:xfrm>
          <a:prstGeom prst="plus">
            <a:avLst>
              <a:gd name="adj" fmla="val 45396"/>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endParaRPr sz="1800">
              <a:solidFill>
                <a:srgbClr val="BFBFBF"/>
              </a:solidFill>
              <a:latin typeface="Arial"/>
              <a:ea typeface="Arial"/>
              <a:cs typeface="Arial"/>
              <a:sym typeface="Arial"/>
            </a:endParaRPr>
          </a:p>
        </p:txBody>
      </p:sp>
      <p:sp>
        <p:nvSpPr>
          <p:cNvPr id="807" name="Google Shape;807;p39"/>
          <p:cNvSpPr/>
          <p:nvPr/>
        </p:nvSpPr>
        <p:spPr>
          <a:xfrm rot="-2756850">
            <a:off x="5878658" y="3824475"/>
            <a:ext cx="409430" cy="394860"/>
          </a:xfrm>
          <a:prstGeom prst="plus">
            <a:avLst>
              <a:gd name="adj" fmla="val 45396"/>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endParaRPr sz="1800">
              <a:solidFill>
                <a:srgbClr val="BFBFBF"/>
              </a:solidFill>
              <a:latin typeface="Arial"/>
              <a:ea typeface="Arial"/>
              <a:cs typeface="Arial"/>
              <a:sym typeface="Arial"/>
            </a:endParaRPr>
          </a:p>
        </p:txBody>
      </p:sp>
      <p:sp>
        <p:nvSpPr>
          <p:cNvPr id="808" name="Google Shape;808;p39"/>
          <p:cNvSpPr/>
          <p:nvPr/>
        </p:nvSpPr>
        <p:spPr>
          <a:xfrm rot="-2756850">
            <a:off x="7296702" y="3783158"/>
            <a:ext cx="409430" cy="394860"/>
          </a:xfrm>
          <a:prstGeom prst="plus">
            <a:avLst>
              <a:gd name="adj" fmla="val 45396"/>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endParaRPr sz="1800">
              <a:solidFill>
                <a:srgbClr val="BFBFBF"/>
              </a:solidFill>
              <a:latin typeface="Arial"/>
              <a:ea typeface="Arial"/>
              <a:cs typeface="Arial"/>
              <a:sym typeface="Arial"/>
            </a:endParaRPr>
          </a:p>
        </p:txBody>
      </p:sp>
      <p:sp>
        <p:nvSpPr>
          <p:cNvPr id="809" name="Google Shape;809;p39"/>
          <p:cNvSpPr/>
          <p:nvPr/>
        </p:nvSpPr>
        <p:spPr>
          <a:xfrm rot="-2756850">
            <a:off x="8373787" y="3792200"/>
            <a:ext cx="409430" cy="394860"/>
          </a:xfrm>
          <a:prstGeom prst="plus">
            <a:avLst>
              <a:gd name="adj" fmla="val 45396"/>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endParaRPr sz="1800">
              <a:solidFill>
                <a:srgbClr val="BFBFBF"/>
              </a:solidFill>
              <a:latin typeface="Arial"/>
              <a:ea typeface="Arial"/>
              <a:cs typeface="Arial"/>
              <a:sym typeface="Arial"/>
            </a:endParaRPr>
          </a:p>
        </p:txBody>
      </p:sp>
      <p:sp>
        <p:nvSpPr>
          <p:cNvPr id="810" name="Google Shape;810;p39"/>
          <p:cNvSpPr/>
          <p:nvPr/>
        </p:nvSpPr>
        <p:spPr>
          <a:xfrm rot="-2756850">
            <a:off x="6677041" y="1902868"/>
            <a:ext cx="594332" cy="596581"/>
          </a:xfrm>
          <a:prstGeom prst="plus">
            <a:avLst>
              <a:gd name="adj" fmla="val 47385"/>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BFBFBF"/>
              </a:solidFill>
              <a:latin typeface="Arial"/>
              <a:ea typeface="Arial"/>
              <a:cs typeface="Arial"/>
              <a:sym typeface="Arial"/>
            </a:endParaRPr>
          </a:p>
        </p:txBody>
      </p:sp>
      <p:sp>
        <p:nvSpPr>
          <p:cNvPr id="811" name="Google Shape;811;p39"/>
          <p:cNvSpPr/>
          <p:nvPr/>
        </p:nvSpPr>
        <p:spPr>
          <a:xfrm>
            <a:off x="1427549" y="1780175"/>
            <a:ext cx="1866900" cy="6231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BFBFBF"/>
              </a:solidFill>
              <a:latin typeface="Arial"/>
              <a:ea typeface="Arial"/>
              <a:cs typeface="Arial"/>
              <a:sym typeface="Arial"/>
            </a:endParaRPr>
          </a:p>
        </p:txBody>
      </p:sp>
      <p:sp>
        <p:nvSpPr>
          <p:cNvPr id="812" name="Google Shape;812;p39"/>
          <p:cNvSpPr txBox="1"/>
          <p:nvPr/>
        </p:nvSpPr>
        <p:spPr>
          <a:xfrm>
            <a:off x="7877176" y="2705100"/>
            <a:ext cx="1219199" cy="58477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b="1" dirty="0">
                <a:solidFill>
                  <a:srgbClr val="BFBFBF"/>
                </a:solidFill>
                <a:latin typeface="Arial"/>
                <a:ea typeface="Arial"/>
                <a:cs typeface="Arial"/>
                <a:sym typeface="Arial"/>
              </a:rPr>
              <a:t>Schwartz-</a:t>
            </a:r>
            <a:r>
              <a:rPr lang="en-US" sz="1200" b="1" dirty="0" err="1">
                <a:solidFill>
                  <a:srgbClr val="BFBFBF"/>
                </a:solidFill>
                <a:latin typeface="Arial"/>
                <a:ea typeface="Arial"/>
                <a:cs typeface="Arial"/>
                <a:sym typeface="Arial"/>
              </a:rPr>
              <a:t>Syndrom</a:t>
            </a:r>
            <a:endParaRPr dirty="0"/>
          </a:p>
        </p:txBody>
      </p:sp>
      <p:cxnSp>
        <p:nvCxnSpPr>
          <p:cNvPr id="813" name="Google Shape;813;p39"/>
          <p:cNvCxnSpPr/>
          <p:nvPr/>
        </p:nvCxnSpPr>
        <p:spPr>
          <a:xfrm>
            <a:off x="7086601" y="2438401"/>
            <a:ext cx="790576" cy="412750"/>
          </a:xfrm>
          <a:prstGeom prst="straightConnector1">
            <a:avLst/>
          </a:prstGeom>
          <a:noFill/>
          <a:ln w="9525" cap="flat" cmpd="sng">
            <a:solidFill>
              <a:srgbClr val="BFBFBF"/>
            </a:solidFill>
            <a:prstDash val="solid"/>
            <a:round/>
            <a:headEnd type="none" w="med" len="med"/>
            <a:tailEnd type="triangle" w="med" len="med"/>
          </a:ln>
        </p:spPr>
      </p:cxnSp>
      <p:sp>
        <p:nvSpPr>
          <p:cNvPr id="814" name="Google Shape;814;p39"/>
          <p:cNvSpPr/>
          <p:nvPr/>
        </p:nvSpPr>
        <p:spPr>
          <a:xfrm rot="-2756850">
            <a:off x="8274049" y="2830176"/>
            <a:ext cx="409430" cy="394860"/>
          </a:xfrm>
          <a:prstGeom prst="plus">
            <a:avLst>
              <a:gd name="adj" fmla="val 45396"/>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rtl="0">
              <a:spcBef>
                <a:spcPts val="0"/>
              </a:spcBef>
              <a:spcAft>
                <a:spcPts val="0"/>
              </a:spcAft>
              <a:buNone/>
            </a:pPr>
            <a:endParaRPr sz="1800">
              <a:solidFill>
                <a:srgbClr val="BFBFBF"/>
              </a:solidFill>
              <a:latin typeface="Arial"/>
              <a:ea typeface="Arial"/>
              <a:cs typeface="Arial"/>
              <a:sym typeface="Arial"/>
            </a:endParaRPr>
          </a:p>
        </p:txBody>
      </p:sp>
      <p:sp>
        <p:nvSpPr>
          <p:cNvPr id="815" name="Google Shape;815;p39"/>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4"/>
          <p:cNvSpPr txBox="1"/>
          <p:nvPr/>
        </p:nvSpPr>
        <p:spPr>
          <a:xfrm>
            <a:off x="355600" y="1600200"/>
            <a:ext cx="8407500" cy="13803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a:solidFill>
                  <a:srgbClr val="0000FF"/>
                </a:solidFill>
              </a:rPr>
              <a:t>Definieren Sie </a:t>
            </a:r>
            <a:r>
              <a:rPr lang="en-US" sz="1200">
                <a:solidFill>
                  <a:srgbClr val="0000FF"/>
                </a:solidFill>
              </a:rPr>
              <a:t>das Glaukom.</a:t>
            </a:r>
            <a:endParaRPr>
              <a:solidFill>
                <a:schemeClr val="dk1"/>
              </a:solidFill>
            </a:endParaRPr>
          </a:p>
          <a:p>
            <a:pPr marL="0" lvl="0" indent="0" algn="l" rtl="0">
              <a:spcBef>
                <a:spcPts val="0"/>
              </a:spcBef>
              <a:spcAft>
                <a:spcPts val="0"/>
              </a:spcAft>
              <a:buClr>
                <a:srgbClr val="0000FF"/>
              </a:buClr>
              <a:buSzPts val="1200"/>
              <a:buFont typeface="Noto Sans Symbols"/>
              <a:buNone/>
            </a:pPr>
            <a:r>
              <a:rPr lang="en-US" sz="1200">
                <a:solidFill>
                  <a:srgbClr val="0000FF"/>
                </a:solidFill>
              </a:rPr>
              <a:t>Eine Gruppe von Optikusneuropathien, die durch charakteristische Veränderungen des Sehnervenkopfes (Papille) sowie korrespondierende Gesichtsfelddefekte (GF) gekennzeichnet sind.</a:t>
            </a:r>
            <a:endParaRPr>
              <a:solidFill>
                <a:schemeClr val="dk1"/>
              </a:solidFill>
            </a:endParaRPr>
          </a:p>
          <a:p>
            <a:pPr marL="0" lvl="0" indent="0" algn="l" rtl="0">
              <a:spcBef>
                <a:spcPts val="0"/>
              </a:spcBef>
              <a:spcAft>
                <a:spcPts val="0"/>
              </a:spcAft>
              <a:buClr>
                <a:schemeClr val="dk1"/>
              </a:buClr>
              <a:buSzPts val="1600"/>
              <a:buFont typeface="Noto Sans Symbols"/>
              <a:buNone/>
            </a:pPr>
            <a:endParaRPr sz="1600">
              <a:solidFill>
                <a:srgbClr val="0000FF"/>
              </a:solidFill>
            </a:endParaRPr>
          </a:p>
          <a:p>
            <a:pPr marL="0" lvl="0" indent="0" algn="l" rtl="0">
              <a:spcBef>
                <a:spcPts val="0"/>
              </a:spcBef>
              <a:spcAft>
                <a:spcPts val="0"/>
              </a:spcAft>
              <a:buClr>
                <a:srgbClr val="0000FF"/>
              </a:buClr>
              <a:buSzPts val="1200"/>
              <a:buFont typeface="Noto Sans Symbols"/>
              <a:buNone/>
            </a:pPr>
            <a:r>
              <a:rPr lang="en-US" sz="1200" i="1">
                <a:solidFill>
                  <a:srgbClr val="0000FF"/>
                </a:solidFill>
              </a:rPr>
              <a:t>Warum wird ein erhöhter Augeninnendruck (Intraokulardruck, IOD) in dieser Definition nicht erwähnt?</a:t>
            </a:r>
            <a:endParaRPr sz="1200" i="1">
              <a:solidFill>
                <a:srgbClr val="0000FF"/>
              </a:solidFill>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rPr>
              <a:t>Ein erhöhter IOD stellt einen wesentlichen Risikofaktor für das Glaukom dar, ist jedoch kein obligates Diagnosekriterium. Er kann im Normbereich liegen oder in seltenen Fällen sogar erniedrigt sein.</a:t>
            </a:r>
            <a:endParaRPr sz="1600" b="1" i="0" u="none" strike="noStrike" cap="none">
              <a:solidFill>
                <a:srgbClr val="0000FF"/>
              </a:solidFill>
              <a:latin typeface="Arial"/>
              <a:ea typeface="Arial"/>
              <a:cs typeface="Arial"/>
              <a:sym typeface="Arial"/>
            </a:endParaRPr>
          </a:p>
        </p:txBody>
      </p:sp>
      <p:sp>
        <p:nvSpPr>
          <p:cNvPr id="177" name="Google Shape;177;p4"/>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0" u="none" strike="noStrike" cap="none" dirty="0" err="1">
                <a:solidFill>
                  <a:schemeClr val="dk1"/>
                </a:solidFill>
                <a:latin typeface="Arial"/>
                <a:ea typeface="Arial"/>
                <a:cs typeface="Arial"/>
                <a:sym typeface="Arial"/>
              </a:rPr>
              <a:t>Offenwinkelglaukom</a:t>
            </a:r>
            <a:r>
              <a:rPr lang="en-US" sz="1200" b="1" i="0" u="none" strike="noStrike" cap="none" dirty="0">
                <a:solidFill>
                  <a:schemeClr val="dk1"/>
                </a:solidFill>
                <a:latin typeface="Arial"/>
                <a:ea typeface="Arial"/>
                <a:cs typeface="Arial"/>
                <a:sym typeface="Arial"/>
              </a:rPr>
              <a:t> (OWG): </a:t>
            </a:r>
            <a:r>
              <a:rPr lang="en-US" sz="1200" b="1" i="0" u="none" strike="noStrike" cap="none" dirty="0" err="1">
                <a:solidFill>
                  <a:schemeClr val="dk1"/>
                </a:solidFill>
                <a:latin typeface="Arial"/>
                <a:ea typeface="Arial"/>
                <a:cs typeface="Arial"/>
                <a:sym typeface="Arial"/>
              </a:rPr>
              <a:t>Primär</a:t>
            </a:r>
            <a:endParaRPr dirty="0"/>
          </a:p>
        </p:txBody>
      </p:sp>
      <p:sp>
        <p:nvSpPr>
          <p:cNvPr id="178" name="Google Shape;178;p4"/>
          <p:cNvSpPr txBox="1">
            <a:spLocks noGrp="1"/>
          </p:cNvSpPr>
          <p:nvPr>
            <p:ph type="title"/>
          </p:nvPr>
        </p:nvSpPr>
        <p:spPr>
          <a:xfrm>
            <a:off x="457200" y="304800"/>
            <a:ext cx="7543800" cy="5637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A</a:t>
            </a: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sp>
        <p:nvSpPr>
          <p:cNvPr id="820" name="Google Shape;820;p40"/>
          <p:cNvSpPr txBox="1">
            <a:spLocks noGrp="1"/>
          </p:cNvSpPr>
          <p:nvPr>
            <p:ph type="sldNum" idx="12"/>
          </p:nvPr>
        </p:nvSpPr>
        <p:spPr>
          <a:xfrm>
            <a:off x="7010400" y="635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40</a:t>
            </a:fld>
            <a:endParaRPr/>
          </a:p>
        </p:txBody>
      </p:sp>
      <p:sp>
        <p:nvSpPr>
          <p:cNvPr id="821" name="Google Shape;821;p40"/>
          <p:cNvSpPr txBox="1"/>
          <p:nvPr/>
        </p:nvSpPr>
        <p:spPr>
          <a:xfrm>
            <a:off x="2979420" y="1329569"/>
            <a:ext cx="3185160" cy="2882456"/>
          </a:xfrm>
          <a:prstGeom prst="rect">
            <a:avLst/>
          </a:prstGeom>
          <a:noFill/>
          <a:ln>
            <a:noFill/>
          </a:ln>
        </p:spPr>
        <p:txBody>
          <a:bodyPr spcFirstLastPara="1" wrap="square" lIns="25400" tIns="12700" rIns="25400" bIns="12700" anchor="t" anchorCtr="0">
            <a:spAutoFit/>
          </a:bodyPr>
          <a:lstStyle/>
          <a:p>
            <a:pPr marL="0" marR="0" lvl="0" indent="0" algn="ctr" rtl="0">
              <a:lnSpc>
                <a:spcPct val="441666"/>
              </a:lnSpc>
              <a:spcBef>
                <a:spcPts val="0"/>
              </a:spcBef>
              <a:spcAft>
                <a:spcPts val="0"/>
              </a:spcAft>
              <a:buNone/>
            </a:pPr>
            <a:r>
              <a:rPr lang="en-US" sz="3000" dirty="0" err="1">
                <a:solidFill>
                  <a:schemeClr val="dk1"/>
                </a:solidFill>
                <a:latin typeface="Arial"/>
                <a:ea typeface="Arial"/>
                <a:cs typeface="Arial"/>
                <a:sym typeface="Arial"/>
              </a:rPr>
              <a:t>Glaukom</a:t>
            </a:r>
            <a:endParaRPr sz="3000" dirty="0">
              <a:solidFill>
                <a:schemeClr val="lt1"/>
              </a:solidFill>
              <a:latin typeface="Arial"/>
              <a:ea typeface="Arial"/>
              <a:cs typeface="Arial"/>
              <a:sym typeface="Arial"/>
            </a:endParaRPr>
          </a:p>
          <a:p>
            <a:pPr marL="0" marR="0" lvl="0" indent="0" algn="l" rtl="0">
              <a:lnSpc>
                <a:spcPct val="441666"/>
              </a:lnSpc>
              <a:spcBef>
                <a:spcPts val="0"/>
              </a:spcBef>
              <a:spcAft>
                <a:spcPts val="0"/>
              </a:spcAft>
              <a:buNone/>
            </a:pPr>
            <a:r>
              <a:rPr lang="en-US" sz="1200" dirty="0">
                <a:solidFill>
                  <a:schemeClr val="lt1"/>
                </a:solidFill>
                <a:latin typeface="Arial"/>
                <a:ea typeface="Arial"/>
                <a:cs typeface="Arial"/>
                <a:sym typeface="Arial"/>
              </a:rPr>
              <a:t>(POWG)</a:t>
            </a:r>
            <a:endParaRPr dirty="0"/>
          </a:p>
        </p:txBody>
      </p:sp>
      <p:sp>
        <p:nvSpPr>
          <p:cNvPr id="822" name="Google Shape;822;p40"/>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823" name="Google Shape;823;p40"/>
          <p:cNvSpPr txBox="1"/>
          <p:nvPr/>
        </p:nvSpPr>
        <p:spPr>
          <a:xfrm>
            <a:off x="647700" y="3886200"/>
            <a:ext cx="7353300" cy="5799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chemeClr val="dk1"/>
                </a:solidFill>
              </a:rPr>
              <a:t>Findet sich bei einem Patienten eine Schädigung der Papille sowie ein charakteristischer glaukomatöser Gesichtsfeldverlust im Sinne einer glaukomatösen Optikusneuropathie, ist die Diagnose „Glaukom“ gerechtfertigt.“</a:t>
            </a:r>
            <a:endParaRPr sz="1800" u="sng">
              <a:solidFill>
                <a:srgbClr val="FF0000"/>
              </a:solidFill>
              <a:latin typeface="Arial"/>
              <a:ea typeface="Arial"/>
              <a:cs typeface="Arial"/>
              <a:sym typeface="Arial"/>
            </a:endParaRPr>
          </a:p>
        </p:txBody>
      </p:sp>
      <p:sp>
        <p:nvSpPr>
          <p:cNvPr id="824" name="Google Shape;824;p40"/>
          <p:cNvSpPr txBox="1"/>
          <p:nvPr/>
        </p:nvSpPr>
        <p:spPr>
          <a:xfrm>
            <a:off x="3248561" y="6400800"/>
            <a:ext cx="2646878" cy="27699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chemeClr val="dk1"/>
                </a:solidFill>
                <a:latin typeface="Arial"/>
                <a:ea typeface="Arial"/>
                <a:cs typeface="Arial"/>
                <a:sym typeface="Arial"/>
              </a:rPr>
              <a:t>(Keine Frage – fahren Sie fort, wenn Sie bereit sind)</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sp>
        <p:nvSpPr>
          <p:cNvPr id="829" name="Google Shape;829;p41"/>
          <p:cNvSpPr txBox="1">
            <a:spLocks noGrp="1"/>
          </p:cNvSpPr>
          <p:nvPr>
            <p:ph type="sldNum" idx="12"/>
          </p:nvPr>
        </p:nvSpPr>
        <p:spPr>
          <a:xfrm>
            <a:off x="7010400" y="635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41</a:t>
            </a:fld>
            <a:endParaRPr/>
          </a:p>
        </p:txBody>
      </p:sp>
      <p:sp>
        <p:nvSpPr>
          <p:cNvPr id="831" name="Google Shape;831;p41"/>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832" name="Google Shape;832;p41"/>
          <p:cNvSpPr txBox="1"/>
          <p:nvPr/>
        </p:nvSpPr>
        <p:spPr>
          <a:xfrm>
            <a:off x="647700" y="3886200"/>
            <a:ext cx="7848600" cy="7644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dirty="0" err="1">
                <a:solidFill>
                  <a:schemeClr val="dk1"/>
                </a:solidFill>
              </a:rPr>
              <a:t>Findet</a:t>
            </a:r>
            <a:r>
              <a:rPr lang="en-US" sz="1200" dirty="0">
                <a:solidFill>
                  <a:schemeClr val="dk1"/>
                </a:solidFill>
              </a:rPr>
              <a:t> </a:t>
            </a:r>
            <a:r>
              <a:rPr lang="en-US" sz="1200" dirty="0" err="1">
                <a:solidFill>
                  <a:schemeClr val="dk1"/>
                </a:solidFill>
              </a:rPr>
              <a:t>sich</a:t>
            </a:r>
            <a:r>
              <a:rPr lang="en-US" sz="1200" dirty="0">
                <a:solidFill>
                  <a:schemeClr val="dk1"/>
                </a:solidFill>
              </a:rPr>
              <a:t> </a:t>
            </a:r>
            <a:r>
              <a:rPr lang="en-US" sz="1200" dirty="0" err="1">
                <a:solidFill>
                  <a:schemeClr val="dk1"/>
                </a:solidFill>
              </a:rPr>
              <a:t>bei</a:t>
            </a:r>
            <a:r>
              <a:rPr lang="en-US" sz="1200" dirty="0">
                <a:solidFill>
                  <a:schemeClr val="dk1"/>
                </a:solidFill>
              </a:rPr>
              <a:t> </a:t>
            </a:r>
            <a:r>
              <a:rPr lang="en-US" sz="1200" dirty="0" err="1">
                <a:solidFill>
                  <a:schemeClr val="dk1"/>
                </a:solidFill>
              </a:rPr>
              <a:t>einem</a:t>
            </a:r>
            <a:r>
              <a:rPr lang="en-US" sz="1200" dirty="0">
                <a:solidFill>
                  <a:schemeClr val="dk1"/>
                </a:solidFill>
              </a:rPr>
              <a:t> </a:t>
            </a:r>
            <a:r>
              <a:rPr lang="en-US" sz="1200" dirty="0" err="1">
                <a:solidFill>
                  <a:schemeClr val="dk1"/>
                </a:solidFill>
              </a:rPr>
              <a:t>Patienten</a:t>
            </a:r>
            <a:r>
              <a:rPr lang="en-US" sz="1200" dirty="0">
                <a:solidFill>
                  <a:schemeClr val="dk1"/>
                </a:solidFill>
              </a:rPr>
              <a:t> </a:t>
            </a:r>
            <a:r>
              <a:rPr lang="en-US" sz="1200" dirty="0" err="1">
                <a:solidFill>
                  <a:schemeClr val="dk1"/>
                </a:solidFill>
              </a:rPr>
              <a:t>eine</a:t>
            </a:r>
            <a:r>
              <a:rPr lang="en-US" sz="1200" dirty="0">
                <a:solidFill>
                  <a:schemeClr val="dk1"/>
                </a:solidFill>
              </a:rPr>
              <a:t> </a:t>
            </a:r>
            <a:r>
              <a:rPr lang="en-US" sz="1200" dirty="0" err="1">
                <a:solidFill>
                  <a:schemeClr val="dk1"/>
                </a:solidFill>
              </a:rPr>
              <a:t>Schädigung</a:t>
            </a:r>
            <a:r>
              <a:rPr lang="en-US" sz="1200" dirty="0">
                <a:solidFill>
                  <a:schemeClr val="dk1"/>
                </a:solidFill>
              </a:rPr>
              <a:t> der </a:t>
            </a:r>
            <a:r>
              <a:rPr lang="en-US" sz="1200" dirty="0" err="1">
                <a:solidFill>
                  <a:schemeClr val="dk1"/>
                </a:solidFill>
              </a:rPr>
              <a:t>Papille</a:t>
            </a:r>
            <a:r>
              <a:rPr lang="en-US" sz="1200" dirty="0">
                <a:solidFill>
                  <a:schemeClr val="dk1"/>
                </a:solidFill>
              </a:rPr>
              <a:t> </a:t>
            </a:r>
            <a:r>
              <a:rPr lang="en-US" sz="1200" dirty="0" err="1">
                <a:solidFill>
                  <a:schemeClr val="dk1"/>
                </a:solidFill>
              </a:rPr>
              <a:t>sowie</a:t>
            </a:r>
            <a:r>
              <a:rPr lang="en-US" sz="1200" dirty="0">
                <a:solidFill>
                  <a:schemeClr val="dk1"/>
                </a:solidFill>
              </a:rPr>
              <a:t> </a:t>
            </a:r>
            <a:r>
              <a:rPr lang="en-US" sz="1200" dirty="0" err="1">
                <a:solidFill>
                  <a:schemeClr val="dk1"/>
                </a:solidFill>
              </a:rPr>
              <a:t>ein</a:t>
            </a:r>
            <a:r>
              <a:rPr lang="en-US" sz="1200" dirty="0">
                <a:solidFill>
                  <a:schemeClr val="dk1"/>
                </a:solidFill>
              </a:rPr>
              <a:t> </a:t>
            </a:r>
            <a:r>
              <a:rPr lang="en-US" sz="1200" dirty="0" err="1">
                <a:solidFill>
                  <a:schemeClr val="dk1"/>
                </a:solidFill>
              </a:rPr>
              <a:t>charakteristischer</a:t>
            </a:r>
            <a:r>
              <a:rPr lang="en-US" sz="1200" dirty="0">
                <a:solidFill>
                  <a:schemeClr val="dk1"/>
                </a:solidFill>
              </a:rPr>
              <a:t> </a:t>
            </a:r>
            <a:r>
              <a:rPr lang="en-US" sz="1200" dirty="0" err="1">
                <a:solidFill>
                  <a:schemeClr val="dk1"/>
                </a:solidFill>
              </a:rPr>
              <a:t>glaukomatöser</a:t>
            </a:r>
            <a:r>
              <a:rPr lang="en-US" sz="1200" dirty="0">
                <a:solidFill>
                  <a:schemeClr val="dk1"/>
                </a:solidFill>
              </a:rPr>
              <a:t> </a:t>
            </a:r>
            <a:r>
              <a:rPr lang="en-US" sz="1200" dirty="0" err="1">
                <a:solidFill>
                  <a:schemeClr val="dk1"/>
                </a:solidFill>
              </a:rPr>
              <a:t>Gesichtsfeldverlust</a:t>
            </a:r>
            <a:r>
              <a:rPr lang="en-US" sz="1200" dirty="0">
                <a:solidFill>
                  <a:schemeClr val="dk1"/>
                </a:solidFill>
              </a:rPr>
              <a:t> </a:t>
            </a:r>
            <a:r>
              <a:rPr lang="en-US" sz="1200" dirty="0" err="1">
                <a:solidFill>
                  <a:schemeClr val="dk1"/>
                </a:solidFill>
              </a:rPr>
              <a:t>im</a:t>
            </a:r>
            <a:r>
              <a:rPr lang="en-US" sz="1200" dirty="0">
                <a:solidFill>
                  <a:schemeClr val="dk1"/>
                </a:solidFill>
              </a:rPr>
              <a:t> Sinne </a:t>
            </a:r>
            <a:r>
              <a:rPr lang="en-US" sz="1200" dirty="0" err="1">
                <a:solidFill>
                  <a:schemeClr val="dk1"/>
                </a:solidFill>
              </a:rPr>
              <a:t>einer</a:t>
            </a:r>
            <a:r>
              <a:rPr lang="en-US" sz="1200" dirty="0">
                <a:solidFill>
                  <a:schemeClr val="dk1"/>
                </a:solidFill>
              </a:rPr>
              <a:t> </a:t>
            </a:r>
            <a:r>
              <a:rPr lang="en-US" sz="1200" dirty="0" err="1">
                <a:solidFill>
                  <a:schemeClr val="dk1"/>
                </a:solidFill>
              </a:rPr>
              <a:t>glaukomatösen</a:t>
            </a:r>
            <a:r>
              <a:rPr lang="en-US" sz="1200" dirty="0">
                <a:solidFill>
                  <a:schemeClr val="dk1"/>
                </a:solidFill>
              </a:rPr>
              <a:t> </a:t>
            </a:r>
            <a:r>
              <a:rPr lang="en-US" sz="1200" dirty="0" err="1">
                <a:solidFill>
                  <a:schemeClr val="dk1"/>
                </a:solidFill>
              </a:rPr>
              <a:t>Optikusneuropathie</a:t>
            </a:r>
            <a:r>
              <a:rPr lang="en-US" sz="1200" dirty="0">
                <a:solidFill>
                  <a:schemeClr val="dk1"/>
                </a:solidFill>
              </a:rPr>
              <a:t>, </a:t>
            </a:r>
            <a:r>
              <a:rPr lang="en-US" sz="1200" dirty="0" err="1">
                <a:solidFill>
                  <a:schemeClr val="dk1"/>
                </a:solidFill>
              </a:rPr>
              <a:t>ist</a:t>
            </a:r>
            <a:r>
              <a:rPr lang="en-US" sz="1200" dirty="0">
                <a:solidFill>
                  <a:schemeClr val="dk1"/>
                </a:solidFill>
              </a:rPr>
              <a:t> die Diagnose „</a:t>
            </a:r>
            <a:r>
              <a:rPr lang="en-US" sz="1200" dirty="0" err="1">
                <a:solidFill>
                  <a:schemeClr val="dk1"/>
                </a:solidFill>
              </a:rPr>
              <a:t>Glaukom</a:t>
            </a:r>
            <a:r>
              <a:rPr lang="en-US" sz="1200" dirty="0">
                <a:solidFill>
                  <a:schemeClr val="dk1"/>
                </a:solidFill>
              </a:rPr>
              <a:t>“ </a:t>
            </a:r>
            <a:r>
              <a:rPr lang="en-US" sz="1200" dirty="0" err="1">
                <a:solidFill>
                  <a:schemeClr val="dk1"/>
                </a:solidFill>
              </a:rPr>
              <a:t>gerechtfertigt</a:t>
            </a:r>
            <a:r>
              <a:rPr lang="en-US" sz="1200" dirty="0">
                <a:solidFill>
                  <a:schemeClr val="dk1"/>
                </a:solidFill>
              </a:rPr>
              <a:t>.“</a:t>
            </a:r>
            <a:endParaRPr sz="1800" dirty="0">
              <a:solidFill>
                <a:srgbClr val="0000FF"/>
              </a:solidFill>
              <a:latin typeface="Arial"/>
              <a:ea typeface="Arial"/>
              <a:cs typeface="Arial"/>
              <a:sym typeface="Arial"/>
            </a:endParaRPr>
          </a:p>
          <a:p>
            <a:pPr marL="0" marR="0" lvl="0" indent="0" algn="l" rtl="0">
              <a:spcBef>
                <a:spcPts val="0"/>
              </a:spcBef>
              <a:spcAft>
                <a:spcPts val="0"/>
              </a:spcAft>
              <a:buNone/>
            </a:pPr>
            <a:r>
              <a:rPr lang="en-US" sz="1200" dirty="0">
                <a:solidFill>
                  <a:srgbClr val="0000FF"/>
                </a:solidFill>
              </a:rPr>
              <a:t>Bevor die Diagnose </a:t>
            </a:r>
            <a:r>
              <a:rPr lang="en-US" sz="1200" dirty="0" err="1">
                <a:solidFill>
                  <a:srgbClr val="0000FF"/>
                </a:solidFill>
              </a:rPr>
              <a:t>eines</a:t>
            </a:r>
            <a:r>
              <a:rPr lang="en-US" sz="1200" dirty="0">
                <a:solidFill>
                  <a:srgbClr val="0000FF"/>
                </a:solidFill>
              </a:rPr>
              <a:t> OWG </a:t>
            </a:r>
            <a:r>
              <a:rPr lang="en-US" sz="1200" dirty="0" err="1">
                <a:solidFill>
                  <a:srgbClr val="0000FF"/>
                </a:solidFill>
              </a:rPr>
              <a:t>gestellt</a:t>
            </a:r>
            <a:r>
              <a:rPr lang="en-US" sz="1200" dirty="0">
                <a:solidFill>
                  <a:srgbClr val="0000FF"/>
                </a:solidFill>
              </a:rPr>
              <a:t> </a:t>
            </a:r>
            <a:r>
              <a:rPr lang="en-US" sz="1200" dirty="0" err="1">
                <a:solidFill>
                  <a:srgbClr val="0000FF"/>
                </a:solidFill>
              </a:rPr>
              <a:t>werden</a:t>
            </a:r>
            <a:r>
              <a:rPr lang="en-US" sz="1200" dirty="0">
                <a:solidFill>
                  <a:srgbClr val="0000FF"/>
                </a:solidFill>
              </a:rPr>
              <a:t> </a:t>
            </a:r>
            <a:r>
              <a:rPr lang="en-US" sz="1200" dirty="0" err="1">
                <a:solidFill>
                  <a:srgbClr val="0000FF"/>
                </a:solidFill>
              </a:rPr>
              <a:t>kann</a:t>
            </a:r>
            <a:r>
              <a:rPr lang="en-US" sz="1200" dirty="0">
                <a:solidFill>
                  <a:srgbClr val="0000FF"/>
                </a:solidFill>
              </a:rPr>
              <a:t>, muss </a:t>
            </a:r>
            <a:r>
              <a:rPr lang="en-US" sz="1200" dirty="0" err="1">
                <a:solidFill>
                  <a:srgbClr val="0000FF"/>
                </a:solidFill>
              </a:rPr>
              <a:t>jedoch</a:t>
            </a:r>
            <a:r>
              <a:rPr lang="en-US" sz="1200" dirty="0">
                <a:solidFill>
                  <a:srgbClr val="0000FF"/>
                </a:solidFill>
              </a:rPr>
              <a:t> </a:t>
            </a:r>
            <a:r>
              <a:rPr lang="en-US" sz="1200" dirty="0" err="1">
                <a:solidFill>
                  <a:srgbClr val="0000FF"/>
                </a:solidFill>
              </a:rPr>
              <a:t>mittels</a:t>
            </a:r>
            <a:r>
              <a:rPr lang="en-US" sz="1200" dirty="0">
                <a:solidFill>
                  <a:srgbClr val="0000FF"/>
                </a:solidFill>
              </a:rPr>
              <a:t> </a:t>
            </a:r>
            <a:r>
              <a:rPr lang="en-US" sz="1200" dirty="0" err="1">
                <a:solidFill>
                  <a:srgbClr val="0000FF"/>
                </a:solidFill>
              </a:rPr>
              <a:t>Gonioskopie</a:t>
            </a:r>
            <a:r>
              <a:rPr lang="en-US" sz="1200" dirty="0">
                <a:solidFill>
                  <a:srgbClr val="0000FF"/>
                </a:solidFill>
              </a:rPr>
              <a:t> der </a:t>
            </a:r>
            <a:r>
              <a:rPr lang="en-US" sz="1200" dirty="0" err="1">
                <a:solidFill>
                  <a:srgbClr val="0000FF"/>
                </a:solidFill>
              </a:rPr>
              <a:t>offene</a:t>
            </a:r>
            <a:r>
              <a:rPr lang="en-US" sz="1200" dirty="0">
                <a:solidFill>
                  <a:srgbClr val="0000FF"/>
                </a:solidFill>
              </a:rPr>
              <a:t> </a:t>
            </a:r>
            <a:r>
              <a:rPr lang="en-US" sz="1200" dirty="0" err="1">
                <a:solidFill>
                  <a:srgbClr val="0000FF"/>
                </a:solidFill>
              </a:rPr>
              <a:t>Kammerwinkel</a:t>
            </a:r>
            <a:r>
              <a:rPr lang="en-US" sz="1200" dirty="0">
                <a:solidFill>
                  <a:srgbClr val="0000FF"/>
                </a:solidFill>
              </a:rPr>
              <a:t> </a:t>
            </a:r>
            <a:r>
              <a:rPr lang="en-US" sz="1200" dirty="0" err="1">
                <a:solidFill>
                  <a:srgbClr val="0000FF"/>
                </a:solidFill>
              </a:rPr>
              <a:t>nachgewiesen</a:t>
            </a:r>
            <a:r>
              <a:rPr lang="en-US" sz="1200" dirty="0">
                <a:solidFill>
                  <a:srgbClr val="0000FF"/>
                </a:solidFill>
              </a:rPr>
              <a:t> </a:t>
            </a:r>
            <a:r>
              <a:rPr lang="en-US" sz="1200" dirty="0" err="1">
                <a:solidFill>
                  <a:srgbClr val="0000FF"/>
                </a:solidFill>
              </a:rPr>
              <a:t>werden</a:t>
            </a:r>
            <a:r>
              <a:rPr lang="en-US" sz="1200" dirty="0">
                <a:solidFill>
                  <a:srgbClr val="0000FF"/>
                </a:solidFill>
              </a:rPr>
              <a:t>.</a:t>
            </a:r>
            <a:endParaRPr sz="1800" u="sng" dirty="0">
              <a:solidFill>
                <a:srgbClr val="FF0000"/>
              </a:solidFill>
              <a:latin typeface="Arial"/>
              <a:ea typeface="Arial"/>
              <a:cs typeface="Arial"/>
              <a:sym typeface="Arial"/>
            </a:endParaRPr>
          </a:p>
        </p:txBody>
      </p:sp>
      <p:sp>
        <p:nvSpPr>
          <p:cNvPr id="833" name="Google Shape;833;p41"/>
          <p:cNvSpPr txBox="1"/>
          <p:nvPr/>
        </p:nvSpPr>
        <p:spPr>
          <a:xfrm>
            <a:off x="3248561" y="6400800"/>
            <a:ext cx="2646878" cy="27699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chemeClr val="dk1"/>
                </a:solidFill>
                <a:latin typeface="Arial"/>
                <a:ea typeface="Arial"/>
                <a:cs typeface="Arial"/>
                <a:sym typeface="Arial"/>
              </a:rPr>
              <a:t>(Keine Frage – fahren Sie fort, wenn Sie bereit sind)</a:t>
            </a:r>
            <a:endParaRPr/>
          </a:p>
        </p:txBody>
      </p:sp>
      <p:sp>
        <p:nvSpPr>
          <p:cNvPr id="2" name="Google Shape;821;p40">
            <a:extLst>
              <a:ext uri="{FF2B5EF4-FFF2-40B4-BE49-F238E27FC236}">
                <a16:creationId xmlns:a16="http://schemas.microsoft.com/office/drawing/2014/main" id="{FF698729-9314-B4AB-DAC3-55A9B986FCD6}"/>
              </a:ext>
            </a:extLst>
          </p:cNvPr>
          <p:cNvSpPr txBox="1"/>
          <p:nvPr/>
        </p:nvSpPr>
        <p:spPr>
          <a:xfrm>
            <a:off x="2979420" y="1329569"/>
            <a:ext cx="3185160" cy="2882456"/>
          </a:xfrm>
          <a:prstGeom prst="rect">
            <a:avLst/>
          </a:prstGeom>
          <a:noFill/>
          <a:ln>
            <a:noFill/>
          </a:ln>
        </p:spPr>
        <p:txBody>
          <a:bodyPr spcFirstLastPara="1" wrap="square" lIns="25400" tIns="12700" rIns="25400" bIns="12700" anchor="t" anchorCtr="0">
            <a:spAutoFit/>
          </a:bodyPr>
          <a:lstStyle/>
          <a:p>
            <a:pPr marL="0" marR="0" lvl="0" indent="0" algn="ctr" rtl="0">
              <a:lnSpc>
                <a:spcPct val="441666"/>
              </a:lnSpc>
              <a:spcBef>
                <a:spcPts val="0"/>
              </a:spcBef>
              <a:spcAft>
                <a:spcPts val="0"/>
              </a:spcAft>
              <a:buNone/>
            </a:pPr>
            <a:r>
              <a:rPr lang="en-US" sz="3000" dirty="0" err="1">
                <a:solidFill>
                  <a:schemeClr val="dk1"/>
                </a:solidFill>
                <a:latin typeface="Arial"/>
                <a:ea typeface="Arial"/>
                <a:cs typeface="Arial"/>
                <a:sym typeface="Arial"/>
              </a:rPr>
              <a:t>Glaukom</a:t>
            </a:r>
            <a:endParaRPr sz="3000" dirty="0">
              <a:solidFill>
                <a:schemeClr val="lt1"/>
              </a:solidFill>
              <a:latin typeface="Arial"/>
              <a:ea typeface="Arial"/>
              <a:cs typeface="Arial"/>
              <a:sym typeface="Arial"/>
            </a:endParaRPr>
          </a:p>
          <a:p>
            <a:pPr marL="0" marR="0" lvl="0" indent="0" algn="l" rtl="0">
              <a:lnSpc>
                <a:spcPct val="441666"/>
              </a:lnSpc>
              <a:spcBef>
                <a:spcPts val="0"/>
              </a:spcBef>
              <a:spcAft>
                <a:spcPts val="0"/>
              </a:spcAft>
              <a:buNone/>
            </a:pPr>
            <a:r>
              <a:rPr lang="en-US" sz="1200" dirty="0">
                <a:solidFill>
                  <a:schemeClr val="lt1"/>
                </a:solidFill>
                <a:latin typeface="Arial"/>
                <a:ea typeface="Arial"/>
                <a:cs typeface="Arial"/>
                <a:sym typeface="Arial"/>
              </a:rPr>
              <a:t>(POWG)</a:t>
            </a:r>
            <a:endParaRP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37"/>
        <p:cNvGrpSpPr/>
        <p:nvPr/>
      </p:nvGrpSpPr>
      <p:grpSpPr>
        <a:xfrm>
          <a:off x="0" y="0"/>
          <a:ext cx="0" cy="0"/>
          <a:chOff x="0" y="0"/>
          <a:chExt cx="0" cy="0"/>
        </a:xfrm>
      </p:grpSpPr>
      <p:sp>
        <p:nvSpPr>
          <p:cNvPr id="838" name="Google Shape;838;p42"/>
          <p:cNvSpPr txBox="1">
            <a:spLocks noGrp="1"/>
          </p:cNvSpPr>
          <p:nvPr>
            <p:ph type="sldNum" idx="12"/>
          </p:nvPr>
        </p:nvSpPr>
        <p:spPr>
          <a:xfrm>
            <a:off x="7010400" y="635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42</a:t>
            </a:fld>
            <a:endParaRPr/>
          </a:p>
        </p:txBody>
      </p:sp>
      <p:sp>
        <p:nvSpPr>
          <p:cNvPr id="839" name="Google Shape;839;p42"/>
          <p:cNvSpPr txBox="1"/>
          <p:nvPr/>
        </p:nvSpPr>
        <p:spPr>
          <a:xfrm>
            <a:off x="1793420" y="1362793"/>
            <a:ext cx="5557160" cy="2066207"/>
          </a:xfrm>
          <a:prstGeom prst="rect">
            <a:avLst/>
          </a:prstGeom>
          <a:noFill/>
          <a:ln>
            <a:noFill/>
          </a:ln>
        </p:spPr>
        <p:txBody>
          <a:bodyPr spcFirstLastPara="1" wrap="square" lIns="25400" tIns="12700" rIns="25400" bIns="12700" anchor="t" anchorCtr="0">
            <a:spAutoFit/>
          </a:bodyPr>
          <a:lstStyle/>
          <a:p>
            <a:pPr marL="0" marR="0" lvl="0" indent="0" algn="ctr" rtl="0">
              <a:lnSpc>
                <a:spcPct val="441666"/>
              </a:lnSpc>
              <a:spcBef>
                <a:spcPts val="0"/>
              </a:spcBef>
              <a:spcAft>
                <a:spcPts val="0"/>
              </a:spcAft>
              <a:buNone/>
            </a:pPr>
            <a:r>
              <a:rPr lang="en-US" sz="3000" i="1" dirty="0" err="1">
                <a:solidFill>
                  <a:srgbClr val="0000FF"/>
                </a:solidFill>
                <a:latin typeface="Arial"/>
                <a:ea typeface="Arial"/>
                <a:cs typeface="Arial"/>
                <a:sym typeface="Arial"/>
              </a:rPr>
              <a:t>Offenwinkel</a:t>
            </a:r>
            <a:r>
              <a:rPr lang="en-US" sz="3000" i="1" dirty="0"/>
              <a:t> </a:t>
            </a:r>
            <a:r>
              <a:rPr lang="en-US" sz="3000" dirty="0" err="1">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
                  </a:ext>
                </a:extLst>
              </a:rPr>
              <a:t>Glaukom</a:t>
            </a:r>
            <a:r>
              <a:rPr lang="en-US" sz="30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
                  </a:ext>
                </a:extLst>
              </a:rPr>
              <a:t> (</a:t>
            </a:r>
            <a:r>
              <a:rPr lang="en-US" sz="3000" dirty="0">
                <a:solidFill>
                  <a:schemeClr val="dk1"/>
                </a:solidFill>
                <a:latin typeface="Arial"/>
                <a:ea typeface="Arial"/>
                <a:cs typeface="Arial"/>
                <a:sym typeface="Arial"/>
              </a:rPr>
              <a:t>OWG)</a:t>
            </a:r>
            <a:endParaRPr sz="3000" dirty="0"/>
          </a:p>
        </p:txBody>
      </p:sp>
      <p:sp>
        <p:nvSpPr>
          <p:cNvPr id="840" name="Google Shape;840;p42"/>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841" name="Google Shape;841;p42"/>
          <p:cNvSpPr txBox="1"/>
          <p:nvPr/>
        </p:nvSpPr>
        <p:spPr>
          <a:xfrm>
            <a:off x="647700" y="3886200"/>
            <a:ext cx="7848600" cy="9492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dirty="0" err="1">
                <a:solidFill>
                  <a:schemeClr val="dk1"/>
                </a:solidFill>
              </a:rPr>
              <a:t>Findet</a:t>
            </a:r>
            <a:r>
              <a:rPr lang="en-US" sz="1200" dirty="0">
                <a:solidFill>
                  <a:schemeClr val="dk1"/>
                </a:solidFill>
              </a:rPr>
              <a:t> </a:t>
            </a:r>
            <a:r>
              <a:rPr lang="en-US" sz="1200" dirty="0" err="1">
                <a:solidFill>
                  <a:schemeClr val="dk1"/>
                </a:solidFill>
              </a:rPr>
              <a:t>sich</a:t>
            </a:r>
            <a:r>
              <a:rPr lang="en-US" sz="1200" dirty="0">
                <a:solidFill>
                  <a:schemeClr val="dk1"/>
                </a:solidFill>
              </a:rPr>
              <a:t> </a:t>
            </a:r>
            <a:r>
              <a:rPr lang="en-US" sz="1200" dirty="0" err="1">
                <a:solidFill>
                  <a:schemeClr val="dk1"/>
                </a:solidFill>
              </a:rPr>
              <a:t>bei</a:t>
            </a:r>
            <a:r>
              <a:rPr lang="en-US" sz="1200" dirty="0">
                <a:solidFill>
                  <a:schemeClr val="dk1"/>
                </a:solidFill>
              </a:rPr>
              <a:t> </a:t>
            </a:r>
            <a:r>
              <a:rPr lang="en-US" sz="1200" dirty="0" err="1">
                <a:solidFill>
                  <a:schemeClr val="dk1"/>
                </a:solidFill>
              </a:rPr>
              <a:t>einem</a:t>
            </a:r>
            <a:r>
              <a:rPr lang="en-US" sz="1200" dirty="0">
                <a:solidFill>
                  <a:schemeClr val="dk1"/>
                </a:solidFill>
              </a:rPr>
              <a:t> </a:t>
            </a:r>
            <a:r>
              <a:rPr lang="en-US" sz="1200" dirty="0" err="1">
                <a:solidFill>
                  <a:schemeClr val="dk1"/>
                </a:solidFill>
              </a:rPr>
              <a:t>Patienten</a:t>
            </a:r>
            <a:r>
              <a:rPr lang="en-US" sz="1200" dirty="0">
                <a:solidFill>
                  <a:schemeClr val="dk1"/>
                </a:solidFill>
              </a:rPr>
              <a:t> </a:t>
            </a:r>
            <a:r>
              <a:rPr lang="en-US" sz="1200" dirty="0" err="1">
                <a:solidFill>
                  <a:schemeClr val="dk1"/>
                </a:solidFill>
              </a:rPr>
              <a:t>eine</a:t>
            </a:r>
            <a:r>
              <a:rPr lang="en-US" sz="1200" dirty="0">
                <a:solidFill>
                  <a:schemeClr val="dk1"/>
                </a:solidFill>
              </a:rPr>
              <a:t> </a:t>
            </a:r>
            <a:r>
              <a:rPr lang="en-US" sz="1200" dirty="0" err="1">
                <a:solidFill>
                  <a:schemeClr val="dk1"/>
                </a:solidFill>
              </a:rPr>
              <a:t>Schädigung</a:t>
            </a:r>
            <a:r>
              <a:rPr lang="en-US" sz="1200" dirty="0">
                <a:solidFill>
                  <a:schemeClr val="dk1"/>
                </a:solidFill>
              </a:rPr>
              <a:t> der </a:t>
            </a:r>
            <a:r>
              <a:rPr lang="en-US" sz="1200" dirty="0" err="1">
                <a:solidFill>
                  <a:schemeClr val="dk1"/>
                </a:solidFill>
              </a:rPr>
              <a:t>Papille</a:t>
            </a:r>
            <a:r>
              <a:rPr lang="en-US" sz="1200" dirty="0">
                <a:solidFill>
                  <a:schemeClr val="dk1"/>
                </a:solidFill>
              </a:rPr>
              <a:t> </a:t>
            </a:r>
            <a:r>
              <a:rPr lang="en-US" sz="1200" dirty="0" err="1">
                <a:solidFill>
                  <a:schemeClr val="dk1"/>
                </a:solidFill>
              </a:rPr>
              <a:t>sowie</a:t>
            </a:r>
            <a:r>
              <a:rPr lang="en-US" sz="1200" dirty="0">
                <a:solidFill>
                  <a:schemeClr val="dk1"/>
                </a:solidFill>
              </a:rPr>
              <a:t> </a:t>
            </a:r>
            <a:r>
              <a:rPr lang="en-US" sz="1200" dirty="0" err="1">
                <a:solidFill>
                  <a:schemeClr val="dk1"/>
                </a:solidFill>
              </a:rPr>
              <a:t>ein</a:t>
            </a:r>
            <a:r>
              <a:rPr lang="en-US" sz="1200" dirty="0">
                <a:solidFill>
                  <a:schemeClr val="dk1"/>
                </a:solidFill>
              </a:rPr>
              <a:t> </a:t>
            </a:r>
            <a:r>
              <a:rPr lang="en-US" sz="1200" dirty="0" err="1">
                <a:solidFill>
                  <a:schemeClr val="dk1"/>
                </a:solidFill>
              </a:rPr>
              <a:t>charakteristischer</a:t>
            </a:r>
            <a:r>
              <a:rPr lang="en-US" sz="1200" dirty="0">
                <a:solidFill>
                  <a:schemeClr val="dk1"/>
                </a:solidFill>
              </a:rPr>
              <a:t> </a:t>
            </a:r>
            <a:r>
              <a:rPr lang="en-US" sz="1200" dirty="0" err="1">
                <a:solidFill>
                  <a:schemeClr val="dk1"/>
                </a:solidFill>
              </a:rPr>
              <a:t>glaukomatöser</a:t>
            </a:r>
            <a:r>
              <a:rPr lang="en-US" sz="1200" dirty="0">
                <a:solidFill>
                  <a:schemeClr val="dk1"/>
                </a:solidFill>
              </a:rPr>
              <a:t> </a:t>
            </a:r>
            <a:r>
              <a:rPr lang="en-US" sz="1200" dirty="0" err="1">
                <a:solidFill>
                  <a:schemeClr val="dk1"/>
                </a:solidFill>
              </a:rPr>
              <a:t>Gesichtsfeldverlust</a:t>
            </a:r>
            <a:r>
              <a:rPr lang="en-US" sz="1200" dirty="0">
                <a:solidFill>
                  <a:schemeClr val="dk1"/>
                </a:solidFill>
              </a:rPr>
              <a:t> </a:t>
            </a:r>
            <a:r>
              <a:rPr lang="en-US" sz="1200" dirty="0" err="1">
                <a:solidFill>
                  <a:schemeClr val="dk1"/>
                </a:solidFill>
              </a:rPr>
              <a:t>im</a:t>
            </a:r>
            <a:r>
              <a:rPr lang="en-US" sz="1200" dirty="0">
                <a:solidFill>
                  <a:schemeClr val="dk1"/>
                </a:solidFill>
              </a:rPr>
              <a:t> Sinne </a:t>
            </a:r>
            <a:r>
              <a:rPr lang="en-US" sz="1200" dirty="0" err="1">
                <a:solidFill>
                  <a:schemeClr val="dk1"/>
                </a:solidFill>
              </a:rPr>
              <a:t>einer</a:t>
            </a:r>
            <a:r>
              <a:rPr lang="en-US" sz="1200" dirty="0">
                <a:solidFill>
                  <a:schemeClr val="dk1"/>
                </a:solidFill>
              </a:rPr>
              <a:t> </a:t>
            </a:r>
            <a:r>
              <a:rPr lang="en-US" sz="1200" dirty="0" err="1">
                <a:solidFill>
                  <a:schemeClr val="dk1"/>
                </a:solidFill>
              </a:rPr>
              <a:t>glaukomatösen</a:t>
            </a:r>
            <a:r>
              <a:rPr lang="en-US" sz="1200" dirty="0">
                <a:solidFill>
                  <a:schemeClr val="dk1"/>
                </a:solidFill>
              </a:rPr>
              <a:t> </a:t>
            </a:r>
            <a:r>
              <a:rPr lang="en-US" sz="1200" dirty="0" err="1">
                <a:solidFill>
                  <a:schemeClr val="dk1"/>
                </a:solidFill>
              </a:rPr>
              <a:t>Optikusneuropathie</a:t>
            </a:r>
            <a:r>
              <a:rPr lang="en-US" sz="1200" dirty="0">
                <a:solidFill>
                  <a:schemeClr val="dk1"/>
                </a:solidFill>
              </a:rPr>
              <a:t>, </a:t>
            </a:r>
            <a:r>
              <a:rPr lang="en-US" sz="1200" dirty="0" err="1">
                <a:solidFill>
                  <a:schemeClr val="dk1"/>
                </a:solidFill>
              </a:rPr>
              <a:t>ist</a:t>
            </a:r>
            <a:r>
              <a:rPr lang="en-US" sz="1200" dirty="0">
                <a:solidFill>
                  <a:schemeClr val="dk1"/>
                </a:solidFill>
              </a:rPr>
              <a:t> die Diagnose „</a:t>
            </a:r>
            <a:r>
              <a:rPr lang="en-US" sz="1200" dirty="0" err="1">
                <a:solidFill>
                  <a:schemeClr val="dk1"/>
                </a:solidFill>
              </a:rPr>
              <a:t>Glaukom</a:t>
            </a:r>
            <a:r>
              <a:rPr lang="en-US" sz="1200" dirty="0">
                <a:solidFill>
                  <a:schemeClr val="dk1"/>
                </a:solidFill>
              </a:rPr>
              <a:t>“ </a:t>
            </a:r>
            <a:r>
              <a:rPr lang="en-US" sz="1200" dirty="0" err="1">
                <a:solidFill>
                  <a:schemeClr val="dk1"/>
                </a:solidFill>
              </a:rPr>
              <a:t>gerechtfertigt</a:t>
            </a:r>
            <a:r>
              <a:rPr lang="en-US" sz="1200" dirty="0">
                <a:solidFill>
                  <a:schemeClr val="dk1"/>
                </a:solidFill>
              </a:rPr>
              <a:t>.“</a:t>
            </a:r>
            <a:endParaRPr sz="1800" dirty="0">
              <a:solidFill>
                <a:srgbClr val="0000FF"/>
              </a:solidFill>
            </a:endParaRPr>
          </a:p>
          <a:p>
            <a:pPr marL="0" marR="0" lvl="0" indent="0" algn="l" rtl="0">
              <a:spcBef>
                <a:spcPts val="0"/>
              </a:spcBef>
              <a:spcAft>
                <a:spcPts val="0"/>
              </a:spcAft>
              <a:buNone/>
            </a:pPr>
            <a:r>
              <a:rPr lang="en-US" sz="1200" dirty="0">
                <a:solidFill>
                  <a:srgbClr val="0000FF"/>
                </a:solidFill>
              </a:rPr>
              <a:t>Bevor die Diagnose </a:t>
            </a:r>
            <a:r>
              <a:rPr lang="en-US" sz="1200" dirty="0" err="1">
                <a:solidFill>
                  <a:srgbClr val="0000FF"/>
                </a:solidFill>
              </a:rPr>
              <a:t>eines</a:t>
            </a:r>
            <a:r>
              <a:rPr lang="en-US" sz="1200" dirty="0">
                <a:solidFill>
                  <a:srgbClr val="0000FF"/>
                </a:solidFill>
              </a:rPr>
              <a:t> OWG </a:t>
            </a:r>
            <a:r>
              <a:rPr lang="en-US" sz="1200" dirty="0" err="1">
                <a:solidFill>
                  <a:srgbClr val="0000FF"/>
                </a:solidFill>
              </a:rPr>
              <a:t>gestellt</a:t>
            </a:r>
            <a:r>
              <a:rPr lang="en-US" sz="1200" dirty="0">
                <a:solidFill>
                  <a:srgbClr val="0000FF"/>
                </a:solidFill>
              </a:rPr>
              <a:t> </a:t>
            </a:r>
            <a:r>
              <a:rPr lang="en-US" sz="1200" dirty="0" err="1">
                <a:solidFill>
                  <a:srgbClr val="0000FF"/>
                </a:solidFill>
              </a:rPr>
              <a:t>werden</a:t>
            </a:r>
            <a:r>
              <a:rPr lang="en-US" sz="1200" dirty="0">
                <a:solidFill>
                  <a:srgbClr val="0000FF"/>
                </a:solidFill>
              </a:rPr>
              <a:t> </a:t>
            </a:r>
            <a:r>
              <a:rPr lang="en-US" sz="1200" dirty="0" err="1">
                <a:solidFill>
                  <a:srgbClr val="0000FF"/>
                </a:solidFill>
              </a:rPr>
              <a:t>kann</a:t>
            </a:r>
            <a:r>
              <a:rPr lang="en-US" sz="1200" dirty="0">
                <a:solidFill>
                  <a:srgbClr val="0000FF"/>
                </a:solidFill>
              </a:rPr>
              <a:t>, muss </a:t>
            </a:r>
            <a:r>
              <a:rPr lang="en-US" sz="1200" dirty="0" err="1">
                <a:solidFill>
                  <a:srgbClr val="0000FF"/>
                </a:solidFill>
              </a:rPr>
              <a:t>jedoch</a:t>
            </a:r>
            <a:r>
              <a:rPr lang="en-US" sz="1200" dirty="0">
                <a:solidFill>
                  <a:srgbClr val="0000FF"/>
                </a:solidFill>
              </a:rPr>
              <a:t> </a:t>
            </a:r>
            <a:r>
              <a:rPr lang="en-US" sz="1200" dirty="0" err="1">
                <a:solidFill>
                  <a:srgbClr val="0000FF"/>
                </a:solidFill>
              </a:rPr>
              <a:t>mittels</a:t>
            </a:r>
            <a:r>
              <a:rPr lang="en-US" sz="1200" dirty="0">
                <a:solidFill>
                  <a:srgbClr val="0000FF"/>
                </a:solidFill>
              </a:rPr>
              <a:t> </a:t>
            </a:r>
            <a:r>
              <a:rPr lang="en-US" sz="1200" dirty="0" err="1">
                <a:solidFill>
                  <a:srgbClr val="0000FF"/>
                </a:solidFill>
              </a:rPr>
              <a:t>Gonioskopie</a:t>
            </a:r>
            <a:r>
              <a:rPr lang="en-US" sz="1200" dirty="0">
                <a:solidFill>
                  <a:srgbClr val="0000FF"/>
                </a:solidFill>
              </a:rPr>
              <a:t> der </a:t>
            </a:r>
            <a:r>
              <a:rPr lang="en-US" sz="1200" dirty="0" err="1">
                <a:solidFill>
                  <a:srgbClr val="0000FF"/>
                </a:solidFill>
              </a:rPr>
              <a:t>offene</a:t>
            </a:r>
            <a:r>
              <a:rPr lang="en-US" sz="1200" dirty="0">
                <a:solidFill>
                  <a:srgbClr val="0000FF"/>
                </a:solidFill>
              </a:rPr>
              <a:t> </a:t>
            </a:r>
            <a:r>
              <a:rPr lang="en-US" sz="1200" dirty="0" err="1">
                <a:solidFill>
                  <a:srgbClr val="0000FF"/>
                </a:solidFill>
              </a:rPr>
              <a:t>Kammerwinkel</a:t>
            </a:r>
            <a:r>
              <a:rPr lang="en-US" sz="1200" dirty="0">
                <a:solidFill>
                  <a:srgbClr val="0000FF"/>
                </a:solidFill>
              </a:rPr>
              <a:t> </a:t>
            </a:r>
            <a:r>
              <a:rPr lang="en-US" sz="1200" dirty="0" err="1">
                <a:solidFill>
                  <a:srgbClr val="0000FF"/>
                </a:solidFill>
              </a:rPr>
              <a:t>nachgewiesen</a:t>
            </a:r>
            <a:r>
              <a:rPr lang="en-US" sz="1200" dirty="0">
                <a:solidFill>
                  <a:srgbClr val="0000FF"/>
                </a:solidFill>
              </a:rPr>
              <a:t> </a:t>
            </a:r>
            <a:r>
              <a:rPr lang="en-US" sz="1200" dirty="0" err="1">
                <a:solidFill>
                  <a:srgbClr val="0000FF"/>
                </a:solidFill>
              </a:rPr>
              <a:t>werden</a:t>
            </a:r>
            <a:r>
              <a:rPr lang="en-US" sz="1200" dirty="0">
                <a:solidFill>
                  <a:srgbClr val="0000FF"/>
                </a:solidFill>
              </a:rPr>
              <a:t>.</a:t>
            </a:r>
            <a:r>
              <a:rPr lang="en-US" sz="1200" dirty="0">
                <a:solidFill>
                  <a:srgbClr val="0000FF"/>
                </a:solidFill>
                <a:latin typeface="Arial"/>
                <a:ea typeface="Arial"/>
                <a:cs typeface="Arial"/>
                <a:sym typeface="Arial"/>
              </a:rPr>
              <a:t> </a:t>
            </a:r>
            <a:r>
              <a:rPr lang="en-US" sz="1200" u="sng" dirty="0">
                <a:solidFill>
                  <a:srgbClr val="0000FF"/>
                </a:solidFill>
              </a:rPr>
              <a:t>Die </a:t>
            </a:r>
            <a:r>
              <a:rPr lang="en-US" sz="1200" u="sng" dirty="0" err="1">
                <a:solidFill>
                  <a:srgbClr val="0000FF"/>
                </a:solidFill>
              </a:rPr>
              <a:t>Bezeichnung</a:t>
            </a:r>
            <a:r>
              <a:rPr lang="en-US" sz="1200" u="sng" dirty="0">
                <a:solidFill>
                  <a:srgbClr val="0000FF"/>
                </a:solidFill>
              </a:rPr>
              <a:t> </a:t>
            </a:r>
            <a:r>
              <a:rPr lang="en-US" sz="1200" u="sng" dirty="0" err="1">
                <a:solidFill>
                  <a:srgbClr val="0000FF"/>
                </a:solidFill>
              </a:rPr>
              <a:t>Offenwinkelglaukom</a:t>
            </a:r>
            <a:r>
              <a:rPr lang="en-US" sz="1200" u="sng" dirty="0">
                <a:solidFill>
                  <a:srgbClr val="0000FF"/>
                </a:solidFill>
              </a:rPr>
              <a:t> (OWG) </a:t>
            </a:r>
            <a:r>
              <a:rPr lang="en-US" sz="1200" u="sng" dirty="0" err="1">
                <a:solidFill>
                  <a:srgbClr val="0000FF"/>
                </a:solidFill>
              </a:rPr>
              <a:t>darf</a:t>
            </a:r>
            <a:r>
              <a:rPr lang="en-US" sz="1200" u="sng" dirty="0">
                <a:solidFill>
                  <a:srgbClr val="0000FF"/>
                </a:solidFill>
              </a:rPr>
              <a:t> erst </a:t>
            </a:r>
            <a:r>
              <a:rPr lang="en-US" sz="1200" u="sng" dirty="0" err="1">
                <a:solidFill>
                  <a:srgbClr val="0000FF"/>
                </a:solidFill>
              </a:rPr>
              <a:t>verwendet</a:t>
            </a:r>
            <a:r>
              <a:rPr lang="en-US" sz="1200" u="sng" dirty="0">
                <a:solidFill>
                  <a:srgbClr val="0000FF"/>
                </a:solidFill>
              </a:rPr>
              <a:t> </a:t>
            </a:r>
            <a:r>
              <a:rPr lang="en-US" sz="1200" u="sng" dirty="0" err="1">
                <a:solidFill>
                  <a:srgbClr val="0000FF"/>
                </a:solidFill>
              </a:rPr>
              <a:t>werden</a:t>
            </a:r>
            <a:r>
              <a:rPr lang="en-US" sz="1200" u="sng" dirty="0">
                <a:solidFill>
                  <a:srgbClr val="0000FF"/>
                </a:solidFill>
              </a:rPr>
              <a:t>, </a:t>
            </a:r>
            <a:r>
              <a:rPr lang="en-US" sz="1200" u="sng" dirty="0" err="1">
                <a:solidFill>
                  <a:srgbClr val="0000FF"/>
                </a:solidFill>
              </a:rPr>
              <a:t>nachdem</a:t>
            </a:r>
            <a:r>
              <a:rPr lang="en-US" sz="1200" u="sng" dirty="0">
                <a:solidFill>
                  <a:srgbClr val="0000FF"/>
                </a:solidFill>
              </a:rPr>
              <a:t> der </a:t>
            </a:r>
            <a:r>
              <a:rPr lang="en-US" sz="1200" u="sng" dirty="0" err="1">
                <a:solidFill>
                  <a:srgbClr val="0000FF"/>
                </a:solidFill>
              </a:rPr>
              <a:t>offene</a:t>
            </a:r>
            <a:r>
              <a:rPr lang="en-US" sz="1200" u="sng" dirty="0">
                <a:solidFill>
                  <a:srgbClr val="0000FF"/>
                </a:solidFill>
              </a:rPr>
              <a:t> </a:t>
            </a:r>
            <a:r>
              <a:rPr lang="en-US" sz="1200" u="sng" dirty="0" err="1">
                <a:solidFill>
                  <a:srgbClr val="0000FF"/>
                </a:solidFill>
              </a:rPr>
              <a:t>Kammerwinkel</a:t>
            </a:r>
            <a:r>
              <a:rPr lang="en-US" sz="1200" u="sng" dirty="0">
                <a:solidFill>
                  <a:srgbClr val="0000FF"/>
                </a:solidFill>
              </a:rPr>
              <a:t> </a:t>
            </a:r>
            <a:r>
              <a:rPr lang="en-US" sz="1200" u="sng" dirty="0" err="1">
                <a:solidFill>
                  <a:srgbClr val="0000FF"/>
                </a:solidFill>
              </a:rPr>
              <a:t>mittels</a:t>
            </a:r>
            <a:r>
              <a:rPr lang="en-US" sz="1200" u="sng" dirty="0">
                <a:solidFill>
                  <a:srgbClr val="0000FF"/>
                </a:solidFill>
              </a:rPr>
              <a:t> </a:t>
            </a:r>
            <a:r>
              <a:rPr lang="en-US" sz="1200" u="sng" dirty="0" err="1">
                <a:solidFill>
                  <a:srgbClr val="0000FF"/>
                </a:solidFill>
              </a:rPr>
              <a:t>Gonioskopie</a:t>
            </a:r>
            <a:r>
              <a:rPr lang="en-US" sz="1200" u="sng" dirty="0">
                <a:solidFill>
                  <a:srgbClr val="0000FF"/>
                </a:solidFill>
              </a:rPr>
              <a:t> </a:t>
            </a:r>
            <a:r>
              <a:rPr lang="en-US" sz="1200" u="sng" dirty="0" err="1">
                <a:solidFill>
                  <a:srgbClr val="0000FF"/>
                </a:solidFill>
              </a:rPr>
              <a:t>bestätigt</a:t>
            </a:r>
            <a:r>
              <a:rPr lang="en-US" sz="1200" u="sng" dirty="0">
                <a:solidFill>
                  <a:srgbClr val="0000FF"/>
                </a:solidFill>
              </a:rPr>
              <a:t> </a:t>
            </a:r>
            <a:r>
              <a:rPr lang="en-US" sz="1200" u="sng" dirty="0" err="1">
                <a:solidFill>
                  <a:srgbClr val="0000FF"/>
                </a:solidFill>
              </a:rPr>
              <a:t>wurde</a:t>
            </a:r>
            <a:r>
              <a:rPr lang="en-US" sz="1200" u="sng" dirty="0">
                <a:solidFill>
                  <a:srgbClr val="0000FF"/>
                </a:solidFill>
              </a:rPr>
              <a:t>.</a:t>
            </a:r>
            <a:endParaRPr sz="1800" u="sng" dirty="0">
              <a:solidFill>
                <a:srgbClr val="FF0000"/>
              </a:solidFill>
              <a:latin typeface="Arial"/>
              <a:ea typeface="Arial"/>
              <a:cs typeface="Arial"/>
              <a:sym typeface="Arial"/>
            </a:endParaRPr>
          </a:p>
        </p:txBody>
      </p:sp>
      <p:sp>
        <p:nvSpPr>
          <p:cNvPr id="842" name="Google Shape;842;p42"/>
          <p:cNvSpPr txBox="1"/>
          <p:nvPr/>
        </p:nvSpPr>
        <p:spPr>
          <a:xfrm>
            <a:off x="3248561" y="6400800"/>
            <a:ext cx="2646878" cy="27699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chemeClr val="dk1"/>
                </a:solidFill>
                <a:latin typeface="Arial"/>
                <a:ea typeface="Arial"/>
                <a:cs typeface="Arial"/>
                <a:sym typeface="Arial"/>
              </a:rPr>
              <a:t>(Keine Frage – fahren Sie fort, wenn Sie bereit sind)</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47"/>
        <p:cNvGrpSpPr/>
        <p:nvPr/>
      </p:nvGrpSpPr>
      <p:grpSpPr>
        <a:xfrm>
          <a:off x="0" y="0"/>
          <a:ext cx="0" cy="0"/>
          <a:chOff x="0" y="0"/>
          <a:chExt cx="0" cy="0"/>
        </a:xfrm>
      </p:grpSpPr>
      <p:sp>
        <p:nvSpPr>
          <p:cNvPr id="848" name="Google Shape;848;p43"/>
          <p:cNvSpPr txBox="1">
            <a:spLocks noGrp="1"/>
          </p:cNvSpPr>
          <p:nvPr>
            <p:ph type="sldNum" idx="12"/>
          </p:nvPr>
        </p:nvSpPr>
        <p:spPr>
          <a:xfrm>
            <a:off x="7010400" y="635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43</a:t>
            </a:fld>
            <a:endParaRPr/>
          </a:p>
        </p:txBody>
      </p:sp>
      <p:sp>
        <p:nvSpPr>
          <p:cNvPr id="850" name="Google Shape;850;p43"/>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851" name="Google Shape;851;p43"/>
          <p:cNvSpPr txBox="1"/>
          <p:nvPr/>
        </p:nvSpPr>
        <p:spPr>
          <a:xfrm>
            <a:off x="647700" y="3886200"/>
            <a:ext cx="7848600" cy="131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dirty="0" err="1">
                <a:solidFill>
                  <a:schemeClr val="dk1"/>
                </a:solidFill>
              </a:rPr>
              <a:t>Findet</a:t>
            </a:r>
            <a:r>
              <a:rPr lang="en-US" sz="1200" dirty="0">
                <a:solidFill>
                  <a:schemeClr val="dk1"/>
                </a:solidFill>
              </a:rPr>
              <a:t> </a:t>
            </a:r>
            <a:r>
              <a:rPr lang="en-US" sz="1200" dirty="0" err="1">
                <a:solidFill>
                  <a:schemeClr val="dk1"/>
                </a:solidFill>
              </a:rPr>
              <a:t>sich</a:t>
            </a:r>
            <a:r>
              <a:rPr lang="en-US" sz="1200" dirty="0">
                <a:solidFill>
                  <a:schemeClr val="dk1"/>
                </a:solidFill>
              </a:rPr>
              <a:t> </a:t>
            </a:r>
            <a:r>
              <a:rPr lang="en-US" sz="1200" dirty="0" err="1">
                <a:solidFill>
                  <a:schemeClr val="dk1"/>
                </a:solidFill>
              </a:rPr>
              <a:t>bei</a:t>
            </a:r>
            <a:r>
              <a:rPr lang="en-US" sz="1200" dirty="0">
                <a:solidFill>
                  <a:schemeClr val="dk1"/>
                </a:solidFill>
              </a:rPr>
              <a:t> </a:t>
            </a:r>
            <a:r>
              <a:rPr lang="en-US" sz="1200" dirty="0" err="1">
                <a:solidFill>
                  <a:schemeClr val="dk1"/>
                </a:solidFill>
              </a:rPr>
              <a:t>einem</a:t>
            </a:r>
            <a:r>
              <a:rPr lang="en-US" sz="1200" dirty="0">
                <a:solidFill>
                  <a:schemeClr val="dk1"/>
                </a:solidFill>
              </a:rPr>
              <a:t> </a:t>
            </a:r>
            <a:r>
              <a:rPr lang="en-US" sz="1200" dirty="0" err="1">
                <a:solidFill>
                  <a:schemeClr val="dk1"/>
                </a:solidFill>
              </a:rPr>
              <a:t>Patienten</a:t>
            </a:r>
            <a:r>
              <a:rPr lang="en-US" sz="1200" dirty="0">
                <a:solidFill>
                  <a:schemeClr val="dk1"/>
                </a:solidFill>
              </a:rPr>
              <a:t> </a:t>
            </a:r>
            <a:r>
              <a:rPr lang="en-US" sz="1200" dirty="0" err="1">
                <a:solidFill>
                  <a:schemeClr val="dk1"/>
                </a:solidFill>
              </a:rPr>
              <a:t>eine</a:t>
            </a:r>
            <a:r>
              <a:rPr lang="en-US" sz="1200" dirty="0">
                <a:solidFill>
                  <a:schemeClr val="dk1"/>
                </a:solidFill>
              </a:rPr>
              <a:t> </a:t>
            </a:r>
            <a:r>
              <a:rPr lang="en-US" sz="1200" dirty="0" err="1">
                <a:solidFill>
                  <a:schemeClr val="dk1"/>
                </a:solidFill>
              </a:rPr>
              <a:t>Schädigung</a:t>
            </a:r>
            <a:r>
              <a:rPr lang="en-US" sz="1200" dirty="0">
                <a:solidFill>
                  <a:schemeClr val="dk1"/>
                </a:solidFill>
              </a:rPr>
              <a:t> der </a:t>
            </a:r>
            <a:r>
              <a:rPr lang="en-US" sz="1200" dirty="0" err="1">
                <a:solidFill>
                  <a:schemeClr val="dk1"/>
                </a:solidFill>
              </a:rPr>
              <a:t>Papille</a:t>
            </a:r>
            <a:r>
              <a:rPr lang="en-US" sz="1200" dirty="0">
                <a:solidFill>
                  <a:schemeClr val="dk1"/>
                </a:solidFill>
              </a:rPr>
              <a:t> </a:t>
            </a:r>
            <a:r>
              <a:rPr lang="en-US" sz="1200" dirty="0" err="1">
                <a:solidFill>
                  <a:schemeClr val="dk1"/>
                </a:solidFill>
              </a:rPr>
              <a:t>sowie</a:t>
            </a:r>
            <a:r>
              <a:rPr lang="en-US" sz="1200" dirty="0">
                <a:solidFill>
                  <a:schemeClr val="dk1"/>
                </a:solidFill>
              </a:rPr>
              <a:t> </a:t>
            </a:r>
            <a:r>
              <a:rPr lang="en-US" sz="1200" dirty="0" err="1">
                <a:solidFill>
                  <a:schemeClr val="dk1"/>
                </a:solidFill>
              </a:rPr>
              <a:t>ein</a:t>
            </a:r>
            <a:r>
              <a:rPr lang="en-US" sz="1200" dirty="0">
                <a:solidFill>
                  <a:schemeClr val="dk1"/>
                </a:solidFill>
              </a:rPr>
              <a:t> </a:t>
            </a:r>
            <a:r>
              <a:rPr lang="en-US" sz="1200" dirty="0" err="1">
                <a:solidFill>
                  <a:schemeClr val="dk1"/>
                </a:solidFill>
              </a:rPr>
              <a:t>charakteristischer</a:t>
            </a:r>
            <a:r>
              <a:rPr lang="en-US" sz="1200" dirty="0">
                <a:solidFill>
                  <a:schemeClr val="dk1"/>
                </a:solidFill>
              </a:rPr>
              <a:t> </a:t>
            </a:r>
            <a:r>
              <a:rPr lang="en-US" sz="1200" dirty="0" err="1">
                <a:solidFill>
                  <a:schemeClr val="dk1"/>
                </a:solidFill>
              </a:rPr>
              <a:t>glaukomatöser</a:t>
            </a:r>
            <a:r>
              <a:rPr lang="en-US" sz="1200" dirty="0">
                <a:solidFill>
                  <a:schemeClr val="dk1"/>
                </a:solidFill>
              </a:rPr>
              <a:t> </a:t>
            </a:r>
            <a:r>
              <a:rPr lang="en-US" sz="1200" dirty="0" err="1">
                <a:solidFill>
                  <a:schemeClr val="dk1"/>
                </a:solidFill>
              </a:rPr>
              <a:t>Gesichtsfeldverlust</a:t>
            </a:r>
            <a:r>
              <a:rPr lang="en-US" sz="1200" dirty="0">
                <a:solidFill>
                  <a:schemeClr val="dk1"/>
                </a:solidFill>
              </a:rPr>
              <a:t> </a:t>
            </a:r>
            <a:r>
              <a:rPr lang="en-US" sz="1200" dirty="0" err="1">
                <a:solidFill>
                  <a:schemeClr val="dk1"/>
                </a:solidFill>
              </a:rPr>
              <a:t>im</a:t>
            </a:r>
            <a:r>
              <a:rPr lang="en-US" sz="1200" dirty="0">
                <a:solidFill>
                  <a:schemeClr val="dk1"/>
                </a:solidFill>
              </a:rPr>
              <a:t> Sinne </a:t>
            </a:r>
            <a:r>
              <a:rPr lang="en-US" sz="1200" dirty="0" err="1">
                <a:solidFill>
                  <a:schemeClr val="dk1"/>
                </a:solidFill>
              </a:rPr>
              <a:t>einer</a:t>
            </a:r>
            <a:r>
              <a:rPr lang="en-US" sz="1200" dirty="0">
                <a:solidFill>
                  <a:schemeClr val="dk1"/>
                </a:solidFill>
              </a:rPr>
              <a:t> </a:t>
            </a:r>
            <a:r>
              <a:rPr lang="en-US" sz="1200" dirty="0" err="1">
                <a:solidFill>
                  <a:schemeClr val="dk1"/>
                </a:solidFill>
              </a:rPr>
              <a:t>glaukomatösen</a:t>
            </a:r>
            <a:r>
              <a:rPr lang="en-US" sz="1200" dirty="0">
                <a:solidFill>
                  <a:schemeClr val="dk1"/>
                </a:solidFill>
              </a:rPr>
              <a:t> </a:t>
            </a:r>
            <a:r>
              <a:rPr lang="en-US" sz="1200" dirty="0" err="1">
                <a:solidFill>
                  <a:schemeClr val="dk1"/>
                </a:solidFill>
              </a:rPr>
              <a:t>Optikusneuropathie</a:t>
            </a:r>
            <a:r>
              <a:rPr lang="en-US" sz="1200" dirty="0">
                <a:solidFill>
                  <a:schemeClr val="dk1"/>
                </a:solidFill>
              </a:rPr>
              <a:t>, </a:t>
            </a:r>
            <a:r>
              <a:rPr lang="en-US" sz="1200" dirty="0" err="1">
                <a:solidFill>
                  <a:schemeClr val="dk1"/>
                </a:solidFill>
              </a:rPr>
              <a:t>ist</a:t>
            </a:r>
            <a:r>
              <a:rPr lang="en-US" sz="1200" dirty="0">
                <a:solidFill>
                  <a:schemeClr val="dk1"/>
                </a:solidFill>
              </a:rPr>
              <a:t> die Diagnose „</a:t>
            </a:r>
            <a:r>
              <a:rPr lang="en-US" sz="1200" dirty="0" err="1">
                <a:solidFill>
                  <a:schemeClr val="dk1"/>
                </a:solidFill>
              </a:rPr>
              <a:t>Glaukom</a:t>
            </a:r>
            <a:r>
              <a:rPr lang="en-US" sz="1200" dirty="0">
                <a:solidFill>
                  <a:schemeClr val="dk1"/>
                </a:solidFill>
              </a:rPr>
              <a:t>“ </a:t>
            </a:r>
            <a:r>
              <a:rPr lang="en-US" sz="1200" dirty="0" err="1">
                <a:solidFill>
                  <a:schemeClr val="dk1"/>
                </a:solidFill>
              </a:rPr>
              <a:t>gerechtfertigt</a:t>
            </a:r>
            <a:r>
              <a:rPr lang="en-US" sz="1200" dirty="0">
                <a:solidFill>
                  <a:schemeClr val="dk1"/>
                </a:solidFill>
              </a:rPr>
              <a:t>.“</a:t>
            </a:r>
            <a:endParaRPr sz="1800" dirty="0">
              <a:solidFill>
                <a:srgbClr val="0000FF"/>
              </a:solidFill>
            </a:endParaRPr>
          </a:p>
          <a:p>
            <a:pPr marL="0" lvl="0" indent="0" algn="l" rtl="0">
              <a:spcBef>
                <a:spcPts val="0"/>
              </a:spcBef>
              <a:spcAft>
                <a:spcPts val="0"/>
              </a:spcAft>
              <a:buClr>
                <a:schemeClr val="dk1"/>
              </a:buClr>
              <a:buFont typeface="Arial"/>
              <a:buNone/>
            </a:pPr>
            <a:r>
              <a:rPr lang="en-US" sz="1200" dirty="0">
                <a:solidFill>
                  <a:srgbClr val="0000FF"/>
                </a:solidFill>
              </a:rPr>
              <a:t>Bevor die Diagnose </a:t>
            </a:r>
            <a:r>
              <a:rPr lang="en-US" sz="1200" dirty="0" err="1">
                <a:solidFill>
                  <a:srgbClr val="0000FF"/>
                </a:solidFill>
              </a:rPr>
              <a:t>eines</a:t>
            </a:r>
            <a:r>
              <a:rPr lang="en-US" sz="1200" dirty="0">
                <a:solidFill>
                  <a:srgbClr val="0000FF"/>
                </a:solidFill>
              </a:rPr>
              <a:t> OWG </a:t>
            </a:r>
            <a:r>
              <a:rPr lang="en-US" sz="1200" dirty="0" err="1">
                <a:solidFill>
                  <a:srgbClr val="0000FF"/>
                </a:solidFill>
              </a:rPr>
              <a:t>gestellt</a:t>
            </a:r>
            <a:r>
              <a:rPr lang="en-US" sz="1200" dirty="0">
                <a:solidFill>
                  <a:srgbClr val="0000FF"/>
                </a:solidFill>
              </a:rPr>
              <a:t> </a:t>
            </a:r>
            <a:r>
              <a:rPr lang="en-US" sz="1200" dirty="0" err="1">
                <a:solidFill>
                  <a:srgbClr val="0000FF"/>
                </a:solidFill>
              </a:rPr>
              <a:t>werden</a:t>
            </a:r>
            <a:r>
              <a:rPr lang="en-US" sz="1200" dirty="0">
                <a:solidFill>
                  <a:srgbClr val="0000FF"/>
                </a:solidFill>
              </a:rPr>
              <a:t> </a:t>
            </a:r>
            <a:r>
              <a:rPr lang="en-US" sz="1200" dirty="0" err="1">
                <a:solidFill>
                  <a:srgbClr val="0000FF"/>
                </a:solidFill>
              </a:rPr>
              <a:t>kann</a:t>
            </a:r>
            <a:r>
              <a:rPr lang="en-US" sz="1200" dirty="0">
                <a:solidFill>
                  <a:srgbClr val="0000FF"/>
                </a:solidFill>
              </a:rPr>
              <a:t>, muss </a:t>
            </a:r>
            <a:r>
              <a:rPr lang="en-US" sz="1200" dirty="0" err="1">
                <a:solidFill>
                  <a:srgbClr val="0000FF"/>
                </a:solidFill>
              </a:rPr>
              <a:t>jedoch</a:t>
            </a:r>
            <a:r>
              <a:rPr lang="en-US" sz="1200" dirty="0">
                <a:solidFill>
                  <a:srgbClr val="0000FF"/>
                </a:solidFill>
              </a:rPr>
              <a:t> </a:t>
            </a:r>
            <a:r>
              <a:rPr lang="en-US" sz="1200" dirty="0" err="1">
                <a:solidFill>
                  <a:srgbClr val="0000FF"/>
                </a:solidFill>
              </a:rPr>
              <a:t>mittels</a:t>
            </a:r>
            <a:r>
              <a:rPr lang="en-US" sz="1200" dirty="0">
                <a:solidFill>
                  <a:srgbClr val="0000FF"/>
                </a:solidFill>
              </a:rPr>
              <a:t> </a:t>
            </a:r>
            <a:r>
              <a:rPr lang="en-US" sz="1200" dirty="0" err="1">
                <a:solidFill>
                  <a:srgbClr val="0000FF"/>
                </a:solidFill>
              </a:rPr>
              <a:t>Gonioskopie</a:t>
            </a:r>
            <a:r>
              <a:rPr lang="en-US" sz="1200" dirty="0">
                <a:solidFill>
                  <a:srgbClr val="0000FF"/>
                </a:solidFill>
              </a:rPr>
              <a:t> der </a:t>
            </a:r>
            <a:r>
              <a:rPr lang="en-US" sz="1200" dirty="0" err="1">
                <a:solidFill>
                  <a:srgbClr val="0000FF"/>
                </a:solidFill>
              </a:rPr>
              <a:t>offene</a:t>
            </a:r>
            <a:r>
              <a:rPr lang="en-US" sz="1200" dirty="0">
                <a:solidFill>
                  <a:srgbClr val="0000FF"/>
                </a:solidFill>
              </a:rPr>
              <a:t> </a:t>
            </a:r>
            <a:r>
              <a:rPr lang="en-US" sz="1200" dirty="0" err="1">
                <a:solidFill>
                  <a:srgbClr val="0000FF"/>
                </a:solidFill>
              </a:rPr>
              <a:t>Kammerwinkel</a:t>
            </a:r>
            <a:r>
              <a:rPr lang="en-US" sz="1200" dirty="0">
                <a:solidFill>
                  <a:srgbClr val="0000FF"/>
                </a:solidFill>
              </a:rPr>
              <a:t> </a:t>
            </a:r>
            <a:r>
              <a:rPr lang="en-US" sz="1200" dirty="0" err="1">
                <a:solidFill>
                  <a:srgbClr val="0000FF"/>
                </a:solidFill>
              </a:rPr>
              <a:t>nachgewiesen</a:t>
            </a:r>
            <a:r>
              <a:rPr lang="en-US" sz="1200" dirty="0">
                <a:solidFill>
                  <a:srgbClr val="0000FF"/>
                </a:solidFill>
              </a:rPr>
              <a:t> </a:t>
            </a:r>
            <a:r>
              <a:rPr lang="en-US" sz="1200" dirty="0" err="1">
                <a:solidFill>
                  <a:srgbClr val="0000FF"/>
                </a:solidFill>
              </a:rPr>
              <a:t>werden</a:t>
            </a:r>
            <a:r>
              <a:rPr lang="en-US" sz="1200" dirty="0">
                <a:solidFill>
                  <a:srgbClr val="0000FF"/>
                </a:solidFill>
              </a:rPr>
              <a:t>. </a:t>
            </a:r>
            <a:r>
              <a:rPr lang="en-US" sz="1200" u="sng" dirty="0">
                <a:solidFill>
                  <a:srgbClr val="0000FF"/>
                </a:solidFill>
              </a:rPr>
              <a:t>Die </a:t>
            </a:r>
            <a:r>
              <a:rPr lang="en-US" sz="1200" u="sng" dirty="0" err="1">
                <a:solidFill>
                  <a:srgbClr val="0000FF"/>
                </a:solidFill>
              </a:rPr>
              <a:t>Bezeichnung</a:t>
            </a:r>
            <a:r>
              <a:rPr lang="en-US" sz="1200" u="sng" dirty="0">
                <a:solidFill>
                  <a:srgbClr val="0000FF"/>
                </a:solidFill>
              </a:rPr>
              <a:t> </a:t>
            </a:r>
            <a:r>
              <a:rPr lang="en-US" sz="1200" u="sng" dirty="0" err="1">
                <a:solidFill>
                  <a:srgbClr val="0000FF"/>
                </a:solidFill>
              </a:rPr>
              <a:t>Offenwinkelglaukom</a:t>
            </a:r>
            <a:r>
              <a:rPr lang="en-US" sz="1200" u="sng" dirty="0">
                <a:solidFill>
                  <a:srgbClr val="0000FF"/>
                </a:solidFill>
              </a:rPr>
              <a:t> (OWG) </a:t>
            </a:r>
            <a:r>
              <a:rPr lang="en-US" sz="1200" u="sng" dirty="0" err="1">
                <a:solidFill>
                  <a:srgbClr val="0000FF"/>
                </a:solidFill>
              </a:rPr>
              <a:t>darf</a:t>
            </a:r>
            <a:r>
              <a:rPr lang="en-US" sz="1200" u="sng" dirty="0">
                <a:solidFill>
                  <a:srgbClr val="0000FF"/>
                </a:solidFill>
              </a:rPr>
              <a:t> erst </a:t>
            </a:r>
            <a:r>
              <a:rPr lang="en-US" sz="1200" u="sng" dirty="0" err="1">
                <a:solidFill>
                  <a:srgbClr val="0000FF"/>
                </a:solidFill>
              </a:rPr>
              <a:t>verwendet</a:t>
            </a:r>
            <a:r>
              <a:rPr lang="en-US" sz="1200" u="sng" dirty="0">
                <a:solidFill>
                  <a:srgbClr val="0000FF"/>
                </a:solidFill>
              </a:rPr>
              <a:t> </a:t>
            </a:r>
            <a:r>
              <a:rPr lang="en-US" sz="1200" u="sng" dirty="0" err="1">
                <a:solidFill>
                  <a:srgbClr val="0000FF"/>
                </a:solidFill>
              </a:rPr>
              <a:t>werden</a:t>
            </a:r>
            <a:r>
              <a:rPr lang="en-US" sz="1200" u="sng" dirty="0">
                <a:solidFill>
                  <a:srgbClr val="0000FF"/>
                </a:solidFill>
              </a:rPr>
              <a:t>, </a:t>
            </a:r>
            <a:r>
              <a:rPr lang="en-US" sz="1200" u="sng" dirty="0" err="1">
                <a:solidFill>
                  <a:srgbClr val="0000FF"/>
                </a:solidFill>
              </a:rPr>
              <a:t>nachdem</a:t>
            </a:r>
            <a:r>
              <a:rPr lang="en-US" sz="1200" u="sng" dirty="0">
                <a:solidFill>
                  <a:srgbClr val="0000FF"/>
                </a:solidFill>
              </a:rPr>
              <a:t> der </a:t>
            </a:r>
            <a:r>
              <a:rPr lang="en-US" sz="1200" u="sng" dirty="0" err="1">
                <a:solidFill>
                  <a:srgbClr val="0000FF"/>
                </a:solidFill>
              </a:rPr>
              <a:t>offene</a:t>
            </a:r>
            <a:r>
              <a:rPr lang="en-US" sz="1200" u="sng" dirty="0">
                <a:solidFill>
                  <a:srgbClr val="0000FF"/>
                </a:solidFill>
              </a:rPr>
              <a:t> </a:t>
            </a:r>
            <a:r>
              <a:rPr lang="en-US" sz="1200" u="sng" dirty="0" err="1">
                <a:solidFill>
                  <a:srgbClr val="0000FF"/>
                </a:solidFill>
              </a:rPr>
              <a:t>Kammerwinkel</a:t>
            </a:r>
            <a:r>
              <a:rPr lang="en-US" sz="1200" u="sng" dirty="0">
                <a:solidFill>
                  <a:srgbClr val="0000FF"/>
                </a:solidFill>
              </a:rPr>
              <a:t> </a:t>
            </a:r>
            <a:r>
              <a:rPr lang="en-US" sz="1200" u="sng" dirty="0" err="1">
                <a:solidFill>
                  <a:srgbClr val="0000FF"/>
                </a:solidFill>
              </a:rPr>
              <a:t>mittels</a:t>
            </a:r>
            <a:r>
              <a:rPr lang="en-US" sz="1200" u="sng" dirty="0">
                <a:solidFill>
                  <a:srgbClr val="0000FF"/>
                </a:solidFill>
              </a:rPr>
              <a:t> </a:t>
            </a:r>
            <a:r>
              <a:rPr lang="en-US" sz="1200" u="sng" dirty="0" err="1">
                <a:solidFill>
                  <a:srgbClr val="0000FF"/>
                </a:solidFill>
              </a:rPr>
              <a:t>Gonioskopie</a:t>
            </a:r>
            <a:r>
              <a:rPr lang="en-US" sz="1200" u="sng" dirty="0">
                <a:solidFill>
                  <a:srgbClr val="0000FF"/>
                </a:solidFill>
              </a:rPr>
              <a:t> </a:t>
            </a:r>
            <a:r>
              <a:rPr lang="en-US" sz="1200" u="sng" dirty="0" err="1">
                <a:solidFill>
                  <a:srgbClr val="0000FF"/>
                </a:solidFill>
              </a:rPr>
              <a:t>bestätigt</a:t>
            </a:r>
            <a:r>
              <a:rPr lang="en-US" sz="1200" u="sng" dirty="0">
                <a:solidFill>
                  <a:srgbClr val="0000FF"/>
                </a:solidFill>
              </a:rPr>
              <a:t> </a:t>
            </a:r>
            <a:r>
              <a:rPr lang="en-US" sz="1200" u="sng" dirty="0" err="1">
                <a:solidFill>
                  <a:srgbClr val="0000FF"/>
                </a:solidFill>
              </a:rPr>
              <a:t>wurde</a:t>
            </a:r>
            <a:r>
              <a:rPr lang="en-US" sz="1200" u="sng" dirty="0">
                <a:solidFill>
                  <a:srgbClr val="0000FF"/>
                </a:solidFill>
              </a:rPr>
              <a:t>.</a:t>
            </a:r>
            <a:endParaRPr sz="1200" dirty="0">
              <a:solidFill>
                <a:schemeClr val="dk1"/>
              </a:solidFill>
            </a:endParaRPr>
          </a:p>
          <a:p>
            <a:pPr marL="0" marR="0" lvl="0" indent="0" algn="l" rtl="0">
              <a:spcBef>
                <a:spcPts val="0"/>
              </a:spcBef>
              <a:spcAft>
                <a:spcPts val="0"/>
              </a:spcAft>
              <a:buNone/>
            </a:pPr>
            <a:r>
              <a:rPr lang="en-US" sz="1200" dirty="0">
                <a:solidFill>
                  <a:srgbClr val="FF0000"/>
                </a:solidFill>
              </a:rPr>
              <a:t>Auch die Diagnose </a:t>
            </a:r>
            <a:r>
              <a:rPr lang="en-US" sz="1200" dirty="0" err="1">
                <a:solidFill>
                  <a:srgbClr val="FF0000"/>
                </a:solidFill>
              </a:rPr>
              <a:t>eines</a:t>
            </a:r>
            <a:r>
              <a:rPr lang="en-US" sz="1200" dirty="0">
                <a:solidFill>
                  <a:srgbClr val="FF0000"/>
                </a:solidFill>
              </a:rPr>
              <a:t> </a:t>
            </a:r>
            <a:r>
              <a:rPr lang="en-US" sz="1200" i="1" dirty="0" err="1">
                <a:solidFill>
                  <a:srgbClr val="FF0000"/>
                </a:solidFill>
              </a:rPr>
              <a:t>primären</a:t>
            </a:r>
            <a:r>
              <a:rPr lang="en-US" sz="1200" i="1" dirty="0">
                <a:solidFill>
                  <a:srgbClr val="FF0000"/>
                </a:solidFill>
              </a:rPr>
              <a:t> </a:t>
            </a:r>
            <a:r>
              <a:rPr lang="en-US" sz="1200" i="1" dirty="0" err="1">
                <a:solidFill>
                  <a:srgbClr val="FF0000"/>
                </a:solidFill>
              </a:rPr>
              <a:t>Offenwinkelglaukoms</a:t>
            </a:r>
            <a:r>
              <a:rPr lang="en-US" sz="1200" i="1" dirty="0">
                <a:solidFill>
                  <a:srgbClr val="FF0000"/>
                </a:solidFill>
              </a:rPr>
              <a:t> (POWG)</a:t>
            </a:r>
            <a:r>
              <a:rPr lang="en-US" sz="1200" dirty="0">
                <a:solidFill>
                  <a:srgbClr val="FF0000"/>
                </a:solidFill>
              </a:rPr>
              <a:t> </a:t>
            </a:r>
            <a:r>
              <a:rPr lang="en-US" sz="1200" dirty="0" err="1">
                <a:solidFill>
                  <a:srgbClr val="FF0000"/>
                </a:solidFill>
              </a:rPr>
              <a:t>darf</a:t>
            </a:r>
            <a:r>
              <a:rPr lang="en-US" sz="1200" dirty="0">
                <a:solidFill>
                  <a:srgbClr val="FF0000"/>
                </a:solidFill>
              </a:rPr>
              <a:t> erst </a:t>
            </a:r>
            <a:r>
              <a:rPr lang="en-US" sz="1200" dirty="0" err="1">
                <a:solidFill>
                  <a:srgbClr val="FF0000"/>
                </a:solidFill>
              </a:rPr>
              <a:t>gestellt</a:t>
            </a:r>
            <a:r>
              <a:rPr lang="en-US" sz="1200" dirty="0">
                <a:solidFill>
                  <a:srgbClr val="FF0000"/>
                </a:solidFill>
              </a:rPr>
              <a:t> </a:t>
            </a:r>
            <a:r>
              <a:rPr lang="en-US" sz="1200" dirty="0" err="1">
                <a:solidFill>
                  <a:srgbClr val="FF0000"/>
                </a:solidFill>
              </a:rPr>
              <a:t>werden</a:t>
            </a:r>
            <a:r>
              <a:rPr lang="en-US" sz="1200" dirty="0">
                <a:solidFill>
                  <a:srgbClr val="FF0000"/>
                </a:solidFill>
              </a:rPr>
              <a:t>, </a:t>
            </a:r>
            <a:r>
              <a:rPr lang="en-US" sz="1200" dirty="0" err="1">
                <a:solidFill>
                  <a:srgbClr val="FF0000"/>
                </a:solidFill>
              </a:rPr>
              <a:t>nachdem</a:t>
            </a:r>
            <a:r>
              <a:rPr lang="en-US" sz="1200" dirty="0">
                <a:solidFill>
                  <a:srgbClr val="FF0000"/>
                </a:solidFill>
              </a:rPr>
              <a:t> </a:t>
            </a:r>
            <a:r>
              <a:rPr lang="en-US" sz="1200" dirty="0" err="1">
                <a:solidFill>
                  <a:srgbClr val="FF0000"/>
                </a:solidFill>
              </a:rPr>
              <a:t>mögliche</a:t>
            </a:r>
            <a:r>
              <a:rPr lang="en-US" sz="1200" dirty="0">
                <a:solidFill>
                  <a:srgbClr val="FF0000"/>
                </a:solidFill>
              </a:rPr>
              <a:t> </a:t>
            </a:r>
            <a:r>
              <a:rPr lang="en-US" sz="1200" dirty="0" err="1">
                <a:solidFill>
                  <a:srgbClr val="FF0000"/>
                </a:solidFill>
              </a:rPr>
              <a:t>Ursachen</a:t>
            </a:r>
            <a:r>
              <a:rPr lang="en-US" sz="1200" dirty="0">
                <a:solidFill>
                  <a:srgbClr val="FF0000"/>
                </a:solidFill>
              </a:rPr>
              <a:t> </a:t>
            </a:r>
            <a:r>
              <a:rPr lang="en-US" sz="1200" dirty="0" err="1">
                <a:solidFill>
                  <a:srgbClr val="FF0000"/>
                </a:solidFill>
              </a:rPr>
              <a:t>eines</a:t>
            </a:r>
            <a:r>
              <a:rPr lang="en-US" sz="1200" dirty="0">
                <a:solidFill>
                  <a:srgbClr val="FF0000"/>
                </a:solidFill>
              </a:rPr>
              <a:t> </a:t>
            </a:r>
            <a:r>
              <a:rPr lang="en-US" sz="1200" dirty="0" err="1">
                <a:solidFill>
                  <a:srgbClr val="FF0000"/>
                </a:solidFill>
              </a:rPr>
              <a:t>sekundären</a:t>
            </a:r>
            <a:r>
              <a:rPr lang="en-US" sz="1200" dirty="0">
                <a:solidFill>
                  <a:srgbClr val="FF0000"/>
                </a:solidFill>
              </a:rPr>
              <a:t> </a:t>
            </a:r>
            <a:r>
              <a:rPr lang="en-US" sz="1200" dirty="0" err="1">
                <a:solidFill>
                  <a:srgbClr val="FF0000"/>
                </a:solidFill>
              </a:rPr>
              <a:t>Offenwinkelglaukoms</a:t>
            </a:r>
            <a:r>
              <a:rPr lang="en-US" sz="1200" dirty="0">
                <a:solidFill>
                  <a:srgbClr val="FF0000"/>
                </a:solidFill>
              </a:rPr>
              <a:t> </a:t>
            </a:r>
            <a:r>
              <a:rPr lang="en-US" sz="1200" dirty="0" err="1">
                <a:solidFill>
                  <a:srgbClr val="FF0000"/>
                </a:solidFill>
              </a:rPr>
              <a:t>erwogen</a:t>
            </a:r>
            <a:r>
              <a:rPr lang="en-US" sz="1200" dirty="0">
                <a:solidFill>
                  <a:srgbClr val="FF0000"/>
                </a:solidFill>
              </a:rPr>
              <a:t> und </a:t>
            </a:r>
            <a:r>
              <a:rPr lang="en-US" sz="1200" dirty="0" err="1">
                <a:solidFill>
                  <a:srgbClr val="FF0000"/>
                </a:solidFill>
              </a:rPr>
              <a:t>ausgeschlossen</a:t>
            </a:r>
            <a:r>
              <a:rPr lang="en-US" sz="1200" dirty="0">
                <a:solidFill>
                  <a:srgbClr val="FF0000"/>
                </a:solidFill>
              </a:rPr>
              <a:t> </a:t>
            </a:r>
            <a:r>
              <a:rPr lang="en-US" sz="1200" dirty="0" err="1">
                <a:solidFill>
                  <a:srgbClr val="FF0000"/>
                </a:solidFill>
              </a:rPr>
              <a:t>wurden</a:t>
            </a:r>
            <a:r>
              <a:rPr lang="en-US" sz="1200" dirty="0">
                <a:solidFill>
                  <a:srgbClr val="FF0000"/>
                </a:solidFill>
              </a:rPr>
              <a:t>.</a:t>
            </a:r>
            <a:endParaRPr sz="1800" u="sng" dirty="0">
              <a:solidFill>
                <a:srgbClr val="FF0000"/>
              </a:solidFill>
              <a:latin typeface="Arial"/>
              <a:ea typeface="Arial"/>
              <a:cs typeface="Arial"/>
              <a:sym typeface="Arial"/>
            </a:endParaRPr>
          </a:p>
        </p:txBody>
      </p:sp>
      <p:sp>
        <p:nvSpPr>
          <p:cNvPr id="852" name="Google Shape;852;p43"/>
          <p:cNvSpPr txBox="1"/>
          <p:nvPr/>
        </p:nvSpPr>
        <p:spPr>
          <a:xfrm>
            <a:off x="3248561" y="6400800"/>
            <a:ext cx="2646878" cy="27699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chemeClr val="dk1"/>
                </a:solidFill>
                <a:latin typeface="Arial"/>
                <a:ea typeface="Arial"/>
                <a:cs typeface="Arial"/>
                <a:sym typeface="Arial"/>
              </a:rPr>
              <a:t>(Keine Frage – fahren Sie fort, wenn Sie bereit sind)</a:t>
            </a:r>
            <a:endParaRPr/>
          </a:p>
        </p:txBody>
      </p:sp>
      <p:sp>
        <p:nvSpPr>
          <p:cNvPr id="2" name="Google Shape;839;p42">
            <a:extLst>
              <a:ext uri="{FF2B5EF4-FFF2-40B4-BE49-F238E27FC236}">
                <a16:creationId xmlns:a16="http://schemas.microsoft.com/office/drawing/2014/main" id="{A84DC794-1F3E-241D-D252-B42E4CCAEB17}"/>
              </a:ext>
            </a:extLst>
          </p:cNvPr>
          <p:cNvSpPr txBox="1"/>
          <p:nvPr/>
        </p:nvSpPr>
        <p:spPr>
          <a:xfrm>
            <a:off x="1793420" y="1362793"/>
            <a:ext cx="5557160" cy="2066207"/>
          </a:xfrm>
          <a:prstGeom prst="rect">
            <a:avLst/>
          </a:prstGeom>
          <a:noFill/>
          <a:ln>
            <a:noFill/>
          </a:ln>
        </p:spPr>
        <p:txBody>
          <a:bodyPr spcFirstLastPara="1" wrap="square" lIns="25400" tIns="12700" rIns="25400" bIns="12700" anchor="t" anchorCtr="0">
            <a:spAutoFit/>
          </a:bodyPr>
          <a:lstStyle/>
          <a:p>
            <a:pPr marL="0" marR="0" lvl="0" indent="0" algn="ctr" rtl="0">
              <a:lnSpc>
                <a:spcPct val="441666"/>
              </a:lnSpc>
              <a:spcBef>
                <a:spcPts val="0"/>
              </a:spcBef>
              <a:spcAft>
                <a:spcPts val="0"/>
              </a:spcAft>
              <a:buNone/>
            </a:pPr>
            <a:r>
              <a:rPr lang="en-US" sz="3000" i="1" dirty="0" err="1">
                <a:solidFill>
                  <a:srgbClr val="0000FF"/>
                </a:solidFill>
                <a:latin typeface="Arial"/>
                <a:ea typeface="Arial"/>
                <a:cs typeface="Arial"/>
                <a:sym typeface="Arial"/>
              </a:rPr>
              <a:t>Offenwinkel</a:t>
            </a:r>
            <a:r>
              <a:rPr lang="en-US" sz="3000" i="1" dirty="0"/>
              <a:t> </a:t>
            </a:r>
            <a:r>
              <a:rPr lang="en-US" sz="3000" dirty="0" err="1">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
                  </a:ext>
                </a:extLst>
              </a:rPr>
              <a:t>Glaukom</a:t>
            </a:r>
            <a:r>
              <a:rPr lang="en-US" sz="30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
                  </a:ext>
                </a:extLst>
              </a:rPr>
              <a:t> (</a:t>
            </a:r>
            <a:r>
              <a:rPr lang="en-US" sz="3000" dirty="0">
                <a:solidFill>
                  <a:schemeClr val="dk1"/>
                </a:solidFill>
                <a:latin typeface="Arial"/>
                <a:ea typeface="Arial"/>
                <a:cs typeface="Arial"/>
                <a:sym typeface="Arial"/>
              </a:rPr>
              <a:t>OWG)</a:t>
            </a:r>
            <a:endParaRPr sz="30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58" name="Google Shape;858;p44"/>
          <p:cNvSpPr txBox="1">
            <a:spLocks noGrp="1"/>
          </p:cNvSpPr>
          <p:nvPr>
            <p:ph type="sldNum" idx="12"/>
          </p:nvPr>
        </p:nvSpPr>
        <p:spPr>
          <a:xfrm>
            <a:off x="7010400" y="635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44</a:t>
            </a:fld>
            <a:endParaRPr/>
          </a:p>
        </p:txBody>
      </p:sp>
      <p:sp>
        <p:nvSpPr>
          <p:cNvPr id="860" name="Google Shape;860;p44"/>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861" name="Google Shape;861;p44"/>
          <p:cNvSpPr txBox="1"/>
          <p:nvPr/>
        </p:nvSpPr>
        <p:spPr>
          <a:xfrm>
            <a:off x="647700" y="3886200"/>
            <a:ext cx="7848600" cy="15033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dirty="0" err="1">
                <a:solidFill>
                  <a:schemeClr val="dk1"/>
                </a:solidFill>
              </a:rPr>
              <a:t>Findet</a:t>
            </a:r>
            <a:r>
              <a:rPr lang="en-US" sz="1200" dirty="0">
                <a:solidFill>
                  <a:schemeClr val="dk1"/>
                </a:solidFill>
              </a:rPr>
              <a:t> </a:t>
            </a:r>
            <a:r>
              <a:rPr lang="en-US" sz="1200" dirty="0" err="1">
                <a:solidFill>
                  <a:schemeClr val="dk1"/>
                </a:solidFill>
              </a:rPr>
              <a:t>sich</a:t>
            </a:r>
            <a:r>
              <a:rPr lang="en-US" sz="1200" dirty="0">
                <a:solidFill>
                  <a:schemeClr val="dk1"/>
                </a:solidFill>
              </a:rPr>
              <a:t> </a:t>
            </a:r>
            <a:r>
              <a:rPr lang="en-US" sz="1200" dirty="0" err="1">
                <a:solidFill>
                  <a:schemeClr val="dk1"/>
                </a:solidFill>
              </a:rPr>
              <a:t>bei</a:t>
            </a:r>
            <a:r>
              <a:rPr lang="en-US" sz="1200" dirty="0">
                <a:solidFill>
                  <a:schemeClr val="dk1"/>
                </a:solidFill>
              </a:rPr>
              <a:t> </a:t>
            </a:r>
            <a:r>
              <a:rPr lang="en-US" sz="1200" dirty="0" err="1">
                <a:solidFill>
                  <a:schemeClr val="dk1"/>
                </a:solidFill>
              </a:rPr>
              <a:t>einem</a:t>
            </a:r>
            <a:r>
              <a:rPr lang="en-US" sz="1200" dirty="0">
                <a:solidFill>
                  <a:schemeClr val="dk1"/>
                </a:solidFill>
              </a:rPr>
              <a:t> </a:t>
            </a:r>
            <a:r>
              <a:rPr lang="en-US" sz="1200" dirty="0" err="1">
                <a:solidFill>
                  <a:schemeClr val="dk1"/>
                </a:solidFill>
              </a:rPr>
              <a:t>Patienten</a:t>
            </a:r>
            <a:r>
              <a:rPr lang="en-US" sz="1200" dirty="0">
                <a:solidFill>
                  <a:schemeClr val="dk1"/>
                </a:solidFill>
              </a:rPr>
              <a:t> </a:t>
            </a:r>
            <a:r>
              <a:rPr lang="en-US" sz="1200" dirty="0" err="1">
                <a:solidFill>
                  <a:schemeClr val="dk1"/>
                </a:solidFill>
              </a:rPr>
              <a:t>eine</a:t>
            </a:r>
            <a:r>
              <a:rPr lang="en-US" sz="1200" dirty="0">
                <a:solidFill>
                  <a:schemeClr val="dk1"/>
                </a:solidFill>
              </a:rPr>
              <a:t> </a:t>
            </a:r>
            <a:r>
              <a:rPr lang="en-US" sz="1200" dirty="0" err="1">
                <a:solidFill>
                  <a:schemeClr val="dk1"/>
                </a:solidFill>
              </a:rPr>
              <a:t>Schädigung</a:t>
            </a:r>
            <a:r>
              <a:rPr lang="en-US" sz="1200" dirty="0">
                <a:solidFill>
                  <a:schemeClr val="dk1"/>
                </a:solidFill>
              </a:rPr>
              <a:t> der </a:t>
            </a:r>
            <a:r>
              <a:rPr lang="en-US" sz="1200" dirty="0" err="1">
                <a:solidFill>
                  <a:schemeClr val="dk1"/>
                </a:solidFill>
              </a:rPr>
              <a:t>Papille</a:t>
            </a:r>
            <a:r>
              <a:rPr lang="en-US" sz="1200" dirty="0">
                <a:solidFill>
                  <a:schemeClr val="dk1"/>
                </a:solidFill>
              </a:rPr>
              <a:t> </a:t>
            </a:r>
            <a:r>
              <a:rPr lang="en-US" sz="1200" dirty="0" err="1">
                <a:solidFill>
                  <a:schemeClr val="dk1"/>
                </a:solidFill>
              </a:rPr>
              <a:t>sowie</a:t>
            </a:r>
            <a:r>
              <a:rPr lang="en-US" sz="1200" dirty="0">
                <a:solidFill>
                  <a:schemeClr val="dk1"/>
                </a:solidFill>
              </a:rPr>
              <a:t> </a:t>
            </a:r>
            <a:r>
              <a:rPr lang="en-US" sz="1200" dirty="0" err="1">
                <a:solidFill>
                  <a:schemeClr val="dk1"/>
                </a:solidFill>
              </a:rPr>
              <a:t>ein</a:t>
            </a:r>
            <a:r>
              <a:rPr lang="en-US" sz="1200" dirty="0">
                <a:solidFill>
                  <a:schemeClr val="dk1"/>
                </a:solidFill>
              </a:rPr>
              <a:t> </a:t>
            </a:r>
            <a:r>
              <a:rPr lang="en-US" sz="1200" dirty="0" err="1">
                <a:solidFill>
                  <a:schemeClr val="dk1"/>
                </a:solidFill>
              </a:rPr>
              <a:t>charakteristischer</a:t>
            </a:r>
            <a:r>
              <a:rPr lang="en-US" sz="1200" dirty="0">
                <a:solidFill>
                  <a:schemeClr val="dk1"/>
                </a:solidFill>
              </a:rPr>
              <a:t> </a:t>
            </a:r>
            <a:r>
              <a:rPr lang="en-US" sz="1200" dirty="0" err="1">
                <a:solidFill>
                  <a:schemeClr val="dk1"/>
                </a:solidFill>
              </a:rPr>
              <a:t>glaukomatöser</a:t>
            </a:r>
            <a:r>
              <a:rPr lang="en-US" sz="1200" dirty="0">
                <a:solidFill>
                  <a:schemeClr val="dk1"/>
                </a:solidFill>
              </a:rPr>
              <a:t> </a:t>
            </a:r>
            <a:r>
              <a:rPr lang="en-US" sz="1200" dirty="0" err="1">
                <a:solidFill>
                  <a:schemeClr val="dk1"/>
                </a:solidFill>
              </a:rPr>
              <a:t>Gesichtsfeldverlust</a:t>
            </a:r>
            <a:r>
              <a:rPr lang="en-US" sz="1200" dirty="0">
                <a:solidFill>
                  <a:schemeClr val="dk1"/>
                </a:solidFill>
              </a:rPr>
              <a:t> </a:t>
            </a:r>
            <a:r>
              <a:rPr lang="en-US" sz="1200" dirty="0" err="1">
                <a:solidFill>
                  <a:schemeClr val="dk1"/>
                </a:solidFill>
              </a:rPr>
              <a:t>im</a:t>
            </a:r>
            <a:r>
              <a:rPr lang="en-US" sz="1200" dirty="0">
                <a:solidFill>
                  <a:schemeClr val="dk1"/>
                </a:solidFill>
              </a:rPr>
              <a:t> Sinne </a:t>
            </a:r>
            <a:r>
              <a:rPr lang="en-US" sz="1200" dirty="0" err="1">
                <a:solidFill>
                  <a:schemeClr val="dk1"/>
                </a:solidFill>
              </a:rPr>
              <a:t>einer</a:t>
            </a:r>
            <a:r>
              <a:rPr lang="en-US" sz="1200" dirty="0">
                <a:solidFill>
                  <a:schemeClr val="dk1"/>
                </a:solidFill>
              </a:rPr>
              <a:t> </a:t>
            </a:r>
            <a:r>
              <a:rPr lang="en-US" sz="1200" dirty="0" err="1">
                <a:solidFill>
                  <a:schemeClr val="dk1"/>
                </a:solidFill>
              </a:rPr>
              <a:t>glaukomatösen</a:t>
            </a:r>
            <a:r>
              <a:rPr lang="en-US" sz="1200" dirty="0">
                <a:solidFill>
                  <a:schemeClr val="dk1"/>
                </a:solidFill>
              </a:rPr>
              <a:t> </a:t>
            </a:r>
            <a:r>
              <a:rPr lang="en-US" sz="1200" dirty="0" err="1">
                <a:solidFill>
                  <a:schemeClr val="dk1"/>
                </a:solidFill>
              </a:rPr>
              <a:t>Optikusneuropathie</a:t>
            </a:r>
            <a:r>
              <a:rPr lang="en-US" sz="1200" dirty="0">
                <a:solidFill>
                  <a:schemeClr val="dk1"/>
                </a:solidFill>
              </a:rPr>
              <a:t>, </a:t>
            </a:r>
            <a:r>
              <a:rPr lang="en-US" sz="1200" dirty="0" err="1">
                <a:solidFill>
                  <a:schemeClr val="dk1"/>
                </a:solidFill>
              </a:rPr>
              <a:t>ist</a:t>
            </a:r>
            <a:r>
              <a:rPr lang="en-US" sz="1200" dirty="0">
                <a:solidFill>
                  <a:schemeClr val="dk1"/>
                </a:solidFill>
              </a:rPr>
              <a:t> die Diagnose „</a:t>
            </a:r>
            <a:r>
              <a:rPr lang="en-US" sz="1200" dirty="0" err="1">
                <a:solidFill>
                  <a:schemeClr val="dk1"/>
                </a:solidFill>
              </a:rPr>
              <a:t>Glaukom</a:t>
            </a:r>
            <a:r>
              <a:rPr lang="en-US" sz="1200" dirty="0">
                <a:solidFill>
                  <a:schemeClr val="dk1"/>
                </a:solidFill>
              </a:rPr>
              <a:t>“ </a:t>
            </a:r>
            <a:r>
              <a:rPr lang="en-US" sz="1200" dirty="0" err="1">
                <a:solidFill>
                  <a:schemeClr val="dk1"/>
                </a:solidFill>
              </a:rPr>
              <a:t>gerechtfertigt</a:t>
            </a:r>
            <a:r>
              <a:rPr lang="en-US" sz="1200" dirty="0">
                <a:solidFill>
                  <a:schemeClr val="dk1"/>
                </a:solidFill>
              </a:rPr>
              <a:t>.“</a:t>
            </a:r>
            <a:endParaRPr sz="1800" dirty="0">
              <a:solidFill>
                <a:srgbClr val="0000FF"/>
              </a:solidFill>
            </a:endParaRPr>
          </a:p>
          <a:p>
            <a:pPr marL="0" lvl="0" indent="0" algn="l" rtl="0">
              <a:spcBef>
                <a:spcPts val="0"/>
              </a:spcBef>
              <a:spcAft>
                <a:spcPts val="0"/>
              </a:spcAft>
              <a:buClr>
                <a:schemeClr val="dk1"/>
              </a:buClr>
              <a:buFont typeface="Arial"/>
              <a:buNone/>
            </a:pPr>
            <a:r>
              <a:rPr lang="en-US" sz="1200" dirty="0">
                <a:solidFill>
                  <a:srgbClr val="0000FF"/>
                </a:solidFill>
              </a:rPr>
              <a:t>Bevor die Diagnose </a:t>
            </a:r>
            <a:r>
              <a:rPr lang="en-US" sz="1200" dirty="0" err="1">
                <a:solidFill>
                  <a:srgbClr val="0000FF"/>
                </a:solidFill>
              </a:rPr>
              <a:t>eines</a:t>
            </a:r>
            <a:r>
              <a:rPr lang="en-US" sz="1200" dirty="0">
                <a:solidFill>
                  <a:srgbClr val="0000FF"/>
                </a:solidFill>
              </a:rPr>
              <a:t> OWG </a:t>
            </a:r>
            <a:r>
              <a:rPr lang="en-US" sz="1200" dirty="0" err="1">
                <a:solidFill>
                  <a:srgbClr val="0000FF"/>
                </a:solidFill>
              </a:rPr>
              <a:t>gestellt</a:t>
            </a:r>
            <a:r>
              <a:rPr lang="en-US" sz="1200" dirty="0">
                <a:solidFill>
                  <a:srgbClr val="0000FF"/>
                </a:solidFill>
              </a:rPr>
              <a:t> </a:t>
            </a:r>
            <a:r>
              <a:rPr lang="en-US" sz="1200" dirty="0" err="1">
                <a:solidFill>
                  <a:srgbClr val="0000FF"/>
                </a:solidFill>
              </a:rPr>
              <a:t>werden</a:t>
            </a:r>
            <a:r>
              <a:rPr lang="en-US" sz="1200" dirty="0">
                <a:solidFill>
                  <a:srgbClr val="0000FF"/>
                </a:solidFill>
              </a:rPr>
              <a:t> </a:t>
            </a:r>
            <a:r>
              <a:rPr lang="en-US" sz="1200" dirty="0" err="1">
                <a:solidFill>
                  <a:srgbClr val="0000FF"/>
                </a:solidFill>
              </a:rPr>
              <a:t>kann</a:t>
            </a:r>
            <a:r>
              <a:rPr lang="en-US" sz="1200" dirty="0">
                <a:solidFill>
                  <a:srgbClr val="0000FF"/>
                </a:solidFill>
              </a:rPr>
              <a:t>, muss </a:t>
            </a:r>
            <a:r>
              <a:rPr lang="en-US" sz="1200" dirty="0" err="1">
                <a:solidFill>
                  <a:srgbClr val="0000FF"/>
                </a:solidFill>
              </a:rPr>
              <a:t>jedoch</a:t>
            </a:r>
            <a:r>
              <a:rPr lang="en-US" sz="1200" dirty="0">
                <a:solidFill>
                  <a:srgbClr val="0000FF"/>
                </a:solidFill>
              </a:rPr>
              <a:t> </a:t>
            </a:r>
            <a:r>
              <a:rPr lang="en-US" sz="1200" dirty="0" err="1">
                <a:solidFill>
                  <a:srgbClr val="0000FF"/>
                </a:solidFill>
              </a:rPr>
              <a:t>mittels</a:t>
            </a:r>
            <a:r>
              <a:rPr lang="en-US" sz="1200" dirty="0">
                <a:solidFill>
                  <a:srgbClr val="0000FF"/>
                </a:solidFill>
              </a:rPr>
              <a:t> </a:t>
            </a:r>
            <a:r>
              <a:rPr lang="en-US" sz="1200" dirty="0" err="1">
                <a:solidFill>
                  <a:srgbClr val="0000FF"/>
                </a:solidFill>
              </a:rPr>
              <a:t>Gonioskopie</a:t>
            </a:r>
            <a:r>
              <a:rPr lang="en-US" sz="1200" dirty="0">
                <a:solidFill>
                  <a:srgbClr val="0000FF"/>
                </a:solidFill>
              </a:rPr>
              <a:t> der </a:t>
            </a:r>
            <a:r>
              <a:rPr lang="en-US" sz="1200" dirty="0" err="1">
                <a:solidFill>
                  <a:srgbClr val="0000FF"/>
                </a:solidFill>
              </a:rPr>
              <a:t>offene</a:t>
            </a:r>
            <a:r>
              <a:rPr lang="en-US" sz="1200" dirty="0">
                <a:solidFill>
                  <a:srgbClr val="0000FF"/>
                </a:solidFill>
              </a:rPr>
              <a:t> </a:t>
            </a:r>
            <a:r>
              <a:rPr lang="en-US" sz="1200" dirty="0" err="1">
                <a:solidFill>
                  <a:srgbClr val="0000FF"/>
                </a:solidFill>
              </a:rPr>
              <a:t>Kammerwinkel</a:t>
            </a:r>
            <a:r>
              <a:rPr lang="en-US" sz="1200" dirty="0">
                <a:solidFill>
                  <a:srgbClr val="0000FF"/>
                </a:solidFill>
              </a:rPr>
              <a:t> </a:t>
            </a:r>
            <a:r>
              <a:rPr lang="en-US" sz="1200" dirty="0" err="1">
                <a:solidFill>
                  <a:srgbClr val="0000FF"/>
                </a:solidFill>
              </a:rPr>
              <a:t>nachgewiesen</a:t>
            </a:r>
            <a:r>
              <a:rPr lang="en-US" sz="1200" dirty="0">
                <a:solidFill>
                  <a:srgbClr val="0000FF"/>
                </a:solidFill>
              </a:rPr>
              <a:t> </a:t>
            </a:r>
            <a:r>
              <a:rPr lang="en-US" sz="1200" dirty="0" err="1">
                <a:solidFill>
                  <a:srgbClr val="0000FF"/>
                </a:solidFill>
              </a:rPr>
              <a:t>werden</a:t>
            </a:r>
            <a:r>
              <a:rPr lang="en-US" sz="1200" dirty="0">
                <a:solidFill>
                  <a:srgbClr val="0000FF"/>
                </a:solidFill>
              </a:rPr>
              <a:t>. </a:t>
            </a:r>
            <a:r>
              <a:rPr lang="en-US" sz="1200" u="sng" dirty="0">
                <a:solidFill>
                  <a:srgbClr val="0000FF"/>
                </a:solidFill>
              </a:rPr>
              <a:t>Die </a:t>
            </a:r>
            <a:r>
              <a:rPr lang="en-US" sz="1200" u="sng" dirty="0" err="1">
                <a:solidFill>
                  <a:srgbClr val="0000FF"/>
                </a:solidFill>
              </a:rPr>
              <a:t>Bezeichnung</a:t>
            </a:r>
            <a:r>
              <a:rPr lang="en-US" sz="1200" u="sng" dirty="0">
                <a:solidFill>
                  <a:srgbClr val="0000FF"/>
                </a:solidFill>
              </a:rPr>
              <a:t> </a:t>
            </a:r>
            <a:r>
              <a:rPr lang="en-US" sz="1200" u="sng" dirty="0" err="1">
                <a:solidFill>
                  <a:srgbClr val="0000FF"/>
                </a:solidFill>
              </a:rPr>
              <a:t>Offenwinkelglaukom</a:t>
            </a:r>
            <a:r>
              <a:rPr lang="en-US" sz="1200" u="sng" dirty="0">
                <a:solidFill>
                  <a:srgbClr val="0000FF"/>
                </a:solidFill>
              </a:rPr>
              <a:t> (OWG) </a:t>
            </a:r>
            <a:r>
              <a:rPr lang="en-US" sz="1200" u="sng" dirty="0" err="1">
                <a:solidFill>
                  <a:srgbClr val="0000FF"/>
                </a:solidFill>
              </a:rPr>
              <a:t>darf</a:t>
            </a:r>
            <a:r>
              <a:rPr lang="en-US" sz="1200" u="sng" dirty="0">
                <a:solidFill>
                  <a:srgbClr val="0000FF"/>
                </a:solidFill>
              </a:rPr>
              <a:t> erst </a:t>
            </a:r>
            <a:r>
              <a:rPr lang="en-US" sz="1200" u="sng" dirty="0" err="1">
                <a:solidFill>
                  <a:srgbClr val="0000FF"/>
                </a:solidFill>
              </a:rPr>
              <a:t>verwendet</a:t>
            </a:r>
            <a:r>
              <a:rPr lang="en-US" sz="1200" u="sng" dirty="0">
                <a:solidFill>
                  <a:srgbClr val="0000FF"/>
                </a:solidFill>
              </a:rPr>
              <a:t> </a:t>
            </a:r>
            <a:r>
              <a:rPr lang="en-US" sz="1200" u="sng" dirty="0" err="1">
                <a:solidFill>
                  <a:srgbClr val="0000FF"/>
                </a:solidFill>
              </a:rPr>
              <a:t>werden</a:t>
            </a:r>
            <a:r>
              <a:rPr lang="en-US" sz="1200" u="sng" dirty="0">
                <a:solidFill>
                  <a:srgbClr val="0000FF"/>
                </a:solidFill>
              </a:rPr>
              <a:t>, </a:t>
            </a:r>
            <a:r>
              <a:rPr lang="en-US" sz="1200" u="sng" dirty="0" err="1">
                <a:solidFill>
                  <a:srgbClr val="0000FF"/>
                </a:solidFill>
              </a:rPr>
              <a:t>nachdem</a:t>
            </a:r>
            <a:r>
              <a:rPr lang="en-US" sz="1200" u="sng" dirty="0">
                <a:solidFill>
                  <a:srgbClr val="0000FF"/>
                </a:solidFill>
              </a:rPr>
              <a:t> der </a:t>
            </a:r>
            <a:r>
              <a:rPr lang="en-US" sz="1200" u="sng" dirty="0" err="1">
                <a:solidFill>
                  <a:srgbClr val="0000FF"/>
                </a:solidFill>
              </a:rPr>
              <a:t>offene</a:t>
            </a:r>
            <a:r>
              <a:rPr lang="en-US" sz="1200" u="sng" dirty="0">
                <a:solidFill>
                  <a:srgbClr val="0000FF"/>
                </a:solidFill>
              </a:rPr>
              <a:t> </a:t>
            </a:r>
            <a:r>
              <a:rPr lang="en-US" sz="1200" u="sng" dirty="0" err="1">
                <a:solidFill>
                  <a:srgbClr val="0000FF"/>
                </a:solidFill>
              </a:rPr>
              <a:t>Kammerwinkel</a:t>
            </a:r>
            <a:r>
              <a:rPr lang="en-US" sz="1200" u="sng" dirty="0">
                <a:solidFill>
                  <a:srgbClr val="0000FF"/>
                </a:solidFill>
              </a:rPr>
              <a:t> </a:t>
            </a:r>
            <a:r>
              <a:rPr lang="en-US" sz="1200" u="sng" dirty="0" err="1">
                <a:solidFill>
                  <a:srgbClr val="0000FF"/>
                </a:solidFill>
              </a:rPr>
              <a:t>mittels</a:t>
            </a:r>
            <a:r>
              <a:rPr lang="en-US" sz="1200" u="sng" dirty="0">
                <a:solidFill>
                  <a:srgbClr val="0000FF"/>
                </a:solidFill>
              </a:rPr>
              <a:t> </a:t>
            </a:r>
            <a:r>
              <a:rPr lang="en-US" sz="1200" u="sng" dirty="0" err="1">
                <a:solidFill>
                  <a:srgbClr val="0000FF"/>
                </a:solidFill>
              </a:rPr>
              <a:t>Gonioskopie</a:t>
            </a:r>
            <a:r>
              <a:rPr lang="en-US" sz="1200" u="sng" dirty="0">
                <a:solidFill>
                  <a:srgbClr val="0000FF"/>
                </a:solidFill>
              </a:rPr>
              <a:t> </a:t>
            </a:r>
            <a:r>
              <a:rPr lang="en-US" sz="1200" u="sng" dirty="0" err="1">
                <a:solidFill>
                  <a:srgbClr val="0000FF"/>
                </a:solidFill>
              </a:rPr>
              <a:t>bestätigt</a:t>
            </a:r>
            <a:r>
              <a:rPr lang="en-US" sz="1200" u="sng" dirty="0">
                <a:solidFill>
                  <a:srgbClr val="0000FF"/>
                </a:solidFill>
              </a:rPr>
              <a:t> </a:t>
            </a:r>
            <a:r>
              <a:rPr lang="en-US" sz="1200" u="sng" dirty="0" err="1">
                <a:solidFill>
                  <a:srgbClr val="0000FF"/>
                </a:solidFill>
              </a:rPr>
              <a:t>wurde</a:t>
            </a:r>
            <a:r>
              <a:rPr lang="en-US" sz="1200" u="sng" dirty="0">
                <a:solidFill>
                  <a:srgbClr val="0000FF"/>
                </a:solidFill>
              </a:rPr>
              <a:t>.</a:t>
            </a:r>
            <a:endParaRPr sz="1200" dirty="0">
              <a:solidFill>
                <a:schemeClr val="dk1"/>
              </a:solidFill>
            </a:endParaRPr>
          </a:p>
          <a:p>
            <a:pPr marL="0" marR="0" lvl="0" indent="0" algn="l" rtl="0">
              <a:spcBef>
                <a:spcPts val="0"/>
              </a:spcBef>
              <a:spcAft>
                <a:spcPts val="0"/>
              </a:spcAft>
              <a:buNone/>
            </a:pPr>
            <a:r>
              <a:rPr lang="en-US" sz="1200" dirty="0">
                <a:solidFill>
                  <a:srgbClr val="FF0000"/>
                </a:solidFill>
              </a:rPr>
              <a:t>Auch die Diagnose </a:t>
            </a:r>
            <a:r>
              <a:rPr lang="en-US" sz="1200" dirty="0" err="1">
                <a:solidFill>
                  <a:srgbClr val="FF0000"/>
                </a:solidFill>
              </a:rPr>
              <a:t>eines</a:t>
            </a:r>
            <a:r>
              <a:rPr lang="en-US" sz="1200" dirty="0">
                <a:solidFill>
                  <a:srgbClr val="FF0000"/>
                </a:solidFill>
              </a:rPr>
              <a:t> </a:t>
            </a:r>
            <a:r>
              <a:rPr lang="en-US" sz="1200" i="1" dirty="0" err="1">
                <a:solidFill>
                  <a:srgbClr val="FF0000"/>
                </a:solidFill>
              </a:rPr>
              <a:t>primären</a:t>
            </a:r>
            <a:r>
              <a:rPr lang="en-US" sz="1200" i="1" dirty="0">
                <a:solidFill>
                  <a:srgbClr val="FF0000"/>
                </a:solidFill>
              </a:rPr>
              <a:t> </a:t>
            </a:r>
            <a:r>
              <a:rPr lang="en-US" sz="1200" i="1" dirty="0" err="1">
                <a:solidFill>
                  <a:srgbClr val="FF0000"/>
                </a:solidFill>
              </a:rPr>
              <a:t>Offenwinkelglaukoms</a:t>
            </a:r>
            <a:r>
              <a:rPr lang="en-US" sz="1200" i="1" dirty="0">
                <a:solidFill>
                  <a:srgbClr val="FF0000"/>
                </a:solidFill>
              </a:rPr>
              <a:t> (POWG)</a:t>
            </a:r>
            <a:r>
              <a:rPr lang="en-US" sz="1200" dirty="0">
                <a:solidFill>
                  <a:srgbClr val="FF0000"/>
                </a:solidFill>
              </a:rPr>
              <a:t> </a:t>
            </a:r>
            <a:r>
              <a:rPr lang="en-US" sz="1200" dirty="0" err="1">
                <a:solidFill>
                  <a:srgbClr val="FF0000"/>
                </a:solidFill>
              </a:rPr>
              <a:t>darf</a:t>
            </a:r>
            <a:r>
              <a:rPr lang="en-US" sz="1200" dirty="0">
                <a:solidFill>
                  <a:srgbClr val="FF0000"/>
                </a:solidFill>
              </a:rPr>
              <a:t> erst </a:t>
            </a:r>
            <a:r>
              <a:rPr lang="en-US" sz="1200" dirty="0" err="1">
                <a:solidFill>
                  <a:srgbClr val="FF0000"/>
                </a:solidFill>
              </a:rPr>
              <a:t>gestellt</a:t>
            </a:r>
            <a:r>
              <a:rPr lang="en-US" sz="1200" dirty="0">
                <a:solidFill>
                  <a:srgbClr val="FF0000"/>
                </a:solidFill>
              </a:rPr>
              <a:t> </a:t>
            </a:r>
            <a:r>
              <a:rPr lang="en-US" sz="1200" dirty="0" err="1">
                <a:solidFill>
                  <a:srgbClr val="FF0000"/>
                </a:solidFill>
              </a:rPr>
              <a:t>werden</a:t>
            </a:r>
            <a:r>
              <a:rPr lang="en-US" sz="1200" dirty="0">
                <a:solidFill>
                  <a:srgbClr val="FF0000"/>
                </a:solidFill>
              </a:rPr>
              <a:t>, </a:t>
            </a:r>
            <a:r>
              <a:rPr lang="en-US" sz="1200" dirty="0" err="1">
                <a:solidFill>
                  <a:srgbClr val="FF0000"/>
                </a:solidFill>
              </a:rPr>
              <a:t>nachdem</a:t>
            </a:r>
            <a:r>
              <a:rPr lang="en-US" sz="1200" dirty="0">
                <a:solidFill>
                  <a:srgbClr val="FF0000"/>
                </a:solidFill>
              </a:rPr>
              <a:t> </a:t>
            </a:r>
            <a:r>
              <a:rPr lang="en-US" sz="1200" dirty="0" err="1">
                <a:solidFill>
                  <a:srgbClr val="FF0000"/>
                </a:solidFill>
              </a:rPr>
              <a:t>mögliche</a:t>
            </a:r>
            <a:r>
              <a:rPr lang="en-US" sz="1200" dirty="0">
                <a:solidFill>
                  <a:srgbClr val="FF0000"/>
                </a:solidFill>
              </a:rPr>
              <a:t> </a:t>
            </a:r>
            <a:r>
              <a:rPr lang="en-US" sz="1200" dirty="0" err="1">
                <a:solidFill>
                  <a:srgbClr val="FF0000"/>
                </a:solidFill>
              </a:rPr>
              <a:t>Ursachen</a:t>
            </a:r>
            <a:r>
              <a:rPr lang="en-US" sz="1200" dirty="0">
                <a:solidFill>
                  <a:srgbClr val="FF0000"/>
                </a:solidFill>
              </a:rPr>
              <a:t> </a:t>
            </a:r>
            <a:r>
              <a:rPr lang="en-US" sz="1200" dirty="0" err="1">
                <a:solidFill>
                  <a:srgbClr val="FF0000"/>
                </a:solidFill>
              </a:rPr>
              <a:t>eines</a:t>
            </a:r>
            <a:r>
              <a:rPr lang="en-US" sz="1200" dirty="0">
                <a:solidFill>
                  <a:srgbClr val="FF0000"/>
                </a:solidFill>
              </a:rPr>
              <a:t> </a:t>
            </a:r>
            <a:r>
              <a:rPr lang="en-US" sz="1200" dirty="0" err="1">
                <a:solidFill>
                  <a:srgbClr val="FF0000"/>
                </a:solidFill>
              </a:rPr>
              <a:t>sekundären</a:t>
            </a:r>
            <a:r>
              <a:rPr lang="en-US" sz="1200" dirty="0">
                <a:solidFill>
                  <a:srgbClr val="FF0000"/>
                </a:solidFill>
              </a:rPr>
              <a:t> </a:t>
            </a:r>
            <a:r>
              <a:rPr lang="en-US" sz="1200" dirty="0" err="1">
                <a:solidFill>
                  <a:srgbClr val="FF0000"/>
                </a:solidFill>
              </a:rPr>
              <a:t>Offenwinkelglaukoms</a:t>
            </a:r>
            <a:r>
              <a:rPr lang="en-US" sz="1200" dirty="0">
                <a:solidFill>
                  <a:srgbClr val="FF0000"/>
                </a:solidFill>
              </a:rPr>
              <a:t> </a:t>
            </a:r>
            <a:r>
              <a:rPr lang="en-US" sz="1200" dirty="0" err="1">
                <a:solidFill>
                  <a:srgbClr val="FF0000"/>
                </a:solidFill>
              </a:rPr>
              <a:t>erwogen</a:t>
            </a:r>
            <a:r>
              <a:rPr lang="en-US" sz="1200" dirty="0">
                <a:solidFill>
                  <a:srgbClr val="FF0000"/>
                </a:solidFill>
              </a:rPr>
              <a:t> und </a:t>
            </a:r>
            <a:r>
              <a:rPr lang="en-US" sz="1200" dirty="0" err="1">
                <a:solidFill>
                  <a:srgbClr val="FF0000"/>
                </a:solidFill>
              </a:rPr>
              <a:t>ausgeschlossen</a:t>
            </a:r>
            <a:r>
              <a:rPr lang="en-US" sz="1200" dirty="0">
                <a:solidFill>
                  <a:srgbClr val="FF0000"/>
                </a:solidFill>
              </a:rPr>
              <a:t> </a:t>
            </a:r>
            <a:r>
              <a:rPr lang="en-US" sz="1200" dirty="0" err="1">
                <a:solidFill>
                  <a:srgbClr val="FF0000"/>
                </a:solidFill>
              </a:rPr>
              <a:t>wurden.</a:t>
            </a:r>
            <a:r>
              <a:rPr lang="en-US" sz="1200" u="sng" dirty="0" err="1">
                <a:solidFill>
                  <a:srgbClr val="FF0000"/>
                </a:solidFill>
                <a:latin typeface="Arial"/>
                <a:ea typeface="Arial"/>
                <a:cs typeface="Arial"/>
                <a:sym typeface="Arial"/>
              </a:rPr>
              <a:t>Verwenden</a:t>
            </a:r>
            <a:r>
              <a:rPr lang="en-US" sz="1200" u="sng" dirty="0">
                <a:solidFill>
                  <a:srgbClr val="FF0000"/>
                </a:solidFill>
                <a:latin typeface="Arial"/>
                <a:ea typeface="Arial"/>
                <a:cs typeface="Arial"/>
                <a:sym typeface="Arial"/>
              </a:rPr>
              <a:t> Sie die </a:t>
            </a:r>
            <a:r>
              <a:rPr lang="en-US" sz="1200" u="sng" dirty="0" err="1">
                <a:solidFill>
                  <a:srgbClr val="FF0000"/>
                </a:solidFill>
                <a:latin typeface="Arial"/>
                <a:ea typeface="Arial"/>
                <a:cs typeface="Arial"/>
                <a:sym typeface="Arial"/>
              </a:rPr>
              <a:t>Bezeichnung</a:t>
            </a:r>
            <a:r>
              <a:rPr lang="en-US" sz="1200" u="sng" dirty="0">
                <a:solidFill>
                  <a:srgbClr val="FF0000"/>
                </a:solidFill>
                <a:latin typeface="Arial"/>
                <a:ea typeface="Arial"/>
                <a:cs typeface="Arial"/>
                <a:sym typeface="Arial"/>
              </a:rPr>
              <a:t> POWG erst, </a:t>
            </a:r>
            <a:r>
              <a:rPr lang="en-US" sz="1200" u="sng" dirty="0" err="1">
                <a:solidFill>
                  <a:srgbClr val="FF0000"/>
                </a:solidFill>
                <a:latin typeface="Arial"/>
                <a:ea typeface="Arial"/>
                <a:cs typeface="Arial"/>
                <a:sym typeface="Arial"/>
              </a:rPr>
              <a:t>wenn</a:t>
            </a:r>
            <a:r>
              <a:rPr lang="en-US" sz="1200" u="sng" dirty="0">
                <a:solidFill>
                  <a:srgbClr val="FF0000"/>
                </a:solidFill>
                <a:latin typeface="Arial"/>
                <a:ea typeface="Arial"/>
                <a:cs typeface="Arial"/>
                <a:sym typeface="Arial"/>
              </a:rPr>
              <a:t> Sie dies </a:t>
            </a:r>
            <a:r>
              <a:rPr lang="en-US" sz="1200" u="sng" dirty="0" err="1">
                <a:solidFill>
                  <a:srgbClr val="FF0000"/>
                </a:solidFill>
                <a:latin typeface="Arial"/>
                <a:ea typeface="Arial"/>
                <a:cs typeface="Arial"/>
                <a:sym typeface="Arial"/>
              </a:rPr>
              <a:t>getan</a:t>
            </a:r>
            <a:r>
              <a:rPr lang="en-US" sz="1200" u="sng" dirty="0">
                <a:solidFill>
                  <a:srgbClr val="FF0000"/>
                </a:solidFill>
                <a:latin typeface="Arial"/>
                <a:ea typeface="Arial"/>
                <a:cs typeface="Arial"/>
                <a:sym typeface="Arial"/>
              </a:rPr>
              <a:t> </a:t>
            </a:r>
            <a:r>
              <a:rPr lang="en-US" sz="1200" u="sng" dirty="0" err="1">
                <a:solidFill>
                  <a:srgbClr val="FF0000"/>
                </a:solidFill>
                <a:latin typeface="Arial"/>
                <a:ea typeface="Arial"/>
                <a:cs typeface="Arial"/>
                <a:sym typeface="Arial"/>
              </a:rPr>
              <a:t>haben</a:t>
            </a:r>
            <a:r>
              <a:rPr lang="en-US" sz="1200" u="sng" dirty="0">
                <a:solidFill>
                  <a:srgbClr val="FF0000"/>
                </a:solidFill>
                <a:latin typeface="Arial"/>
                <a:ea typeface="Arial"/>
                <a:cs typeface="Arial"/>
                <a:sym typeface="Arial"/>
              </a:rPr>
              <a:t>!</a:t>
            </a:r>
            <a:endParaRPr dirty="0"/>
          </a:p>
        </p:txBody>
      </p:sp>
      <p:sp>
        <p:nvSpPr>
          <p:cNvPr id="862" name="Google Shape;862;p44"/>
          <p:cNvSpPr txBox="1"/>
          <p:nvPr/>
        </p:nvSpPr>
        <p:spPr>
          <a:xfrm>
            <a:off x="3248561" y="6400800"/>
            <a:ext cx="2646878" cy="27699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chemeClr val="dk1"/>
                </a:solidFill>
                <a:latin typeface="Arial"/>
                <a:ea typeface="Arial"/>
                <a:cs typeface="Arial"/>
                <a:sym typeface="Arial"/>
              </a:rPr>
              <a:t>(Keine Frage – fahren Sie fort, wenn Sie bereit sind)</a:t>
            </a:r>
            <a:endParaRPr/>
          </a:p>
        </p:txBody>
      </p:sp>
      <p:sp>
        <p:nvSpPr>
          <p:cNvPr id="2" name="Google Shape;839;p42">
            <a:extLst>
              <a:ext uri="{FF2B5EF4-FFF2-40B4-BE49-F238E27FC236}">
                <a16:creationId xmlns:a16="http://schemas.microsoft.com/office/drawing/2014/main" id="{6D25EE96-577A-B73C-5B73-91D0999AE70C}"/>
              </a:ext>
            </a:extLst>
          </p:cNvPr>
          <p:cNvSpPr txBox="1"/>
          <p:nvPr/>
        </p:nvSpPr>
        <p:spPr>
          <a:xfrm>
            <a:off x="1353910" y="1352633"/>
            <a:ext cx="6436180" cy="2202270"/>
          </a:xfrm>
          <a:prstGeom prst="rect">
            <a:avLst/>
          </a:prstGeom>
          <a:noFill/>
          <a:ln>
            <a:noFill/>
          </a:ln>
        </p:spPr>
        <p:txBody>
          <a:bodyPr spcFirstLastPara="1" wrap="square" lIns="25400" tIns="12700" rIns="25400" bIns="12700" anchor="t" anchorCtr="0">
            <a:spAutoFit/>
          </a:bodyPr>
          <a:lstStyle/>
          <a:p>
            <a:pPr lvl="0" algn="ctr">
              <a:lnSpc>
                <a:spcPct val="441666"/>
              </a:lnSpc>
            </a:pPr>
            <a:r>
              <a:rPr lang="en-US" sz="3200" i="1" dirty="0" err="1">
                <a:solidFill>
                  <a:srgbClr val="FF0000"/>
                </a:solidFill>
              </a:rPr>
              <a:t>Primär</a:t>
            </a:r>
            <a:r>
              <a:rPr lang="en-US" sz="3200" i="1" dirty="0">
                <a:solidFill>
                  <a:srgbClr val="FF0000"/>
                </a:solidFill>
              </a:rPr>
              <a:t> </a:t>
            </a:r>
            <a:r>
              <a:rPr lang="en-US" sz="3000" i="1" dirty="0" err="1">
                <a:solidFill>
                  <a:srgbClr val="0000FF"/>
                </a:solidFill>
                <a:latin typeface="Arial"/>
                <a:ea typeface="Arial"/>
                <a:cs typeface="Arial"/>
                <a:sym typeface="Arial"/>
              </a:rPr>
              <a:t>Offenwinkel</a:t>
            </a:r>
            <a:r>
              <a:rPr lang="en-US" sz="3000" i="1" dirty="0"/>
              <a:t> </a:t>
            </a:r>
            <a:r>
              <a:rPr lang="en-US" sz="3000" dirty="0" err="1">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
                  </a:ext>
                </a:extLst>
              </a:rPr>
              <a:t>Glaukom</a:t>
            </a:r>
            <a:r>
              <a:rPr lang="en-US" sz="30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
                  </a:ext>
                </a:extLst>
              </a:rPr>
              <a:t> (</a:t>
            </a:r>
            <a:r>
              <a:rPr lang="en-US" sz="3000" dirty="0">
                <a:solidFill>
                  <a:schemeClr val="dk1"/>
                </a:solidFill>
                <a:latin typeface="Arial"/>
                <a:ea typeface="Arial"/>
                <a:cs typeface="Arial"/>
                <a:sym typeface="Arial"/>
              </a:rPr>
              <a:t>OWG)</a:t>
            </a:r>
            <a:endParaRPr sz="30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66"/>
        <p:cNvGrpSpPr/>
        <p:nvPr/>
      </p:nvGrpSpPr>
      <p:grpSpPr>
        <a:xfrm>
          <a:off x="0" y="0"/>
          <a:ext cx="0" cy="0"/>
          <a:chOff x="0" y="0"/>
          <a:chExt cx="0" cy="0"/>
        </a:xfrm>
      </p:grpSpPr>
      <p:sp>
        <p:nvSpPr>
          <p:cNvPr id="867" name="Google Shape;867;p45"/>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868" name="Google Shape;868;p45"/>
          <p:cNvSpPr txBox="1"/>
          <p:nvPr/>
        </p:nvSpPr>
        <p:spPr>
          <a:xfrm>
            <a:off x="457200" y="1536174"/>
            <a:ext cx="7391400" cy="1503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dirty="0" err="1">
                <a:solidFill>
                  <a:srgbClr val="0000FF"/>
                </a:solidFill>
              </a:rPr>
              <a:t>Welche</a:t>
            </a:r>
            <a:r>
              <a:rPr lang="en-US" sz="1200" i="1" dirty="0">
                <a:solidFill>
                  <a:srgbClr val="0000FF"/>
                </a:solidFill>
              </a:rPr>
              <a:t> </a:t>
            </a:r>
            <a:r>
              <a:rPr lang="en-US" sz="1200" i="1" dirty="0" err="1">
                <a:solidFill>
                  <a:srgbClr val="0000FF"/>
                </a:solidFill>
              </a:rPr>
              <a:t>wesentlichen</a:t>
            </a:r>
            <a:r>
              <a:rPr lang="en-US" sz="1200" i="1" dirty="0">
                <a:solidFill>
                  <a:srgbClr val="0000FF"/>
                </a:solidFill>
              </a:rPr>
              <a:t> </a:t>
            </a:r>
            <a:r>
              <a:rPr lang="en-US" sz="1200" i="1" dirty="0" err="1">
                <a:solidFill>
                  <a:srgbClr val="0000FF"/>
                </a:solidFill>
              </a:rPr>
              <a:t>Risikofaktoren</a:t>
            </a:r>
            <a:r>
              <a:rPr lang="en-US" sz="1200" i="1" dirty="0">
                <a:solidFill>
                  <a:srgbClr val="0000FF"/>
                </a:solidFill>
              </a:rPr>
              <a:t> für die </a:t>
            </a:r>
            <a:r>
              <a:rPr lang="en-US" sz="1200" i="1" dirty="0" err="1">
                <a:solidFill>
                  <a:srgbClr val="0000FF"/>
                </a:solidFill>
              </a:rPr>
              <a:t>Entstehung</a:t>
            </a:r>
            <a:r>
              <a:rPr lang="en-US" sz="1200" i="1" dirty="0">
                <a:solidFill>
                  <a:srgbClr val="0000FF"/>
                </a:solidFill>
              </a:rPr>
              <a:t> und/</a:t>
            </a:r>
            <a:r>
              <a:rPr lang="en-US" sz="1200" i="1" dirty="0" err="1">
                <a:solidFill>
                  <a:srgbClr val="0000FF"/>
                </a:solidFill>
              </a:rPr>
              <a:t>oder</a:t>
            </a:r>
            <a:r>
              <a:rPr lang="en-US" sz="1200" i="1" dirty="0">
                <a:solidFill>
                  <a:srgbClr val="0000FF"/>
                </a:solidFill>
              </a:rPr>
              <a:t> Progression </a:t>
            </a:r>
            <a:r>
              <a:rPr lang="en-US" sz="1200" i="1" dirty="0" err="1">
                <a:solidFill>
                  <a:srgbClr val="0000FF"/>
                </a:solidFill>
              </a:rPr>
              <a:t>eines</a:t>
            </a:r>
            <a:r>
              <a:rPr lang="en-US" sz="1200" i="1" dirty="0">
                <a:solidFill>
                  <a:srgbClr val="0000FF"/>
                </a:solidFill>
              </a:rPr>
              <a:t> </a:t>
            </a:r>
            <a:r>
              <a:rPr lang="en-US" sz="1200" i="1" dirty="0" err="1">
                <a:solidFill>
                  <a:srgbClr val="0000FF"/>
                </a:solidFill>
              </a:rPr>
              <a:t>primären</a:t>
            </a:r>
            <a:r>
              <a:rPr lang="en-US" sz="1200" i="1" dirty="0">
                <a:solidFill>
                  <a:srgbClr val="0000FF"/>
                </a:solidFill>
              </a:rPr>
              <a:t> </a:t>
            </a:r>
            <a:r>
              <a:rPr lang="en-US" sz="1200" i="1" dirty="0" err="1">
                <a:solidFill>
                  <a:srgbClr val="0000FF"/>
                </a:solidFill>
              </a:rPr>
              <a:t>Offenwinkelglaukoms</a:t>
            </a:r>
            <a:r>
              <a:rPr lang="en-US" sz="1200" i="1" dirty="0">
                <a:solidFill>
                  <a:srgbClr val="0000FF"/>
                </a:solidFill>
              </a:rPr>
              <a:t> (POWG) </a:t>
            </a:r>
            <a:r>
              <a:rPr lang="en-US" sz="1200" i="1" dirty="0" err="1">
                <a:solidFill>
                  <a:srgbClr val="0000FF"/>
                </a:solidFill>
              </a:rPr>
              <a:t>sind</a:t>
            </a:r>
            <a:r>
              <a:rPr lang="en-US" sz="1200" i="1" dirty="0">
                <a:solidFill>
                  <a:srgbClr val="0000FF"/>
                </a:solidFill>
              </a:rPr>
              <a:t> </a:t>
            </a:r>
            <a:r>
              <a:rPr lang="en-US" sz="1200" i="1" dirty="0" err="1">
                <a:solidFill>
                  <a:srgbClr val="0000FF"/>
                </a:solidFill>
              </a:rPr>
              <a:t>neben</a:t>
            </a:r>
            <a:r>
              <a:rPr lang="en-US" sz="1200" i="1" dirty="0">
                <a:solidFill>
                  <a:srgbClr val="0000FF"/>
                </a:solidFill>
              </a:rPr>
              <a:t> dem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laut</a:t>
            </a:r>
            <a:r>
              <a:rPr lang="en-US" sz="1200" i="1" dirty="0">
                <a:solidFill>
                  <a:srgbClr val="0000FF"/>
                </a:solidFill>
              </a:rPr>
              <a:t> </a:t>
            </a:r>
            <a:r>
              <a:rPr lang="en-US" sz="1200" i="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0"/>
                  </a:ext>
                </a:extLst>
              </a:rPr>
              <a:t>Glaukomlehrbuch</a:t>
            </a:r>
            <a:r>
              <a:rPr lang="en-US" sz="1200" i="1" dirty="0">
                <a:solidFill>
                  <a:srgbClr val="0000FF"/>
                </a:solidFill>
              </a:rPr>
              <a:t>) </a:t>
            </a:r>
            <a:r>
              <a:rPr lang="en-US" sz="1200" i="1" dirty="0" err="1">
                <a:solidFill>
                  <a:srgbClr val="0000FF"/>
                </a:solidFill>
              </a:rPr>
              <a:t>bekannt</a:t>
            </a:r>
            <a:r>
              <a:rPr lang="en-US" sz="1200" i="1" dirty="0">
                <a:solidFill>
                  <a:srgbClr val="0000FF"/>
                </a:solidFill>
              </a:rPr>
              <a:t>?</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b="1" i="1" dirty="0">
                <a:solidFill>
                  <a:srgbClr val="0000FF"/>
                </a:solidFill>
                <a:latin typeface="Arial"/>
                <a:ea typeface="Arial"/>
                <a:cs typeface="Arial"/>
                <a:sym typeface="Arial"/>
              </a:rPr>
              <a:t>?</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Augeninnendruck</a:t>
            </a:r>
            <a:endParaRPr sz="1600" b="1"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b="1" i="1" dirty="0">
                <a:solidFill>
                  <a:srgbClr val="0000FF"/>
                </a:solidFill>
                <a:latin typeface="Arial"/>
                <a:ea typeface="Arial"/>
                <a:cs typeface="Arial"/>
                <a:sym typeface="Arial"/>
              </a:rPr>
              <a:t>?</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b="1" i="1" dirty="0">
                <a:solidFill>
                  <a:srgbClr val="0000FF"/>
                </a:solidFill>
                <a:latin typeface="Arial"/>
                <a:ea typeface="Arial"/>
                <a:cs typeface="Arial"/>
                <a:sym typeface="Arial"/>
              </a:rPr>
              <a:t>?</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b="1" i="1" dirty="0">
                <a:solidFill>
                  <a:srgbClr val="0000FF"/>
                </a:solidFill>
                <a:latin typeface="Arial"/>
                <a:ea typeface="Arial"/>
                <a:cs typeface="Arial"/>
                <a:sym typeface="Arial"/>
              </a:rPr>
              <a:t>?</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b="1" i="1" dirty="0">
                <a:solidFill>
                  <a:srgbClr val="0000FF"/>
                </a:solidFill>
                <a:latin typeface="Arial"/>
                <a:ea typeface="Arial"/>
                <a:cs typeface="Arial"/>
                <a:sym typeface="Arial"/>
              </a:rPr>
              <a:t>?</a:t>
            </a:r>
            <a:endParaRPr sz="1600" dirty="0">
              <a:solidFill>
                <a:srgbClr val="0000FF"/>
              </a:solidFill>
              <a:latin typeface="Arial"/>
              <a:ea typeface="Arial"/>
              <a:cs typeface="Arial"/>
              <a:sym typeface="Arial"/>
            </a:endParaRPr>
          </a:p>
        </p:txBody>
      </p:sp>
      <p:sp>
        <p:nvSpPr>
          <p:cNvPr id="869" name="Google Shape;869;p45"/>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73"/>
        <p:cNvGrpSpPr/>
        <p:nvPr/>
      </p:nvGrpSpPr>
      <p:grpSpPr>
        <a:xfrm>
          <a:off x="0" y="0"/>
          <a:ext cx="0" cy="0"/>
          <a:chOff x="0" y="0"/>
          <a:chExt cx="0" cy="0"/>
        </a:xfrm>
      </p:grpSpPr>
      <p:sp>
        <p:nvSpPr>
          <p:cNvPr id="874" name="Google Shape;874;p46"/>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875" name="Google Shape;875;p46"/>
          <p:cNvSpPr txBox="1"/>
          <p:nvPr/>
        </p:nvSpPr>
        <p:spPr>
          <a:xfrm>
            <a:off x="457200" y="1536174"/>
            <a:ext cx="7391400" cy="15033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dirty="0" err="1">
                <a:solidFill>
                  <a:srgbClr val="0000FF"/>
                </a:solidFill>
              </a:rPr>
              <a:t>Welche</a:t>
            </a:r>
            <a:r>
              <a:rPr lang="en-US" sz="1200" i="1" dirty="0">
                <a:solidFill>
                  <a:srgbClr val="0000FF"/>
                </a:solidFill>
              </a:rPr>
              <a:t> </a:t>
            </a:r>
            <a:r>
              <a:rPr lang="en-US" sz="1200" i="1" dirty="0" err="1">
                <a:solidFill>
                  <a:srgbClr val="0000FF"/>
                </a:solidFill>
              </a:rPr>
              <a:t>wesentlichen</a:t>
            </a:r>
            <a:r>
              <a:rPr lang="en-US" sz="1200" i="1" dirty="0">
                <a:solidFill>
                  <a:srgbClr val="0000FF"/>
                </a:solidFill>
              </a:rPr>
              <a:t> </a:t>
            </a:r>
            <a:r>
              <a:rPr lang="en-US" sz="1200" i="1" dirty="0" err="1">
                <a:solidFill>
                  <a:srgbClr val="0000FF"/>
                </a:solidFill>
              </a:rPr>
              <a:t>Risikofaktoren</a:t>
            </a:r>
            <a:r>
              <a:rPr lang="en-US" sz="1200" i="1" dirty="0">
                <a:solidFill>
                  <a:srgbClr val="0000FF"/>
                </a:solidFill>
              </a:rPr>
              <a:t> für die </a:t>
            </a:r>
            <a:r>
              <a:rPr lang="en-US" sz="1200" i="1" dirty="0" err="1">
                <a:solidFill>
                  <a:srgbClr val="0000FF"/>
                </a:solidFill>
              </a:rPr>
              <a:t>Entstehung</a:t>
            </a:r>
            <a:r>
              <a:rPr lang="en-US" sz="1200" i="1" dirty="0">
                <a:solidFill>
                  <a:srgbClr val="0000FF"/>
                </a:solidFill>
              </a:rPr>
              <a:t> und/</a:t>
            </a:r>
            <a:r>
              <a:rPr lang="en-US" sz="1200" i="1" dirty="0" err="1">
                <a:solidFill>
                  <a:srgbClr val="0000FF"/>
                </a:solidFill>
              </a:rPr>
              <a:t>oder</a:t>
            </a:r>
            <a:r>
              <a:rPr lang="en-US" sz="1200" i="1" dirty="0">
                <a:solidFill>
                  <a:srgbClr val="0000FF"/>
                </a:solidFill>
              </a:rPr>
              <a:t> Progression </a:t>
            </a:r>
            <a:r>
              <a:rPr lang="en-US" sz="1200" i="1" dirty="0" err="1">
                <a:solidFill>
                  <a:srgbClr val="0000FF"/>
                </a:solidFill>
              </a:rPr>
              <a:t>eines</a:t>
            </a:r>
            <a:r>
              <a:rPr lang="en-US" sz="1200" i="1" dirty="0">
                <a:solidFill>
                  <a:srgbClr val="0000FF"/>
                </a:solidFill>
              </a:rPr>
              <a:t> </a:t>
            </a:r>
            <a:r>
              <a:rPr lang="en-US" sz="1200" i="1" dirty="0" err="1">
                <a:solidFill>
                  <a:srgbClr val="0000FF"/>
                </a:solidFill>
              </a:rPr>
              <a:t>primären</a:t>
            </a:r>
            <a:r>
              <a:rPr lang="en-US" sz="1200" i="1" dirty="0">
                <a:solidFill>
                  <a:srgbClr val="0000FF"/>
                </a:solidFill>
              </a:rPr>
              <a:t> </a:t>
            </a:r>
            <a:r>
              <a:rPr lang="en-US" sz="1200" i="1" dirty="0" err="1">
                <a:solidFill>
                  <a:srgbClr val="0000FF"/>
                </a:solidFill>
              </a:rPr>
              <a:t>Offenwinkelglaukoms</a:t>
            </a:r>
            <a:r>
              <a:rPr lang="en-US" sz="1200" i="1" dirty="0">
                <a:solidFill>
                  <a:srgbClr val="0000FF"/>
                </a:solidFill>
              </a:rPr>
              <a:t> (POWG) </a:t>
            </a:r>
            <a:r>
              <a:rPr lang="en-US" sz="1200" i="1" dirty="0" err="1">
                <a:solidFill>
                  <a:srgbClr val="0000FF"/>
                </a:solidFill>
              </a:rPr>
              <a:t>sind</a:t>
            </a:r>
            <a:r>
              <a:rPr lang="en-US" sz="1200" i="1" dirty="0">
                <a:solidFill>
                  <a:srgbClr val="0000FF"/>
                </a:solidFill>
              </a:rPr>
              <a:t> </a:t>
            </a:r>
            <a:r>
              <a:rPr lang="en-US" sz="1200" i="1" dirty="0" err="1">
                <a:solidFill>
                  <a:srgbClr val="0000FF"/>
                </a:solidFill>
              </a:rPr>
              <a:t>neben</a:t>
            </a:r>
            <a:r>
              <a:rPr lang="en-US" sz="1200" i="1" dirty="0">
                <a:solidFill>
                  <a:srgbClr val="0000FF"/>
                </a:solidFill>
              </a:rPr>
              <a:t> dem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laut</a:t>
            </a:r>
            <a:r>
              <a:rPr lang="en-US" sz="1200" i="1" dirty="0">
                <a:solidFill>
                  <a:srgbClr val="0000FF"/>
                </a:solidFill>
              </a:rPr>
              <a:t> </a:t>
            </a:r>
            <a:r>
              <a:rPr lang="en-US" sz="1200" i="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
                  </a:ext>
                </a:extLst>
              </a:rPr>
              <a:t>Glaukomlehrbuch</a:t>
            </a:r>
            <a:r>
              <a:rPr lang="en-US" sz="1200" i="1" dirty="0">
                <a:solidFill>
                  <a:srgbClr val="0000FF"/>
                </a:solidFill>
              </a:rPr>
              <a:t>) </a:t>
            </a:r>
            <a:r>
              <a:rPr lang="en-US" sz="1200" i="1" dirty="0" err="1">
                <a:solidFill>
                  <a:srgbClr val="0000FF"/>
                </a:solidFill>
              </a:rPr>
              <a:t>bekannt</a:t>
            </a:r>
            <a:r>
              <a:rPr lang="en-US" sz="1200" i="1" dirty="0">
                <a:solidFill>
                  <a:srgbClr val="0000FF"/>
                </a:solidFill>
              </a:rPr>
              <a:t>?</a:t>
            </a:r>
            <a:endParaRPr sz="1200" i="1" dirty="0">
              <a:solidFill>
                <a:srgbClr val="0000FF"/>
              </a:solidFil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Ethnische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Zugehörigkeit</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Augeninnendruck</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Familienanamnese</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--Hohes Alter</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Kurzsichtigkeit</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Geringe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zentrale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Hornhautdicke</a:t>
            </a:r>
            <a:r>
              <a:rPr lang="en-US" sz="1200" dirty="0">
                <a:solidFill>
                  <a:srgbClr val="0000FF"/>
                </a:solidFill>
                <a:latin typeface="Arial"/>
                <a:ea typeface="Arial"/>
                <a:cs typeface="Arial"/>
                <a:sym typeface="Arial"/>
              </a:rPr>
              <a:t> (CCT, central co</a:t>
            </a:r>
            <a:r>
              <a:rPr lang="en-US" sz="1200" dirty="0">
                <a:solidFill>
                  <a:srgbClr val="0000FF"/>
                </a:solidFill>
              </a:rPr>
              <a:t>rneal thickness</a:t>
            </a:r>
            <a:r>
              <a:rPr lang="en-US" sz="1200" dirty="0">
                <a:solidFill>
                  <a:srgbClr val="0000FF"/>
                </a:solidFill>
                <a:latin typeface="Arial"/>
                <a:ea typeface="Arial"/>
                <a:cs typeface="Arial"/>
                <a:sym typeface="Arial"/>
              </a:rPr>
              <a:t>)</a:t>
            </a:r>
            <a:endParaRPr dirty="0"/>
          </a:p>
        </p:txBody>
      </p:sp>
      <p:sp>
        <p:nvSpPr>
          <p:cNvPr id="876" name="Google Shape;876;p46"/>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sp>
        <p:nvSpPr>
          <p:cNvPr id="881" name="Google Shape;881;p47"/>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882" name="Google Shape;882;p47"/>
          <p:cNvSpPr txBox="1"/>
          <p:nvPr/>
        </p:nvSpPr>
        <p:spPr>
          <a:xfrm>
            <a:off x="457200" y="1536174"/>
            <a:ext cx="7391400" cy="248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dirty="0" err="1">
                <a:solidFill>
                  <a:srgbClr val="0000FF"/>
                </a:solidFill>
              </a:rPr>
              <a:t>Welche</a:t>
            </a:r>
            <a:r>
              <a:rPr lang="en-US" sz="1200" i="1" dirty="0">
                <a:solidFill>
                  <a:srgbClr val="0000FF"/>
                </a:solidFill>
              </a:rPr>
              <a:t> </a:t>
            </a:r>
            <a:r>
              <a:rPr lang="en-US" sz="1200" i="1" dirty="0" err="1">
                <a:solidFill>
                  <a:srgbClr val="0000FF"/>
                </a:solidFill>
              </a:rPr>
              <a:t>wesentlichen</a:t>
            </a:r>
            <a:r>
              <a:rPr lang="en-US" sz="1200" i="1" dirty="0">
                <a:solidFill>
                  <a:srgbClr val="0000FF"/>
                </a:solidFill>
              </a:rPr>
              <a:t> </a:t>
            </a:r>
            <a:r>
              <a:rPr lang="en-US" sz="1200" i="1" dirty="0" err="1">
                <a:solidFill>
                  <a:srgbClr val="0000FF"/>
                </a:solidFill>
              </a:rPr>
              <a:t>Risikofaktoren</a:t>
            </a:r>
            <a:r>
              <a:rPr lang="en-US" sz="1200" i="1" dirty="0">
                <a:solidFill>
                  <a:srgbClr val="0000FF"/>
                </a:solidFill>
              </a:rPr>
              <a:t> für die </a:t>
            </a:r>
            <a:r>
              <a:rPr lang="en-US" sz="1200" i="1" dirty="0" err="1">
                <a:solidFill>
                  <a:srgbClr val="0000FF"/>
                </a:solidFill>
              </a:rPr>
              <a:t>Entstehung</a:t>
            </a:r>
            <a:r>
              <a:rPr lang="en-US" sz="1200" i="1" dirty="0">
                <a:solidFill>
                  <a:srgbClr val="0000FF"/>
                </a:solidFill>
              </a:rPr>
              <a:t> und/</a:t>
            </a:r>
            <a:r>
              <a:rPr lang="en-US" sz="1200" i="1" dirty="0" err="1">
                <a:solidFill>
                  <a:srgbClr val="0000FF"/>
                </a:solidFill>
              </a:rPr>
              <a:t>oder</a:t>
            </a:r>
            <a:r>
              <a:rPr lang="en-US" sz="1200" i="1" dirty="0">
                <a:solidFill>
                  <a:srgbClr val="0000FF"/>
                </a:solidFill>
              </a:rPr>
              <a:t> Progression </a:t>
            </a:r>
            <a:r>
              <a:rPr lang="en-US" sz="1200" i="1" dirty="0" err="1">
                <a:solidFill>
                  <a:srgbClr val="0000FF"/>
                </a:solidFill>
              </a:rPr>
              <a:t>eines</a:t>
            </a:r>
            <a:r>
              <a:rPr lang="en-US" sz="1200" i="1" dirty="0">
                <a:solidFill>
                  <a:srgbClr val="0000FF"/>
                </a:solidFill>
              </a:rPr>
              <a:t> </a:t>
            </a:r>
            <a:r>
              <a:rPr lang="en-US" sz="1200" i="1" dirty="0" err="1">
                <a:solidFill>
                  <a:srgbClr val="0000FF"/>
                </a:solidFill>
              </a:rPr>
              <a:t>primären</a:t>
            </a:r>
            <a:r>
              <a:rPr lang="en-US" sz="1200" i="1" dirty="0">
                <a:solidFill>
                  <a:srgbClr val="0000FF"/>
                </a:solidFill>
              </a:rPr>
              <a:t> </a:t>
            </a:r>
            <a:r>
              <a:rPr lang="en-US" sz="1200" i="1" dirty="0" err="1">
                <a:solidFill>
                  <a:srgbClr val="0000FF"/>
                </a:solidFill>
              </a:rPr>
              <a:t>Offenwinkelglaukoms</a:t>
            </a:r>
            <a:r>
              <a:rPr lang="en-US" sz="1200" i="1" dirty="0">
                <a:solidFill>
                  <a:srgbClr val="0000FF"/>
                </a:solidFill>
              </a:rPr>
              <a:t> (POWG) </a:t>
            </a:r>
            <a:r>
              <a:rPr lang="en-US" sz="1200" i="1" dirty="0" err="1">
                <a:solidFill>
                  <a:srgbClr val="0000FF"/>
                </a:solidFill>
              </a:rPr>
              <a:t>sind</a:t>
            </a:r>
            <a:r>
              <a:rPr lang="en-US" sz="1200" i="1" dirty="0">
                <a:solidFill>
                  <a:srgbClr val="0000FF"/>
                </a:solidFill>
              </a:rPr>
              <a:t> </a:t>
            </a:r>
            <a:r>
              <a:rPr lang="en-US" sz="1200" i="1" dirty="0" err="1">
                <a:solidFill>
                  <a:srgbClr val="0000FF"/>
                </a:solidFill>
              </a:rPr>
              <a:t>neben</a:t>
            </a:r>
            <a:r>
              <a:rPr lang="en-US" sz="1200" i="1" dirty="0">
                <a:solidFill>
                  <a:srgbClr val="0000FF"/>
                </a:solidFill>
              </a:rPr>
              <a:t> dem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laut</a:t>
            </a:r>
            <a:r>
              <a:rPr lang="en-US" sz="1200" i="1" dirty="0">
                <a:solidFill>
                  <a:srgbClr val="0000FF"/>
                </a:solidFill>
              </a:rPr>
              <a:t> </a:t>
            </a:r>
            <a:r>
              <a:rPr lang="en-US" sz="1200" i="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2"/>
                  </a:ext>
                </a:extLst>
              </a:rPr>
              <a:t>Glaukomlehrbuch</a:t>
            </a:r>
            <a:r>
              <a:rPr lang="en-US" sz="1200" i="1" dirty="0">
                <a:solidFill>
                  <a:srgbClr val="0000FF"/>
                </a:solidFill>
              </a:rPr>
              <a:t>) </a:t>
            </a:r>
            <a:r>
              <a:rPr lang="en-US" sz="1200" i="1" dirty="0" err="1">
                <a:solidFill>
                  <a:srgbClr val="0000FF"/>
                </a:solidFill>
              </a:rPr>
              <a:t>bekannt</a:t>
            </a:r>
            <a:r>
              <a:rPr lang="en-US" sz="1200" i="1" dirty="0">
                <a:solidFill>
                  <a:srgbClr val="0000FF"/>
                </a:solidFill>
              </a:rPr>
              <a:t>?</a:t>
            </a: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a:t>
            </a:r>
            <a:r>
              <a:rPr lang="en-US" sz="1200" dirty="0" err="1">
                <a:solidFill>
                  <a:srgbClr val="0000FF"/>
                </a:solidFill>
              </a:rPr>
              <a:t>Ethnische</a:t>
            </a:r>
            <a:r>
              <a:rPr lang="en-US" sz="1200" dirty="0">
                <a:solidFill>
                  <a:srgbClr val="0000FF"/>
                </a:solidFill>
              </a:rPr>
              <a:t> </a:t>
            </a:r>
            <a:r>
              <a:rPr lang="en-US" sz="1200" dirty="0" err="1">
                <a:solidFill>
                  <a:srgbClr val="0000FF"/>
                </a:solidFill>
              </a:rPr>
              <a:t>Zugehörigkeit</a:t>
            </a:r>
            <a:endParaRPr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a:t>
            </a:r>
            <a:r>
              <a:rPr lang="en-US" sz="1200" dirty="0" err="1">
                <a:solidFill>
                  <a:srgbClr val="0000FF"/>
                </a:solidFill>
              </a:rPr>
              <a:t>Augeninnendruck</a:t>
            </a:r>
            <a:endParaRPr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a:t>
            </a:r>
            <a:r>
              <a:rPr lang="en-US" sz="1200" dirty="0" err="1">
                <a:solidFill>
                  <a:srgbClr val="0000FF"/>
                </a:solidFill>
              </a:rPr>
              <a:t>Familienanamnese</a:t>
            </a:r>
            <a:endParaRPr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--Hohes Alter</a:t>
            </a:r>
            <a:endParaRPr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a:t>
            </a:r>
            <a:r>
              <a:rPr lang="en-US" sz="1200" dirty="0" err="1">
                <a:solidFill>
                  <a:srgbClr val="0000FF"/>
                </a:solidFill>
              </a:rPr>
              <a:t>Kurzsichtigkeit</a:t>
            </a:r>
            <a:endParaRPr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a:t>
            </a:r>
            <a:r>
              <a:rPr lang="en-US" sz="1200" dirty="0" err="1">
                <a:solidFill>
                  <a:srgbClr val="0000FF"/>
                </a:solidFill>
              </a:rPr>
              <a:t>Geringe</a:t>
            </a:r>
            <a:r>
              <a:rPr lang="en-US" sz="1200" dirty="0">
                <a:solidFill>
                  <a:srgbClr val="0000FF"/>
                </a:solidFill>
              </a:rPr>
              <a:t> </a:t>
            </a:r>
            <a:r>
              <a:rPr lang="en-US" sz="1200" dirty="0" err="1">
                <a:solidFill>
                  <a:srgbClr val="0000FF"/>
                </a:solidFill>
              </a:rPr>
              <a:t>zentrale</a:t>
            </a:r>
            <a:r>
              <a:rPr lang="en-US" sz="1200" dirty="0">
                <a:solidFill>
                  <a:srgbClr val="0000FF"/>
                </a:solidFill>
              </a:rPr>
              <a:t> </a:t>
            </a:r>
            <a:r>
              <a:rPr lang="en-US" sz="1200" dirty="0" err="1">
                <a:solidFill>
                  <a:srgbClr val="0000FF"/>
                </a:solidFill>
              </a:rPr>
              <a:t>Hornhautdicke</a:t>
            </a:r>
            <a:r>
              <a:rPr lang="en-US" sz="1200" dirty="0">
                <a:solidFill>
                  <a:srgbClr val="0000FF"/>
                </a:solidFill>
              </a:rPr>
              <a:t> (CCT, central corneal thickness)</a:t>
            </a:r>
            <a:endParaRPr sz="1200" i="1" dirty="0">
              <a:solidFill>
                <a:srgbClr val="0000FF"/>
              </a:solidFill>
            </a:endParaRPr>
          </a:p>
          <a:p>
            <a:pPr marL="0" marR="0" lvl="0" indent="0" algn="l" rtl="0">
              <a:spcBef>
                <a:spcPts val="0"/>
              </a:spcBef>
              <a:spcAft>
                <a:spcPts val="0"/>
              </a:spcAft>
              <a:buClr>
                <a:schemeClr val="dk1"/>
              </a:buClr>
              <a:buSzPts val="1600"/>
              <a:buFont typeface="Noto Sans Symbols"/>
              <a:buNone/>
            </a:pPr>
            <a:endParaRPr sz="1600"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i="1" dirty="0" err="1">
                <a:solidFill>
                  <a:srgbClr val="0000FF"/>
                </a:solidFill>
              </a:rPr>
              <a:t>Welche</a:t>
            </a:r>
            <a:r>
              <a:rPr lang="en-US" sz="1200" i="1" dirty="0">
                <a:solidFill>
                  <a:srgbClr val="0000FF"/>
                </a:solidFill>
                <a:latin typeface="Arial"/>
                <a:ea typeface="Arial"/>
                <a:cs typeface="Arial"/>
                <a:sym typeface="Arial"/>
              </a:rPr>
              <a:t> „</a:t>
            </a:r>
            <a:r>
              <a:rPr lang="en-US" sz="1200" i="1" dirty="0" err="1">
                <a:solidFill>
                  <a:srgbClr val="0000FF"/>
                </a:solidFill>
              </a:rPr>
              <a:t>weiteren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dito</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Risikofaktoren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sind</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bekannt</a:t>
            </a:r>
            <a:r>
              <a:rPr lang="en-US" sz="1200" i="1" dirty="0">
                <a:solidFill>
                  <a:srgbClr val="0000FF"/>
                </a:solidFill>
                <a:latin typeface="Arial"/>
                <a:ea typeface="Arial"/>
                <a:cs typeface="Arial"/>
                <a:sym typeface="Arial"/>
              </a:rPr>
              <a:t>?</a:t>
            </a:r>
            <a:endParaRPr sz="1600"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b="1" i="1" dirty="0">
                <a:solidFill>
                  <a:srgbClr val="0000FF"/>
                </a:solidFill>
                <a:latin typeface="Arial"/>
                <a:ea typeface="Arial"/>
                <a:cs typeface="Arial"/>
                <a:sym typeface="Arial"/>
              </a:rPr>
              <a:t>?</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b="1" i="1" dirty="0">
                <a:solidFill>
                  <a:srgbClr val="0000FF"/>
                </a:solidFill>
                <a:latin typeface="Arial"/>
                <a:ea typeface="Arial"/>
                <a:cs typeface="Arial"/>
                <a:sym typeface="Arial"/>
              </a:rPr>
              <a:t>?</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b="1" i="1" dirty="0">
                <a:solidFill>
                  <a:srgbClr val="0000FF"/>
                </a:solidFill>
                <a:latin typeface="Arial"/>
                <a:ea typeface="Arial"/>
                <a:cs typeface="Arial"/>
                <a:sym typeface="Arial"/>
              </a:rPr>
              <a:t>?</a:t>
            </a:r>
            <a:endParaRPr dirty="0"/>
          </a:p>
        </p:txBody>
      </p:sp>
      <p:sp>
        <p:nvSpPr>
          <p:cNvPr id="883" name="Google Shape;883;p47"/>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887"/>
        <p:cNvGrpSpPr/>
        <p:nvPr/>
      </p:nvGrpSpPr>
      <p:grpSpPr>
        <a:xfrm>
          <a:off x="0" y="0"/>
          <a:ext cx="0" cy="0"/>
          <a:chOff x="0" y="0"/>
          <a:chExt cx="0" cy="0"/>
        </a:xfrm>
      </p:grpSpPr>
      <p:sp>
        <p:nvSpPr>
          <p:cNvPr id="888" name="Google Shape;888;p48"/>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889" name="Google Shape;889;p48"/>
          <p:cNvSpPr txBox="1"/>
          <p:nvPr/>
        </p:nvSpPr>
        <p:spPr>
          <a:xfrm>
            <a:off x="457200" y="1536174"/>
            <a:ext cx="7391400" cy="248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dirty="0" err="1">
                <a:solidFill>
                  <a:srgbClr val="0000FF"/>
                </a:solidFill>
              </a:rPr>
              <a:t>Welche</a:t>
            </a:r>
            <a:r>
              <a:rPr lang="en-US" sz="1200" i="1" dirty="0">
                <a:solidFill>
                  <a:srgbClr val="0000FF"/>
                </a:solidFill>
              </a:rPr>
              <a:t> </a:t>
            </a:r>
            <a:r>
              <a:rPr lang="en-US" sz="1200" i="1" dirty="0" err="1">
                <a:solidFill>
                  <a:srgbClr val="0000FF"/>
                </a:solidFill>
              </a:rPr>
              <a:t>wesentlichen</a:t>
            </a:r>
            <a:r>
              <a:rPr lang="en-US" sz="1200" i="1" dirty="0">
                <a:solidFill>
                  <a:srgbClr val="0000FF"/>
                </a:solidFill>
              </a:rPr>
              <a:t> </a:t>
            </a:r>
            <a:r>
              <a:rPr lang="en-US" sz="1200" i="1" dirty="0" err="1">
                <a:solidFill>
                  <a:srgbClr val="0000FF"/>
                </a:solidFill>
              </a:rPr>
              <a:t>Risikofaktoren</a:t>
            </a:r>
            <a:r>
              <a:rPr lang="en-US" sz="1200" i="1" dirty="0">
                <a:solidFill>
                  <a:srgbClr val="0000FF"/>
                </a:solidFill>
              </a:rPr>
              <a:t> für die </a:t>
            </a:r>
            <a:r>
              <a:rPr lang="en-US" sz="1200" i="1" dirty="0" err="1">
                <a:solidFill>
                  <a:srgbClr val="0000FF"/>
                </a:solidFill>
              </a:rPr>
              <a:t>Entstehung</a:t>
            </a:r>
            <a:r>
              <a:rPr lang="en-US" sz="1200" i="1" dirty="0">
                <a:solidFill>
                  <a:srgbClr val="0000FF"/>
                </a:solidFill>
              </a:rPr>
              <a:t> und/</a:t>
            </a:r>
            <a:r>
              <a:rPr lang="en-US" sz="1200" i="1" dirty="0" err="1">
                <a:solidFill>
                  <a:srgbClr val="0000FF"/>
                </a:solidFill>
              </a:rPr>
              <a:t>oder</a:t>
            </a:r>
            <a:r>
              <a:rPr lang="en-US" sz="1200" i="1" dirty="0">
                <a:solidFill>
                  <a:srgbClr val="0000FF"/>
                </a:solidFill>
              </a:rPr>
              <a:t> Progression </a:t>
            </a:r>
            <a:r>
              <a:rPr lang="en-US" sz="1200" i="1" dirty="0" err="1">
                <a:solidFill>
                  <a:srgbClr val="0000FF"/>
                </a:solidFill>
              </a:rPr>
              <a:t>eines</a:t>
            </a:r>
            <a:r>
              <a:rPr lang="en-US" sz="1200" i="1" dirty="0">
                <a:solidFill>
                  <a:srgbClr val="0000FF"/>
                </a:solidFill>
              </a:rPr>
              <a:t> </a:t>
            </a:r>
            <a:r>
              <a:rPr lang="en-US" sz="1200" i="1" dirty="0" err="1">
                <a:solidFill>
                  <a:srgbClr val="0000FF"/>
                </a:solidFill>
              </a:rPr>
              <a:t>primären</a:t>
            </a:r>
            <a:r>
              <a:rPr lang="en-US" sz="1200" i="1" dirty="0">
                <a:solidFill>
                  <a:srgbClr val="0000FF"/>
                </a:solidFill>
              </a:rPr>
              <a:t> </a:t>
            </a:r>
            <a:r>
              <a:rPr lang="en-US" sz="1200" i="1" dirty="0" err="1">
                <a:solidFill>
                  <a:srgbClr val="0000FF"/>
                </a:solidFill>
              </a:rPr>
              <a:t>Offenwinkelglaukoms</a:t>
            </a:r>
            <a:r>
              <a:rPr lang="en-US" sz="1200" i="1" dirty="0">
                <a:solidFill>
                  <a:srgbClr val="0000FF"/>
                </a:solidFill>
              </a:rPr>
              <a:t> (POWG) </a:t>
            </a:r>
            <a:r>
              <a:rPr lang="en-US" sz="1200" i="1" dirty="0" err="1">
                <a:solidFill>
                  <a:srgbClr val="0000FF"/>
                </a:solidFill>
              </a:rPr>
              <a:t>sind</a:t>
            </a:r>
            <a:r>
              <a:rPr lang="en-US" sz="1200" i="1" dirty="0">
                <a:solidFill>
                  <a:srgbClr val="0000FF"/>
                </a:solidFill>
              </a:rPr>
              <a:t> </a:t>
            </a:r>
            <a:r>
              <a:rPr lang="en-US" sz="1200" i="1" dirty="0" err="1">
                <a:solidFill>
                  <a:srgbClr val="0000FF"/>
                </a:solidFill>
              </a:rPr>
              <a:t>neben</a:t>
            </a:r>
            <a:r>
              <a:rPr lang="en-US" sz="1200" i="1" dirty="0">
                <a:solidFill>
                  <a:srgbClr val="0000FF"/>
                </a:solidFill>
              </a:rPr>
              <a:t> dem </a:t>
            </a:r>
            <a:r>
              <a:rPr lang="en-US" sz="1200" i="1" dirty="0" err="1">
                <a:solidFill>
                  <a:srgbClr val="0000FF"/>
                </a:solidFill>
              </a:rPr>
              <a:t>Augeninnendruck</a:t>
            </a:r>
            <a:r>
              <a:rPr lang="en-US" sz="1200" i="1" dirty="0">
                <a:solidFill>
                  <a:srgbClr val="0000FF"/>
                </a:solidFill>
              </a:rPr>
              <a:t> (</a:t>
            </a:r>
            <a:r>
              <a:rPr lang="en-US" sz="1200" i="1" dirty="0" err="1">
                <a:solidFill>
                  <a:srgbClr val="0000FF"/>
                </a:solidFill>
              </a:rPr>
              <a:t>laut</a:t>
            </a:r>
            <a:r>
              <a:rPr lang="en-US" sz="1200" i="1" dirty="0">
                <a:solidFill>
                  <a:srgbClr val="0000FF"/>
                </a:solidFill>
              </a:rPr>
              <a:t> </a:t>
            </a:r>
            <a:r>
              <a:rPr lang="en-US" sz="1200" i="1"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
                  </a:ext>
                </a:extLst>
              </a:rPr>
              <a:t>Glaukomlehrbuch</a:t>
            </a:r>
            <a:r>
              <a:rPr lang="en-US" sz="1200" i="1" dirty="0">
                <a:solidFill>
                  <a:srgbClr val="0000FF"/>
                </a:solidFill>
              </a:rPr>
              <a:t>) </a:t>
            </a:r>
            <a:r>
              <a:rPr lang="en-US" sz="1200" i="1" dirty="0" err="1">
                <a:solidFill>
                  <a:srgbClr val="0000FF"/>
                </a:solidFill>
              </a:rPr>
              <a:t>bekannt</a:t>
            </a:r>
            <a:r>
              <a:rPr lang="en-US" sz="1200" i="1" dirty="0">
                <a:solidFill>
                  <a:srgbClr val="0000FF"/>
                </a:solidFill>
              </a:rPr>
              <a:t>?</a:t>
            </a:r>
            <a:endParaRPr sz="1200" i="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a:t>
            </a:r>
            <a:r>
              <a:rPr lang="en-US" sz="1200" dirty="0" err="1">
                <a:solidFill>
                  <a:srgbClr val="0000FF"/>
                </a:solidFill>
              </a:rPr>
              <a:t>Ethnische</a:t>
            </a:r>
            <a:r>
              <a:rPr lang="en-US" sz="1200" dirty="0">
                <a:solidFill>
                  <a:srgbClr val="0000FF"/>
                </a:solidFill>
              </a:rPr>
              <a:t> </a:t>
            </a:r>
            <a:r>
              <a:rPr lang="en-US" sz="1200" dirty="0" err="1">
                <a:solidFill>
                  <a:srgbClr val="0000FF"/>
                </a:solidFill>
              </a:rPr>
              <a:t>Zugehörigkeit</a:t>
            </a:r>
            <a:endParaRPr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a:t>
            </a:r>
            <a:r>
              <a:rPr lang="en-US" sz="1200" dirty="0" err="1">
                <a:solidFill>
                  <a:srgbClr val="0000FF"/>
                </a:solidFill>
              </a:rPr>
              <a:t>Augeninnendruck</a:t>
            </a:r>
            <a:endParaRPr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a:t>
            </a:r>
            <a:r>
              <a:rPr lang="en-US" sz="1200" dirty="0" err="1">
                <a:solidFill>
                  <a:srgbClr val="0000FF"/>
                </a:solidFill>
              </a:rPr>
              <a:t>Familienanamnese</a:t>
            </a:r>
            <a:endParaRPr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a:t>
            </a:r>
            <a:r>
              <a:rPr lang="en-US" sz="1200" dirty="0" err="1">
                <a:solidFill>
                  <a:srgbClr val="0000FF"/>
                </a:solidFill>
              </a:rPr>
              <a:t>Höheres</a:t>
            </a:r>
            <a:r>
              <a:rPr lang="en-US" sz="1200" dirty="0">
                <a:solidFill>
                  <a:srgbClr val="0000FF"/>
                </a:solidFill>
              </a:rPr>
              <a:t> Alter</a:t>
            </a:r>
            <a:endParaRPr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a:t>
            </a:r>
            <a:r>
              <a:rPr lang="en-US" sz="1200" dirty="0" err="1">
                <a:solidFill>
                  <a:srgbClr val="0000FF"/>
                </a:solidFill>
              </a:rPr>
              <a:t>Kurzsichtigkeit</a:t>
            </a:r>
            <a:endParaRPr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a:t>
            </a:r>
            <a:r>
              <a:rPr lang="en-US" sz="1200" dirty="0" err="1">
                <a:solidFill>
                  <a:srgbClr val="0000FF"/>
                </a:solidFill>
              </a:rPr>
              <a:t>Geringe</a:t>
            </a:r>
            <a:r>
              <a:rPr lang="en-US" sz="1200" dirty="0">
                <a:solidFill>
                  <a:srgbClr val="0000FF"/>
                </a:solidFill>
              </a:rPr>
              <a:t> </a:t>
            </a:r>
            <a:r>
              <a:rPr lang="en-US" sz="1200" dirty="0" err="1">
                <a:solidFill>
                  <a:srgbClr val="0000FF"/>
                </a:solidFill>
              </a:rPr>
              <a:t>zentrale</a:t>
            </a:r>
            <a:r>
              <a:rPr lang="en-US" sz="1200" dirty="0">
                <a:solidFill>
                  <a:srgbClr val="0000FF"/>
                </a:solidFill>
              </a:rPr>
              <a:t> </a:t>
            </a:r>
            <a:r>
              <a:rPr lang="en-US" sz="1200" dirty="0" err="1">
                <a:solidFill>
                  <a:srgbClr val="0000FF"/>
                </a:solidFill>
              </a:rPr>
              <a:t>Hornhautdicke</a:t>
            </a:r>
            <a:r>
              <a:rPr lang="en-US" sz="1200" dirty="0">
                <a:solidFill>
                  <a:srgbClr val="0000FF"/>
                </a:solidFill>
              </a:rPr>
              <a:t> (CCT, central corneal thickness)</a:t>
            </a:r>
            <a:endParaRPr sz="1200" i="1" dirty="0">
              <a:solidFill>
                <a:srgbClr val="0000FF"/>
              </a:solidFill>
            </a:endParaRPr>
          </a:p>
          <a:p>
            <a:pPr marL="0" lvl="0" indent="0" algn="l" rtl="0">
              <a:spcBef>
                <a:spcPts val="0"/>
              </a:spcBef>
              <a:spcAft>
                <a:spcPts val="0"/>
              </a:spcAft>
              <a:buClr>
                <a:schemeClr val="dk1"/>
              </a:buClr>
              <a:buSzPts val="1600"/>
              <a:buFont typeface="Noto Sans Symbols"/>
              <a:buNone/>
            </a:pPr>
            <a:endParaRPr sz="1600"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0000FF"/>
                </a:solidFill>
              </a:rPr>
              <a:t>Welche</a:t>
            </a:r>
            <a:r>
              <a:rPr lang="en-US" sz="1200" i="1" dirty="0">
                <a:solidFill>
                  <a:srgbClr val="0000FF"/>
                </a:solidFill>
              </a:rPr>
              <a:t> „</a:t>
            </a:r>
            <a:r>
              <a:rPr lang="en-US" sz="1200" i="1" dirty="0" err="1">
                <a:solidFill>
                  <a:srgbClr val="0000FF"/>
                </a:solidFill>
              </a:rPr>
              <a:t>weiteren</a:t>
            </a:r>
            <a:r>
              <a:rPr lang="en-US" sz="1200" i="1" dirty="0">
                <a:solidFill>
                  <a:srgbClr val="0000FF"/>
                </a:solidFill>
              </a:rPr>
              <a:t>“ (</a:t>
            </a:r>
            <a:r>
              <a:rPr lang="en-US" sz="1200" i="1" dirty="0" err="1">
                <a:solidFill>
                  <a:srgbClr val="0000FF"/>
                </a:solidFill>
              </a:rPr>
              <a:t>dito</a:t>
            </a:r>
            <a:r>
              <a:rPr lang="en-US" sz="1200" i="1" dirty="0">
                <a:solidFill>
                  <a:srgbClr val="0000FF"/>
                </a:solidFill>
              </a:rPr>
              <a:t>) </a:t>
            </a:r>
            <a:r>
              <a:rPr lang="en-US" sz="1200" i="1" dirty="0" err="1">
                <a:solidFill>
                  <a:srgbClr val="0000FF"/>
                </a:solidFill>
              </a:rPr>
              <a:t>Risikofaktoren</a:t>
            </a:r>
            <a:r>
              <a:rPr lang="en-US" sz="1200" i="1" dirty="0">
                <a:solidFill>
                  <a:srgbClr val="0000FF"/>
                </a:solidFill>
              </a:rPr>
              <a:t> </a:t>
            </a:r>
            <a:r>
              <a:rPr lang="en-US" sz="1200" i="1" dirty="0" err="1">
                <a:solidFill>
                  <a:srgbClr val="0000FF"/>
                </a:solidFill>
              </a:rPr>
              <a:t>sind</a:t>
            </a:r>
            <a:r>
              <a:rPr lang="en-US" sz="1200" i="1" dirty="0">
                <a:solidFill>
                  <a:srgbClr val="0000FF"/>
                </a:solidFill>
              </a:rPr>
              <a:t> </a:t>
            </a:r>
            <a:r>
              <a:rPr lang="en-US" sz="1200" i="1" dirty="0" err="1">
                <a:solidFill>
                  <a:srgbClr val="0000FF"/>
                </a:solidFill>
              </a:rPr>
              <a:t>bekannt</a:t>
            </a:r>
            <a:r>
              <a:rPr lang="en-US" sz="1200" i="1" dirty="0">
                <a:solidFill>
                  <a:srgbClr val="0000FF"/>
                </a:solidFill>
              </a:rPr>
              <a:t>?</a:t>
            </a:r>
            <a:endParaRPr sz="1200" i="1" dirty="0">
              <a:solidFill>
                <a:srgbClr val="0000FF"/>
              </a:solidFill>
            </a:endParaRPr>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Niedriger</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okulärer</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Perfusionsdruck</a:t>
            </a:r>
            <a:r>
              <a:rPr lang="en-US" sz="1200" dirty="0">
                <a:solidFill>
                  <a:srgbClr val="0000FF"/>
                </a:solidFill>
                <a:latin typeface="Arial"/>
                <a:ea typeface="Arial"/>
                <a:cs typeface="Arial"/>
                <a:sym typeface="Arial"/>
              </a:rPr>
              <a:t> (OPP, ocular p</a:t>
            </a:r>
            <a:r>
              <a:rPr lang="en-US" sz="1200" dirty="0">
                <a:solidFill>
                  <a:srgbClr val="0000FF"/>
                </a:solidFill>
              </a:rPr>
              <a:t>erfusion pressure</a:t>
            </a:r>
            <a:r>
              <a:rPr lang="en-US" sz="1200" dirty="0">
                <a:solidFill>
                  <a:srgbClr val="0000FF"/>
                </a:solidFill>
                <a:latin typeface="Arial"/>
                <a:ea typeface="Arial"/>
                <a:cs typeface="Arial"/>
                <a:sym typeface="Arial"/>
              </a:rPr>
              <a:t>)</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latin typeface="Arial"/>
                <a:ea typeface="Arial"/>
                <a:cs typeface="Arial"/>
                <a:sym typeface="Arial"/>
              </a:rPr>
              <a:t>Niedriger</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Liquordruck</a:t>
            </a:r>
            <a:r>
              <a:rPr lang="en-US" sz="1200" dirty="0">
                <a:solidFill>
                  <a:srgbClr val="0000FF"/>
                </a:solidFill>
                <a:latin typeface="Arial"/>
                <a:ea typeface="Arial"/>
                <a:cs typeface="Arial"/>
                <a:sym typeface="Arial"/>
              </a:rPr>
              <a:t> (CSF</a:t>
            </a:r>
            <a:r>
              <a:rPr lang="en-US" sz="1200" dirty="0">
                <a:solidFill>
                  <a:srgbClr val="0000FF"/>
                </a:solidFill>
              </a:rPr>
              <a:t>-Druck, cerebrospinal fluid pressure</a:t>
            </a:r>
            <a:r>
              <a:rPr lang="en-US" sz="1200" dirty="0">
                <a:solidFill>
                  <a:srgbClr val="0000FF"/>
                </a:solidFill>
                <a:latin typeface="Arial"/>
                <a:ea typeface="Arial"/>
                <a:cs typeface="Arial"/>
                <a:sym typeface="Arial"/>
              </a:rPr>
              <a:t>)</a:t>
            </a:r>
            <a:endParaRPr dirty="0"/>
          </a:p>
          <a:p>
            <a:pPr marL="0" marR="0" lvl="0" indent="0" algn="l" rtl="0">
              <a:spcBef>
                <a:spcPts val="0"/>
              </a:spcBef>
              <a:spcAft>
                <a:spcPts val="0"/>
              </a:spcAft>
              <a:buClr>
                <a:srgbClr val="0000FF"/>
              </a:buClr>
              <a:buSzPts val="1200"/>
              <a:buFont typeface="Noto Sans Symbols"/>
              <a:buNone/>
            </a:pPr>
            <a:r>
              <a:rPr lang="en-US" sz="1200" dirty="0">
                <a:solidFill>
                  <a:srgbClr val="0000FF"/>
                </a:solidFill>
                <a:latin typeface="Arial"/>
                <a:ea typeface="Arial"/>
                <a:cs typeface="Arial"/>
                <a:sym typeface="Arial"/>
              </a:rPr>
              <a:t>--</a:t>
            </a:r>
            <a:r>
              <a:rPr lang="en-US" sz="1200" dirty="0" err="1">
                <a:solidFill>
                  <a:srgbClr val="0000FF"/>
                </a:solidFill>
              </a:rPr>
              <a:t>Geringe</a:t>
            </a:r>
            <a:r>
              <a:rPr lang="en-US" sz="1200" dirty="0">
                <a:solidFill>
                  <a:srgbClr val="0000FF"/>
                </a:solidFill>
                <a:latin typeface="Arial"/>
                <a:ea typeface="Arial"/>
                <a:cs typeface="Arial"/>
                <a:sym typeface="Arial"/>
              </a:rPr>
              <a:t> </a:t>
            </a:r>
            <a:r>
              <a:rPr lang="en-US" sz="1200" dirty="0" err="1">
                <a:solidFill>
                  <a:srgbClr val="0000FF"/>
                </a:solidFill>
              </a:rPr>
              <a:t>korneale</a:t>
            </a:r>
            <a:r>
              <a:rPr lang="en-US" sz="1200" dirty="0">
                <a:solidFill>
                  <a:srgbClr val="0000FF"/>
                </a:solidFill>
              </a:rPr>
              <a:t> </a:t>
            </a:r>
            <a:r>
              <a:rPr lang="en-US" sz="1200" dirty="0" err="1">
                <a:solidFill>
                  <a:srgbClr val="0000FF"/>
                </a:solidFill>
              </a:rPr>
              <a:t>Hysterese</a:t>
            </a:r>
            <a:endParaRPr dirty="0"/>
          </a:p>
        </p:txBody>
      </p:sp>
      <p:sp>
        <p:nvSpPr>
          <p:cNvPr id="890" name="Google Shape;890;p48"/>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94"/>
        <p:cNvGrpSpPr/>
        <p:nvPr/>
      </p:nvGrpSpPr>
      <p:grpSpPr>
        <a:xfrm>
          <a:off x="0" y="0"/>
          <a:ext cx="0" cy="0"/>
          <a:chOff x="0" y="0"/>
          <a:chExt cx="0" cy="0"/>
        </a:xfrm>
      </p:grpSpPr>
      <p:sp>
        <p:nvSpPr>
          <p:cNvPr id="895" name="Google Shape;895;p49"/>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896" name="Google Shape;896;p49"/>
          <p:cNvSpPr txBox="1"/>
          <p:nvPr/>
        </p:nvSpPr>
        <p:spPr>
          <a:xfrm>
            <a:off x="457200" y="1536174"/>
            <a:ext cx="7391400" cy="248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a:t>
            </a:r>
            <a:r>
              <a:rPr lang="en-US" sz="1200" b="1" dirty="0">
                <a:solidFill>
                  <a:srgbClr val="0000FF"/>
                </a:solidFill>
              </a:rPr>
              <a:t>-</a:t>
            </a:r>
            <a:r>
              <a:rPr lang="en-US" sz="1200" b="1" dirty="0" err="1">
                <a:solidFill>
                  <a:srgbClr val="0000FF"/>
                </a:solidFill>
              </a:rPr>
              <a:t>Ethnische</a:t>
            </a:r>
            <a:r>
              <a:rPr lang="en-US" sz="1200" b="1" dirty="0">
                <a:solidFill>
                  <a:srgbClr val="0000FF"/>
                </a:solidFill>
              </a:rPr>
              <a:t> </a:t>
            </a:r>
            <a:r>
              <a:rPr lang="en-US" sz="1200" b="1" dirty="0" err="1">
                <a:solidFill>
                  <a:srgbClr val="0000FF"/>
                </a:solidFill>
              </a:rPr>
              <a:t>Zugehörigkeit</a:t>
            </a:r>
            <a:endParaRPr b="1"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p:txBody>
      </p:sp>
      <p:sp>
        <p:nvSpPr>
          <p:cNvPr id="897" name="Google Shape;897;p49"/>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898" name="Google Shape;898;p49"/>
          <p:cNvSpPr txBox="1"/>
          <p:nvPr/>
        </p:nvSpPr>
        <p:spPr>
          <a:xfrm>
            <a:off x="1600200" y="1941586"/>
            <a:ext cx="5534700" cy="1349400"/>
          </a:xfrm>
          <a:prstGeom prst="rect">
            <a:avLst/>
          </a:prstGeom>
          <a:solidFill>
            <a:srgbClr val="D8D8D8"/>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dirty="0" err="1">
                <a:solidFill>
                  <a:srgbClr val="0000FF"/>
                </a:solidFill>
              </a:rPr>
              <a:t>Welche</a:t>
            </a:r>
            <a:r>
              <a:rPr lang="en-US" sz="1200" i="1" dirty="0">
                <a:solidFill>
                  <a:srgbClr val="0000FF"/>
                </a:solidFill>
              </a:rPr>
              <a:t> </a:t>
            </a:r>
            <a:r>
              <a:rPr lang="en-US" sz="1200" i="1" dirty="0" err="1">
                <a:solidFill>
                  <a:srgbClr val="0000FF"/>
                </a:solidFill>
              </a:rPr>
              <a:t>Bevölkerungsgruppen</a:t>
            </a:r>
            <a:r>
              <a:rPr lang="en-US" sz="1200" i="1" dirty="0">
                <a:solidFill>
                  <a:srgbClr val="0000FF"/>
                </a:solidFill>
              </a:rPr>
              <a:t> </a:t>
            </a:r>
            <a:r>
              <a:rPr lang="en-US" sz="1200" i="1" dirty="0" err="1">
                <a:solidFill>
                  <a:srgbClr val="0000FF"/>
                </a:solidFill>
              </a:rPr>
              <a:t>weisen</a:t>
            </a:r>
            <a:r>
              <a:rPr lang="en-US" sz="1200" i="1" dirty="0">
                <a:solidFill>
                  <a:srgbClr val="0000FF"/>
                </a:solidFill>
              </a:rPr>
              <a:t> in den USA </a:t>
            </a:r>
            <a:r>
              <a:rPr lang="en-US" sz="1200" i="1" dirty="0" err="1">
                <a:solidFill>
                  <a:srgbClr val="0000FF"/>
                </a:solidFill>
              </a:rPr>
              <a:t>ein</a:t>
            </a:r>
            <a:r>
              <a:rPr lang="en-US" sz="1200" i="1" dirty="0">
                <a:solidFill>
                  <a:srgbClr val="0000FF"/>
                </a:solidFill>
              </a:rPr>
              <a:t> </a:t>
            </a:r>
            <a:r>
              <a:rPr lang="en-US" sz="1200" i="1" dirty="0" err="1">
                <a:solidFill>
                  <a:srgbClr val="0000FF"/>
                </a:solidFill>
              </a:rPr>
              <a:t>erhöhtes</a:t>
            </a:r>
            <a:r>
              <a:rPr lang="en-US" sz="1200" i="1" dirty="0">
                <a:solidFill>
                  <a:srgbClr val="0000FF"/>
                </a:solidFill>
              </a:rPr>
              <a:t> Risiko für die </a:t>
            </a:r>
            <a:r>
              <a:rPr lang="en-US" sz="1200" i="1" dirty="0" err="1">
                <a:solidFill>
                  <a:srgbClr val="0000FF"/>
                </a:solidFill>
              </a:rPr>
              <a:t>Entwicklung</a:t>
            </a:r>
            <a:r>
              <a:rPr lang="en-US" sz="1200" i="1" dirty="0">
                <a:solidFill>
                  <a:srgbClr val="0000FF"/>
                </a:solidFill>
              </a:rPr>
              <a:t> </a:t>
            </a:r>
            <a:r>
              <a:rPr lang="en-US" sz="1200" i="1" dirty="0" err="1">
                <a:solidFill>
                  <a:srgbClr val="0000FF"/>
                </a:solidFill>
              </a:rPr>
              <a:t>eines</a:t>
            </a:r>
            <a:r>
              <a:rPr lang="en-US" sz="1200" i="1" dirty="0">
                <a:solidFill>
                  <a:srgbClr val="0000FF"/>
                </a:solidFill>
              </a:rPr>
              <a:t> POWG auf?</a:t>
            </a:r>
            <a:endParaRPr dirty="0"/>
          </a:p>
          <a:p>
            <a:pPr marL="0" marR="0" lvl="0" indent="0" algn="l" rtl="0">
              <a:spcBef>
                <a:spcPts val="0"/>
              </a:spcBef>
              <a:spcAft>
                <a:spcPts val="0"/>
              </a:spcAft>
              <a:buClr>
                <a:srgbClr val="D8D8D8"/>
              </a:buClr>
              <a:buSzPts val="1200"/>
              <a:buFont typeface="Noto Sans Symbols"/>
              <a:buNone/>
            </a:pPr>
            <a:r>
              <a:rPr lang="en-US" sz="1200" dirty="0" err="1">
                <a:solidFill>
                  <a:srgbClr val="D8D8D8"/>
                </a:solidFill>
                <a:latin typeface="Arial"/>
                <a:ea typeface="Arial"/>
                <a:cs typeface="Arial"/>
                <a:sym typeface="Arial"/>
              </a:rPr>
              <a:t>Personen</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mit</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afrikanischer</a:t>
            </a:r>
            <a:r>
              <a:rPr lang="en-US" sz="1200" dirty="0">
                <a:solidFill>
                  <a:srgbClr val="D8D8D8"/>
                </a:solidFill>
                <a:latin typeface="Arial"/>
                <a:ea typeface="Arial"/>
                <a:cs typeface="Arial"/>
                <a:sym typeface="Arial"/>
              </a:rPr>
              <a:t>  und  </a:t>
            </a:r>
            <a:r>
              <a:rPr lang="en-US" sz="1200" dirty="0" err="1">
                <a:solidFill>
                  <a:srgbClr val="D8D8D8"/>
                </a:solidFill>
                <a:latin typeface="Arial"/>
                <a:ea typeface="Arial"/>
                <a:cs typeface="Arial"/>
                <a:sym typeface="Arial"/>
              </a:rPr>
              <a:t>hispanischer</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Herkunft</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haben</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ein</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viermal</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höheres</a:t>
            </a:r>
            <a:r>
              <a:rPr lang="en-US" sz="1200" dirty="0">
                <a:solidFill>
                  <a:srgbClr val="D8D8D8"/>
                </a:solidFill>
                <a:latin typeface="Arial"/>
                <a:ea typeface="Arial"/>
                <a:cs typeface="Arial"/>
                <a:sym typeface="Arial"/>
              </a:rPr>
              <a:t> Risiko </a:t>
            </a:r>
            <a:r>
              <a:rPr lang="en-US" sz="1200" dirty="0" err="1">
                <a:solidFill>
                  <a:srgbClr val="D8D8D8"/>
                </a:solidFill>
                <a:latin typeface="Arial"/>
                <a:ea typeface="Arial"/>
                <a:cs typeface="Arial"/>
                <a:sym typeface="Arial"/>
              </a:rPr>
              <a:t>als</a:t>
            </a:r>
            <a:r>
              <a:rPr lang="en-US" sz="1200" dirty="0">
                <a:solidFill>
                  <a:srgbClr val="D8D8D8"/>
                </a:solidFill>
                <a:latin typeface="Arial"/>
                <a:ea typeface="Arial"/>
                <a:cs typeface="Arial"/>
                <a:sym typeface="Arial"/>
              </a:rPr>
              <a:t>  Weiße </a:t>
            </a:r>
            <a:endParaRPr dirty="0"/>
          </a:p>
          <a:p>
            <a:pPr marL="0" marR="0" lvl="0" indent="0" algn="l" rtl="0">
              <a:spcBef>
                <a:spcPts val="0"/>
              </a:spcBef>
              <a:spcAft>
                <a:spcPts val="0"/>
              </a:spcAft>
              <a:buClr>
                <a:schemeClr val="dk1"/>
              </a:buClr>
              <a:buSzPts val="1400"/>
              <a:buFont typeface="Noto Sans Symbols"/>
              <a:buNone/>
            </a:pPr>
            <a:endParaRPr sz="1400" dirty="0">
              <a:solidFill>
                <a:srgbClr val="D8D8D8"/>
              </a:solidFill>
              <a:latin typeface="Arial"/>
              <a:ea typeface="Arial"/>
              <a:cs typeface="Arial"/>
              <a:sym typeface="Arial"/>
            </a:endParaRPr>
          </a:p>
          <a:p>
            <a:pPr marL="0" marR="0" lvl="0" indent="0" algn="l" rtl="0">
              <a:spcBef>
                <a:spcPts val="0"/>
              </a:spcBef>
              <a:spcAft>
                <a:spcPts val="0"/>
              </a:spcAft>
              <a:buClr>
                <a:srgbClr val="D8D8D8"/>
              </a:buClr>
              <a:buSzPts val="1200"/>
              <a:buFont typeface="Noto Sans Symbols"/>
              <a:buNone/>
            </a:pPr>
            <a:r>
              <a:rPr lang="en-US" sz="1200" i="1" dirty="0">
                <a:solidFill>
                  <a:srgbClr val="D8D8D8"/>
                </a:solidFill>
                <a:latin typeface="Arial"/>
                <a:ea typeface="Arial"/>
                <a:cs typeface="Arial"/>
                <a:sym typeface="Arial"/>
              </a:rPr>
              <a:t>Wie </a:t>
            </a:r>
            <a:r>
              <a:rPr lang="en-US" sz="1200" i="1" dirty="0" err="1">
                <a:solidFill>
                  <a:srgbClr val="D8D8D8"/>
                </a:solidFill>
                <a:latin typeface="Arial"/>
                <a:ea typeface="Arial"/>
                <a:cs typeface="Arial"/>
                <a:sym typeface="Arial"/>
              </a:rPr>
              <a:t>sieht</a:t>
            </a:r>
            <a:r>
              <a:rPr lang="en-US" sz="1200" i="1" dirty="0">
                <a:solidFill>
                  <a:srgbClr val="D8D8D8"/>
                </a:solidFill>
                <a:latin typeface="Arial"/>
                <a:ea typeface="Arial"/>
                <a:cs typeface="Arial"/>
                <a:sym typeface="Arial"/>
              </a:rPr>
              <a:t> es </a:t>
            </a:r>
            <a:r>
              <a:rPr lang="en-US" sz="1200" i="1" dirty="0" err="1">
                <a:solidFill>
                  <a:srgbClr val="D8D8D8"/>
                </a:solidFill>
                <a:latin typeface="Arial"/>
                <a:ea typeface="Arial"/>
                <a:cs typeface="Arial"/>
                <a:sym typeface="Arial"/>
              </a:rPr>
              <a:t>mit</a:t>
            </a:r>
            <a:r>
              <a:rPr lang="en-US" sz="1200" i="1" dirty="0">
                <a:solidFill>
                  <a:srgbClr val="D8D8D8"/>
                </a:solidFill>
                <a:latin typeface="Arial"/>
                <a:ea typeface="Arial"/>
                <a:cs typeface="Arial"/>
                <a:sym typeface="Arial"/>
              </a:rPr>
              <a:t> dem Risiko </a:t>
            </a:r>
            <a:r>
              <a:rPr lang="en-US" sz="1200" i="1" dirty="0" err="1">
                <a:solidFill>
                  <a:srgbClr val="D8D8D8"/>
                </a:solidFill>
                <a:latin typeface="Arial"/>
                <a:ea typeface="Arial"/>
                <a:cs typeface="Arial"/>
                <a:sym typeface="Arial"/>
              </a:rPr>
              <a:t>aus</a:t>
            </a:r>
            <a:r>
              <a:rPr lang="en-US" sz="1200" i="1" dirty="0">
                <a:solidFill>
                  <a:srgbClr val="D8D8D8"/>
                </a:solidFill>
                <a:latin typeface="Arial"/>
                <a:ea typeface="Arial"/>
                <a:cs typeface="Arial"/>
                <a:sym typeface="Arial"/>
              </a:rPr>
              <a:t>, </a:t>
            </a:r>
            <a:r>
              <a:rPr lang="en-US" sz="1200" i="1" dirty="0" err="1">
                <a:solidFill>
                  <a:srgbClr val="D8D8D8"/>
                </a:solidFill>
                <a:latin typeface="Arial"/>
                <a:ea typeface="Arial"/>
                <a:cs typeface="Arial"/>
                <a:sym typeface="Arial"/>
              </a:rPr>
              <a:t>durch</a:t>
            </a:r>
            <a:r>
              <a:rPr lang="en-US" sz="1200" i="1" dirty="0">
                <a:solidFill>
                  <a:srgbClr val="D8D8D8"/>
                </a:solidFill>
                <a:latin typeface="Arial"/>
                <a:ea typeface="Arial"/>
                <a:cs typeface="Arial"/>
                <a:sym typeface="Arial"/>
              </a:rPr>
              <a:t> </a:t>
            </a:r>
            <a:r>
              <a:rPr lang="en-US" sz="1200" i="1" dirty="0" err="1">
                <a:solidFill>
                  <a:srgbClr val="D8D8D8"/>
                </a:solidFill>
                <a:latin typeface="Arial"/>
                <a:ea typeface="Arial"/>
                <a:cs typeface="Arial"/>
                <a:sym typeface="Arial"/>
              </a:rPr>
              <a:t>ein</a:t>
            </a:r>
            <a:r>
              <a:rPr lang="en-US" sz="1200" i="1" dirty="0">
                <a:solidFill>
                  <a:srgbClr val="D8D8D8"/>
                </a:solidFill>
                <a:latin typeface="Arial"/>
                <a:ea typeface="Arial"/>
                <a:cs typeface="Arial"/>
                <a:sym typeface="Arial"/>
              </a:rPr>
              <a:t> POWG </a:t>
            </a:r>
            <a:r>
              <a:rPr lang="en-US" sz="1200" i="1" dirty="0" err="1">
                <a:solidFill>
                  <a:srgbClr val="D8D8D8"/>
                </a:solidFill>
                <a:latin typeface="Arial"/>
                <a:ea typeface="Arial"/>
                <a:cs typeface="Arial"/>
                <a:sym typeface="Arial"/>
              </a:rPr>
              <a:t>zu</a:t>
            </a:r>
            <a:r>
              <a:rPr lang="en-US" sz="1200" i="1" dirty="0">
                <a:solidFill>
                  <a:srgbClr val="D8D8D8"/>
                </a:solidFill>
                <a:latin typeface="Arial"/>
                <a:ea typeface="Arial"/>
                <a:cs typeface="Arial"/>
                <a:sym typeface="Arial"/>
              </a:rPr>
              <a:t> </a:t>
            </a:r>
            <a:r>
              <a:rPr lang="en-US" sz="1200" i="1" dirty="0" err="1">
                <a:solidFill>
                  <a:srgbClr val="D8D8D8"/>
                </a:solidFill>
                <a:latin typeface="Arial"/>
                <a:ea typeface="Arial"/>
                <a:cs typeface="Arial"/>
                <a:sym typeface="Arial"/>
              </a:rPr>
              <a:t>erblinden</a:t>
            </a:r>
            <a:r>
              <a:rPr lang="en-US" sz="1200" i="1" dirty="0">
                <a:solidFill>
                  <a:srgbClr val="D8D8D8"/>
                </a:solidFill>
                <a:latin typeface="Arial"/>
                <a:ea typeface="Arial"/>
                <a:cs typeface="Arial"/>
                <a:sym typeface="Arial"/>
              </a:rPr>
              <a:t>?</a:t>
            </a:r>
            <a:endParaRPr dirty="0"/>
          </a:p>
          <a:p>
            <a:pPr marL="0" marR="0" lvl="0" indent="0" algn="l" rtl="0">
              <a:spcBef>
                <a:spcPts val="0"/>
              </a:spcBef>
              <a:spcAft>
                <a:spcPts val="0"/>
              </a:spcAft>
              <a:buClr>
                <a:srgbClr val="D8D8D8"/>
              </a:buClr>
              <a:buSzPts val="1200"/>
              <a:buFont typeface="Noto Sans Symbols"/>
              <a:buNone/>
            </a:pPr>
            <a:r>
              <a:rPr lang="en-US" sz="1200" dirty="0">
                <a:solidFill>
                  <a:srgbClr val="D8D8D8"/>
                </a:solidFill>
                <a:latin typeface="Arial"/>
                <a:ea typeface="Arial"/>
                <a:cs typeface="Arial"/>
                <a:sym typeface="Arial"/>
              </a:rPr>
              <a:t>Auch </a:t>
            </a:r>
            <a:r>
              <a:rPr lang="en-US" sz="1200" dirty="0" err="1">
                <a:solidFill>
                  <a:srgbClr val="D8D8D8"/>
                </a:solidFill>
                <a:latin typeface="Arial"/>
                <a:ea typeface="Arial"/>
                <a:cs typeface="Arial"/>
                <a:sym typeface="Arial"/>
              </a:rPr>
              <a:t>hierfür</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haben</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dieselben</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Personengruppen</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ein</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viermal</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höheres</a:t>
            </a:r>
            <a:r>
              <a:rPr lang="en-US" sz="1200" dirty="0">
                <a:solidFill>
                  <a:srgbClr val="D8D8D8"/>
                </a:solidFill>
                <a:latin typeface="Arial"/>
                <a:ea typeface="Arial"/>
                <a:cs typeface="Arial"/>
                <a:sym typeface="Arial"/>
              </a:rPr>
              <a:t> Risiko</a:t>
            </a:r>
            <a:endParaRPr dirty="0"/>
          </a:p>
        </p:txBody>
      </p:sp>
      <p:sp>
        <p:nvSpPr>
          <p:cNvPr id="899" name="Google Shape;899;p49"/>
          <p:cNvSpPr/>
          <p:nvPr/>
        </p:nvSpPr>
        <p:spPr>
          <a:xfrm>
            <a:off x="533400" y="1818640"/>
            <a:ext cx="762000" cy="457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5"/>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0" u="none" strike="noStrike" cap="none" dirty="0" err="1">
                <a:solidFill>
                  <a:schemeClr val="dk1"/>
                </a:solidFill>
                <a:latin typeface="Arial"/>
                <a:ea typeface="Arial"/>
                <a:cs typeface="Arial"/>
                <a:sym typeface="Arial"/>
              </a:rPr>
              <a:t>Offenwinkelglaukom</a:t>
            </a:r>
            <a:r>
              <a:rPr lang="en-US" sz="1200" b="1" i="0" u="none" strike="noStrike" cap="none" dirty="0">
                <a:solidFill>
                  <a:schemeClr val="dk1"/>
                </a:solidFill>
                <a:latin typeface="Arial"/>
                <a:ea typeface="Arial"/>
                <a:cs typeface="Arial"/>
                <a:sym typeface="Arial"/>
              </a:rPr>
              <a:t> (OWG): </a:t>
            </a:r>
            <a:r>
              <a:rPr lang="en-US" sz="1200" b="1" i="0" u="none" strike="noStrike" cap="none" dirty="0" err="1">
                <a:solidFill>
                  <a:schemeClr val="dk1"/>
                </a:solidFill>
                <a:latin typeface="Arial"/>
                <a:ea typeface="Arial"/>
                <a:cs typeface="Arial"/>
                <a:sym typeface="Arial"/>
              </a:rPr>
              <a:t>Primär</a:t>
            </a:r>
            <a:endParaRPr dirty="0"/>
          </a:p>
        </p:txBody>
      </p:sp>
      <p:sp>
        <p:nvSpPr>
          <p:cNvPr id="184" name="Google Shape;184;p5"/>
          <p:cNvSpPr txBox="1"/>
          <p:nvPr/>
        </p:nvSpPr>
        <p:spPr>
          <a:xfrm>
            <a:off x="569251" y="1416903"/>
            <a:ext cx="3502479" cy="83099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0" i="1" u="none" strike="noStrike" cap="none">
                <a:solidFill>
                  <a:srgbClr val="0000FF"/>
                </a:solidFill>
                <a:latin typeface="Arial"/>
                <a:ea typeface="Arial"/>
                <a:cs typeface="Arial"/>
                <a:sym typeface="Arial"/>
              </a:rPr>
              <a:t>Charakteristische Schäden am Sehnervenkopf </a:t>
            </a:r>
            <a:r>
              <a:rPr lang="en-US" sz="1200" b="0" i="1" u="none" strike="noStrike" cap="none">
                <a:solidFill>
                  <a:schemeClr val="dk1"/>
                </a:solidFill>
                <a:latin typeface="Arial"/>
                <a:ea typeface="Arial"/>
                <a:cs typeface="Arial"/>
                <a:sym typeface="Arial"/>
              </a:rPr>
              <a:t>bei Glaukom:</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903"/>
        <p:cNvGrpSpPr/>
        <p:nvPr/>
      </p:nvGrpSpPr>
      <p:grpSpPr>
        <a:xfrm>
          <a:off x="0" y="0"/>
          <a:ext cx="0" cy="0"/>
          <a:chOff x="0" y="0"/>
          <a:chExt cx="0" cy="0"/>
        </a:xfrm>
      </p:grpSpPr>
      <p:sp>
        <p:nvSpPr>
          <p:cNvPr id="904" name="Google Shape;904;p50"/>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905" name="Google Shape;905;p50"/>
          <p:cNvSpPr txBox="1"/>
          <p:nvPr/>
        </p:nvSpPr>
        <p:spPr>
          <a:xfrm>
            <a:off x="457200" y="1536174"/>
            <a:ext cx="7391400" cy="248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a:t>
            </a:r>
            <a:r>
              <a:rPr lang="en-US" sz="1200" b="1" dirty="0">
                <a:solidFill>
                  <a:srgbClr val="0000FF"/>
                </a:solidFill>
              </a:rPr>
              <a:t>-</a:t>
            </a:r>
            <a:r>
              <a:rPr lang="en-US" sz="1200" b="1" dirty="0" err="1">
                <a:solidFill>
                  <a:srgbClr val="0000FF"/>
                </a:solidFill>
              </a:rPr>
              <a:t>Ethnische</a:t>
            </a:r>
            <a:r>
              <a:rPr lang="en-US" sz="1200" b="1" dirty="0">
                <a:solidFill>
                  <a:srgbClr val="0000FF"/>
                </a:solidFill>
              </a:rPr>
              <a:t> </a:t>
            </a:r>
            <a:r>
              <a:rPr lang="en-US" sz="1200" b="1" dirty="0" err="1">
                <a:solidFill>
                  <a:srgbClr val="0000FF"/>
                </a:solidFill>
              </a:rPr>
              <a:t>Zugehörigkeit</a:t>
            </a:r>
            <a:endParaRPr b="1"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p:txBody>
      </p:sp>
      <p:sp>
        <p:nvSpPr>
          <p:cNvPr id="906" name="Google Shape;906;p50"/>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907" name="Google Shape;907;p50"/>
          <p:cNvSpPr txBox="1"/>
          <p:nvPr/>
        </p:nvSpPr>
        <p:spPr>
          <a:xfrm>
            <a:off x="1600200" y="1941586"/>
            <a:ext cx="5534700" cy="1534200"/>
          </a:xfrm>
          <a:prstGeom prst="rect">
            <a:avLst/>
          </a:prstGeom>
          <a:solidFill>
            <a:srgbClr val="D8D8D8"/>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dirty="0" err="1">
                <a:solidFill>
                  <a:srgbClr val="0000FF"/>
                </a:solidFill>
              </a:rPr>
              <a:t>Welche</a:t>
            </a:r>
            <a:r>
              <a:rPr lang="en-US" sz="1200" i="1" dirty="0">
                <a:solidFill>
                  <a:srgbClr val="0000FF"/>
                </a:solidFill>
              </a:rPr>
              <a:t> </a:t>
            </a:r>
            <a:r>
              <a:rPr lang="en-US" sz="1200" i="1" dirty="0" err="1">
                <a:solidFill>
                  <a:srgbClr val="0000FF"/>
                </a:solidFill>
              </a:rPr>
              <a:t>Bevölkerungsgruppen</a:t>
            </a:r>
            <a:r>
              <a:rPr lang="en-US" sz="1200" i="1" dirty="0">
                <a:solidFill>
                  <a:srgbClr val="0000FF"/>
                </a:solidFill>
              </a:rPr>
              <a:t> </a:t>
            </a:r>
            <a:r>
              <a:rPr lang="en-US" sz="1200" i="1" dirty="0" err="1">
                <a:solidFill>
                  <a:srgbClr val="0000FF"/>
                </a:solidFill>
              </a:rPr>
              <a:t>weisen</a:t>
            </a:r>
            <a:r>
              <a:rPr lang="en-US" sz="1200" i="1" dirty="0">
                <a:solidFill>
                  <a:srgbClr val="0000FF"/>
                </a:solidFill>
              </a:rPr>
              <a:t> in den USA </a:t>
            </a:r>
            <a:r>
              <a:rPr lang="en-US" sz="1200" i="1" dirty="0" err="1">
                <a:solidFill>
                  <a:srgbClr val="0000FF"/>
                </a:solidFill>
              </a:rPr>
              <a:t>ein</a:t>
            </a:r>
            <a:r>
              <a:rPr lang="en-US" sz="1200" i="1" dirty="0">
                <a:solidFill>
                  <a:srgbClr val="0000FF"/>
                </a:solidFill>
              </a:rPr>
              <a:t> </a:t>
            </a:r>
            <a:r>
              <a:rPr lang="en-US" sz="1200" i="1" dirty="0" err="1">
                <a:solidFill>
                  <a:srgbClr val="0000FF"/>
                </a:solidFill>
              </a:rPr>
              <a:t>erhöhtes</a:t>
            </a:r>
            <a:r>
              <a:rPr lang="en-US" sz="1200" i="1" dirty="0">
                <a:solidFill>
                  <a:srgbClr val="0000FF"/>
                </a:solidFill>
              </a:rPr>
              <a:t> Risiko für die </a:t>
            </a:r>
            <a:r>
              <a:rPr lang="en-US" sz="1200" i="1" dirty="0" err="1">
                <a:solidFill>
                  <a:srgbClr val="0000FF"/>
                </a:solidFill>
              </a:rPr>
              <a:t>Entwicklung</a:t>
            </a:r>
            <a:r>
              <a:rPr lang="en-US" sz="1200" i="1" dirty="0">
                <a:solidFill>
                  <a:srgbClr val="0000FF"/>
                </a:solidFill>
              </a:rPr>
              <a:t> </a:t>
            </a:r>
            <a:r>
              <a:rPr lang="en-US" sz="1200" i="1" dirty="0" err="1">
                <a:solidFill>
                  <a:srgbClr val="0000FF"/>
                </a:solidFill>
              </a:rPr>
              <a:t>eines</a:t>
            </a:r>
            <a:r>
              <a:rPr lang="en-US" sz="1200" i="1" dirty="0">
                <a:solidFill>
                  <a:srgbClr val="0000FF"/>
                </a:solidFill>
              </a:rPr>
              <a:t> POWG auf?</a:t>
            </a:r>
            <a:endParaRPr dirty="0"/>
          </a:p>
          <a:p>
            <a:pPr marL="0" lvl="0" indent="0" algn="l" rtl="0">
              <a:spcBef>
                <a:spcPts val="0"/>
              </a:spcBef>
              <a:spcAft>
                <a:spcPts val="0"/>
              </a:spcAft>
              <a:buClr>
                <a:srgbClr val="0000FF"/>
              </a:buClr>
              <a:buSzPts val="1200"/>
              <a:buFont typeface="Noto Sans Symbols"/>
              <a:buNone/>
            </a:pPr>
            <a:r>
              <a:rPr lang="en-US" sz="1200" dirty="0" err="1">
                <a:solidFill>
                  <a:srgbClr val="0000FF"/>
                </a:solidFill>
              </a:rPr>
              <a:t>Personen</a:t>
            </a:r>
            <a:r>
              <a:rPr lang="en-US" sz="1200" dirty="0">
                <a:solidFill>
                  <a:srgbClr val="0000FF"/>
                </a:solidFill>
              </a:rPr>
              <a:t> </a:t>
            </a:r>
            <a:r>
              <a:rPr lang="en-US" sz="1200" dirty="0" err="1">
                <a:solidFill>
                  <a:srgbClr val="0000FF"/>
                </a:solidFill>
              </a:rPr>
              <a:t>afrikanischer</a:t>
            </a:r>
            <a:r>
              <a:rPr lang="en-US" sz="1200" dirty="0">
                <a:solidFill>
                  <a:srgbClr val="0000FF"/>
                </a:solidFill>
              </a:rPr>
              <a:t> </a:t>
            </a:r>
            <a:r>
              <a:rPr lang="en-US" sz="1200" dirty="0" err="1">
                <a:solidFill>
                  <a:srgbClr val="0000FF"/>
                </a:solidFill>
              </a:rPr>
              <a:t>bzw</a:t>
            </a:r>
            <a:r>
              <a:rPr lang="en-US" sz="1200" dirty="0">
                <a:solidFill>
                  <a:srgbClr val="0000FF"/>
                </a:solidFill>
              </a:rPr>
              <a:t>. </a:t>
            </a:r>
            <a:r>
              <a:rPr lang="en-US" sz="1200" dirty="0" err="1">
                <a:solidFill>
                  <a:srgbClr val="0000FF"/>
                </a:solidFill>
              </a:rPr>
              <a:t>hispanischer</a:t>
            </a:r>
            <a:r>
              <a:rPr lang="en-US" sz="1200" dirty="0">
                <a:solidFill>
                  <a:srgbClr val="0000FF"/>
                </a:solidFill>
              </a:rPr>
              <a:t> </a:t>
            </a:r>
            <a:r>
              <a:rPr lang="en-US" sz="1200" dirty="0" err="1">
                <a:solidFill>
                  <a:srgbClr val="0000FF"/>
                </a:solidFill>
              </a:rPr>
              <a:t>Abstammung</a:t>
            </a:r>
            <a:r>
              <a:rPr lang="en-US" sz="1200" dirty="0">
                <a:solidFill>
                  <a:srgbClr val="0000FF"/>
                </a:solidFill>
              </a:rPr>
              <a:t> </a:t>
            </a:r>
            <a:r>
              <a:rPr lang="en-US" sz="1200" dirty="0" err="1">
                <a:solidFill>
                  <a:srgbClr val="0000FF"/>
                </a:solidFill>
              </a:rPr>
              <a:t>weisen</a:t>
            </a:r>
            <a:r>
              <a:rPr lang="en-US" sz="1200" dirty="0">
                <a:solidFill>
                  <a:srgbClr val="0000FF"/>
                </a:solidFill>
              </a:rPr>
              <a:t> </a:t>
            </a:r>
            <a:r>
              <a:rPr lang="en-US" sz="1200" dirty="0" err="1">
                <a:solidFill>
                  <a:srgbClr val="0000FF"/>
                </a:solidFill>
              </a:rPr>
              <a:t>im</a:t>
            </a:r>
            <a:r>
              <a:rPr lang="en-US" sz="1200" dirty="0">
                <a:solidFill>
                  <a:srgbClr val="0000FF"/>
                </a:solidFill>
              </a:rPr>
              <a:t> </a:t>
            </a:r>
            <a:r>
              <a:rPr lang="en-US" sz="1200" dirty="0" err="1">
                <a:solidFill>
                  <a:srgbClr val="0000FF"/>
                </a:solidFill>
              </a:rPr>
              <a:t>Vergleich</a:t>
            </a:r>
            <a:r>
              <a:rPr lang="en-US" sz="1200" dirty="0">
                <a:solidFill>
                  <a:srgbClr val="0000FF"/>
                </a:solidFill>
              </a:rPr>
              <a:t> </a:t>
            </a:r>
            <a:r>
              <a:rPr lang="en-US" sz="1200" dirty="0" err="1">
                <a:solidFill>
                  <a:srgbClr val="0000FF"/>
                </a:solidFill>
              </a:rPr>
              <a:t>zu</a:t>
            </a:r>
            <a:r>
              <a:rPr lang="en-US" sz="1200" dirty="0">
                <a:solidFill>
                  <a:srgbClr val="0000FF"/>
                </a:solidFill>
              </a:rPr>
              <a:t> </a:t>
            </a:r>
            <a:r>
              <a:rPr lang="en-US" sz="1200" dirty="0" err="1">
                <a:solidFill>
                  <a:srgbClr val="0000FF"/>
                </a:solidFill>
              </a:rPr>
              <a:t>Personen</a:t>
            </a:r>
            <a:r>
              <a:rPr lang="en-US" sz="1200" dirty="0">
                <a:solidFill>
                  <a:srgbClr val="0000FF"/>
                </a:solidFill>
              </a:rPr>
              <a:t> </a:t>
            </a:r>
            <a:r>
              <a:rPr lang="en-US" sz="1200" dirty="0" err="1">
                <a:solidFill>
                  <a:srgbClr val="0000FF"/>
                </a:solidFill>
              </a:rPr>
              <a:t>europäischer</a:t>
            </a:r>
            <a:r>
              <a:rPr lang="en-US" sz="1200" dirty="0">
                <a:solidFill>
                  <a:srgbClr val="0000FF"/>
                </a:solidFill>
              </a:rPr>
              <a:t> </a:t>
            </a:r>
            <a:r>
              <a:rPr lang="en-US" sz="1200" dirty="0" err="1">
                <a:solidFill>
                  <a:srgbClr val="0000FF"/>
                </a:solidFill>
              </a:rPr>
              <a:t>Abstammung</a:t>
            </a:r>
            <a:r>
              <a:rPr lang="en-US" sz="1200" dirty="0">
                <a:solidFill>
                  <a:srgbClr val="0000FF"/>
                </a:solidFill>
              </a:rPr>
              <a:t> </a:t>
            </a:r>
            <a:r>
              <a:rPr lang="en-US" sz="1200" dirty="0" err="1">
                <a:solidFill>
                  <a:srgbClr val="0000FF"/>
                </a:solidFill>
              </a:rPr>
              <a:t>ein</a:t>
            </a:r>
            <a:r>
              <a:rPr lang="en-US" sz="1200" dirty="0">
                <a:solidFill>
                  <a:srgbClr val="0000FF"/>
                </a:solidFill>
              </a:rPr>
              <a:t> </a:t>
            </a:r>
            <a:r>
              <a:rPr lang="en-US" sz="1200" dirty="0" err="1">
                <a:solidFill>
                  <a:srgbClr val="0000FF"/>
                </a:solidFill>
              </a:rPr>
              <a:t>etwa</a:t>
            </a:r>
            <a:r>
              <a:rPr lang="en-US" sz="1200" dirty="0">
                <a:solidFill>
                  <a:srgbClr val="0000FF"/>
                </a:solidFill>
              </a:rPr>
              <a:t> </a:t>
            </a:r>
            <a:r>
              <a:rPr lang="en-US" sz="1200" dirty="0" err="1">
                <a:solidFill>
                  <a:srgbClr val="0000FF"/>
                </a:solidFill>
              </a:rPr>
              <a:t>vierfach</a:t>
            </a:r>
            <a:r>
              <a:rPr lang="en-US" sz="1200" dirty="0">
                <a:solidFill>
                  <a:srgbClr val="0000FF"/>
                </a:solidFill>
              </a:rPr>
              <a:t> </a:t>
            </a:r>
            <a:r>
              <a:rPr lang="en-US" sz="1200" dirty="0" err="1">
                <a:solidFill>
                  <a:srgbClr val="0000FF"/>
                </a:solidFill>
              </a:rPr>
              <a:t>erhöhtes</a:t>
            </a:r>
            <a:r>
              <a:rPr lang="en-US" sz="1200" dirty="0">
                <a:solidFill>
                  <a:srgbClr val="0000FF"/>
                </a:solidFill>
              </a:rPr>
              <a:t> Risiko für </a:t>
            </a:r>
            <a:r>
              <a:rPr lang="en-US" sz="1200" dirty="0" err="1">
                <a:solidFill>
                  <a:srgbClr val="0000FF"/>
                </a:solidFill>
              </a:rPr>
              <a:t>ein</a:t>
            </a:r>
            <a:r>
              <a:rPr lang="en-US" sz="1200" dirty="0">
                <a:solidFill>
                  <a:srgbClr val="0000FF"/>
                </a:solidFill>
              </a:rPr>
              <a:t> POWG auf.</a:t>
            </a:r>
            <a:endParaRPr sz="1400" dirty="0">
              <a:solidFill>
                <a:srgbClr val="D8D8D8"/>
              </a:solidFill>
              <a:latin typeface="Arial"/>
              <a:ea typeface="Arial"/>
              <a:cs typeface="Arial"/>
              <a:sym typeface="Arial"/>
            </a:endParaRPr>
          </a:p>
          <a:p>
            <a:pPr marL="0" marR="0" lvl="0" indent="0" algn="l" rtl="0">
              <a:spcBef>
                <a:spcPts val="0"/>
              </a:spcBef>
              <a:spcAft>
                <a:spcPts val="0"/>
              </a:spcAft>
              <a:buClr>
                <a:schemeClr val="dk1"/>
              </a:buClr>
              <a:buSzPts val="1400"/>
              <a:buFont typeface="Noto Sans Symbols"/>
              <a:buNone/>
            </a:pPr>
            <a:endParaRPr sz="1400" dirty="0">
              <a:solidFill>
                <a:srgbClr val="D8D8D8"/>
              </a:solidFill>
              <a:latin typeface="Arial"/>
              <a:ea typeface="Arial"/>
              <a:cs typeface="Arial"/>
              <a:sym typeface="Arial"/>
            </a:endParaRPr>
          </a:p>
          <a:p>
            <a:pPr marL="0" marR="0" lvl="0" indent="0" algn="l" rtl="0">
              <a:spcBef>
                <a:spcPts val="0"/>
              </a:spcBef>
              <a:spcAft>
                <a:spcPts val="0"/>
              </a:spcAft>
              <a:buClr>
                <a:srgbClr val="D8D8D8"/>
              </a:buClr>
              <a:buSzPts val="1200"/>
              <a:buFont typeface="Noto Sans Symbols"/>
              <a:buNone/>
            </a:pPr>
            <a:r>
              <a:rPr lang="en-US" sz="1200" i="1" dirty="0">
                <a:solidFill>
                  <a:srgbClr val="D8D8D8"/>
                </a:solidFill>
                <a:latin typeface="Arial"/>
                <a:ea typeface="Arial"/>
                <a:cs typeface="Arial"/>
                <a:sym typeface="Arial"/>
              </a:rPr>
              <a:t>Wie </a:t>
            </a:r>
            <a:r>
              <a:rPr lang="en-US" sz="1200" i="1" dirty="0" err="1">
                <a:solidFill>
                  <a:srgbClr val="D8D8D8"/>
                </a:solidFill>
                <a:latin typeface="Arial"/>
                <a:ea typeface="Arial"/>
                <a:cs typeface="Arial"/>
                <a:sym typeface="Arial"/>
              </a:rPr>
              <a:t>sieht</a:t>
            </a:r>
            <a:r>
              <a:rPr lang="en-US" sz="1200" i="1" dirty="0">
                <a:solidFill>
                  <a:srgbClr val="D8D8D8"/>
                </a:solidFill>
                <a:latin typeface="Arial"/>
                <a:ea typeface="Arial"/>
                <a:cs typeface="Arial"/>
                <a:sym typeface="Arial"/>
              </a:rPr>
              <a:t> es </a:t>
            </a:r>
            <a:r>
              <a:rPr lang="en-US" sz="1200" i="1" dirty="0" err="1">
                <a:solidFill>
                  <a:srgbClr val="D8D8D8"/>
                </a:solidFill>
                <a:latin typeface="Arial"/>
                <a:ea typeface="Arial"/>
                <a:cs typeface="Arial"/>
                <a:sym typeface="Arial"/>
              </a:rPr>
              <a:t>mit</a:t>
            </a:r>
            <a:r>
              <a:rPr lang="en-US" sz="1200" i="1" dirty="0">
                <a:solidFill>
                  <a:srgbClr val="D8D8D8"/>
                </a:solidFill>
                <a:latin typeface="Arial"/>
                <a:ea typeface="Arial"/>
                <a:cs typeface="Arial"/>
                <a:sym typeface="Arial"/>
              </a:rPr>
              <a:t> dem Risiko </a:t>
            </a:r>
            <a:r>
              <a:rPr lang="en-US" sz="1200" i="1" dirty="0" err="1">
                <a:solidFill>
                  <a:srgbClr val="D8D8D8"/>
                </a:solidFill>
                <a:latin typeface="Arial"/>
                <a:ea typeface="Arial"/>
                <a:cs typeface="Arial"/>
                <a:sym typeface="Arial"/>
              </a:rPr>
              <a:t>aus</a:t>
            </a:r>
            <a:r>
              <a:rPr lang="en-US" sz="1200" i="1" dirty="0">
                <a:solidFill>
                  <a:srgbClr val="D8D8D8"/>
                </a:solidFill>
                <a:latin typeface="Arial"/>
                <a:ea typeface="Arial"/>
                <a:cs typeface="Arial"/>
                <a:sym typeface="Arial"/>
              </a:rPr>
              <a:t>, </a:t>
            </a:r>
            <a:r>
              <a:rPr lang="en-US" sz="1200" i="1" dirty="0" err="1">
                <a:solidFill>
                  <a:srgbClr val="D8D8D8"/>
                </a:solidFill>
                <a:latin typeface="Arial"/>
                <a:ea typeface="Arial"/>
                <a:cs typeface="Arial"/>
                <a:sym typeface="Arial"/>
              </a:rPr>
              <a:t>durch</a:t>
            </a:r>
            <a:r>
              <a:rPr lang="en-US" sz="1200" i="1" dirty="0">
                <a:solidFill>
                  <a:srgbClr val="D8D8D8"/>
                </a:solidFill>
                <a:latin typeface="Arial"/>
                <a:ea typeface="Arial"/>
                <a:cs typeface="Arial"/>
                <a:sym typeface="Arial"/>
              </a:rPr>
              <a:t> </a:t>
            </a:r>
            <a:r>
              <a:rPr lang="en-US" sz="1200" i="1" dirty="0" err="1">
                <a:solidFill>
                  <a:srgbClr val="D8D8D8"/>
                </a:solidFill>
                <a:latin typeface="Arial"/>
                <a:ea typeface="Arial"/>
                <a:cs typeface="Arial"/>
                <a:sym typeface="Arial"/>
              </a:rPr>
              <a:t>ein</a:t>
            </a:r>
            <a:r>
              <a:rPr lang="en-US" sz="1200" i="1" dirty="0">
                <a:solidFill>
                  <a:srgbClr val="D8D8D8"/>
                </a:solidFill>
                <a:latin typeface="Arial"/>
                <a:ea typeface="Arial"/>
                <a:cs typeface="Arial"/>
                <a:sym typeface="Arial"/>
              </a:rPr>
              <a:t> POWG </a:t>
            </a:r>
            <a:r>
              <a:rPr lang="en-US" sz="1200" i="1" dirty="0" err="1">
                <a:solidFill>
                  <a:srgbClr val="D8D8D8"/>
                </a:solidFill>
                <a:latin typeface="Arial"/>
                <a:ea typeface="Arial"/>
                <a:cs typeface="Arial"/>
                <a:sym typeface="Arial"/>
              </a:rPr>
              <a:t>zu</a:t>
            </a:r>
            <a:r>
              <a:rPr lang="en-US" sz="1200" i="1" dirty="0">
                <a:solidFill>
                  <a:srgbClr val="D8D8D8"/>
                </a:solidFill>
                <a:latin typeface="Arial"/>
                <a:ea typeface="Arial"/>
                <a:cs typeface="Arial"/>
                <a:sym typeface="Arial"/>
              </a:rPr>
              <a:t> </a:t>
            </a:r>
            <a:r>
              <a:rPr lang="en-US" sz="1200" i="1" dirty="0" err="1">
                <a:solidFill>
                  <a:srgbClr val="D8D8D8"/>
                </a:solidFill>
                <a:latin typeface="Arial"/>
                <a:ea typeface="Arial"/>
                <a:cs typeface="Arial"/>
                <a:sym typeface="Arial"/>
              </a:rPr>
              <a:t>erblinden</a:t>
            </a:r>
            <a:r>
              <a:rPr lang="en-US" sz="1200" i="1" dirty="0">
                <a:solidFill>
                  <a:srgbClr val="D8D8D8"/>
                </a:solidFill>
                <a:latin typeface="Arial"/>
                <a:ea typeface="Arial"/>
                <a:cs typeface="Arial"/>
                <a:sym typeface="Arial"/>
              </a:rPr>
              <a:t>?</a:t>
            </a:r>
            <a:endParaRPr dirty="0"/>
          </a:p>
          <a:p>
            <a:pPr marL="0" marR="0" lvl="0" indent="0" algn="l" rtl="0">
              <a:spcBef>
                <a:spcPts val="0"/>
              </a:spcBef>
              <a:spcAft>
                <a:spcPts val="0"/>
              </a:spcAft>
              <a:buClr>
                <a:srgbClr val="D8D8D8"/>
              </a:buClr>
              <a:buSzPts val="1200"/>
              <a:buFont typeface="Noto Sans Symbols"/>
              <a:buNone/>
            </a:pPr>
            <a:r>
              <a:rPr lang="en-US" sz="1200" dirty="0">
                <a:solidFill>
                  <a:srgbClr val="D8D8D8"/>
                </a:solidFill>
                <a:latin typeface="Arial"/>
                <a:ea typeface="Arial"/>
                <a:cs typeface="Arial"/>
                <a:sym typeface="Arial"/>
              </a:rPr>
              <a:t>Auch </a:t>
            </a:r>
            <a:r>
              <a:rPr lang="en-US" sz="1200" dirty="0" err="1">
                <a:solidFill>
                  <a:srgbClr val="D8D8D8"/>
                </a:solidFill>
                <a:latin typeface="Arial"/>
                <a:ea typeface="Arial"/>
                <a:cs typeface="Arial"/>
                <a:sym typeface="Arial"/>
              </a:rPr>
              <a:t>hierfür</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haben</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dieselben</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Personengruppen</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ein</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viermal</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höheres</a:t>
            </a:r>
            <a:r>
              <a:rPr lang="en-US" sz="1200" dirty="0">
                <a:solidFill>
                  <a:srgbClr val="D8D8D8"/>
                </a:solidFill>
                <a:latin typeface="Arial"/>
                <a:ea typeface="Arial"/>
                <a:cs typeface="Arial"/>
                <a:sym typeface="Arial"/>
              </a:rPr>
              <a:t> Risiko</a:t>
            </a:r>
            <a:endParaRPr dirty="0"/>
          </a:p>
        </p:txBody>
      </p:sp>
      <p:sp>
        <p:nvSpPr>
          <p:cNvPr id="908" name="Google Shape;908;p50"/>
          <p:cNvSpPr/>
          <p:nvPr/>
        </p:nvSpPr>
        <p:spPr>
          <a:xfrm>
            <a:off x="533400" y="1793240"/>
            <a:ext cx="762000" cy="457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09" name="Google Shape;909;p50"/>
          <p:cNvSpPr/>
          <p:nvPr/>
        </p:nvSpPr>
        <p:spPr>
          <a:xfrm>
            <a:off x="2341328" y="2552824"/>
            <a:ext cx="838752" cy="151204"/>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10" name="Google Shape;910;p50"/>
          <p:cNvSpPr/>
          <p:nvPr/>
        </p:nvSpPr>
        <p:spPr>
          <a:xfrm>
            <a:off x="2341328" y="2355776"/>
            <a:ext cx="838752" cy="151204"/>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11" name="Google Shape;911;p50"/>
          <p:cNvSpPr/>
          <p:nvPr/>
        </p:nvSpPr>
        <p:spPr>
          <a:xfrm>
            <a:off x="3543300" y="2317078"/>
            <a:ext cx="838752" cy="151204"/>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15"/>
        <p:cNvGrpSpPr/>
        <p:nvPr/>
      </p:nvGrpSpPr>
      <p:grpSpPr>
        <a:xfrm>
          <a:off x="0" y="0"/>
          <a:ext cx="0" cy="0"/>
          <a:chOff x="0" y="0"/>
          <a:chExt cx="0" cy="0"/>
        </a:xfrm>
      </p:grpSpPr>
      <p:sp>
        <p:nvSpPr>
          <p:cNvPr id="916" name="Google Shape;916;p51"/>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917" name="Google Shape;917;p51"/>
          <p:cNvSpPr txBox="1"/>
          <p:nvPr/>
        </p:nvSpPr>
        <p:spPr>
          <a:xfrm>
            <a:off x="457200" y="1536174"/>
            <a:ext cx="7391400" cy="24885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a:t>
            </a:r>
            <a:r>
              <a:rPr lang="en-US" sz="1200" b="1" dirty="0">
                <a:solidFill>
                  <a:srgbClr val="0000FF"/>
                </a:solidFill>
              </a:rPr>
              <a:t>-</a:t>
            </a:r>
            <a:r>
              <a:rPr lang="en-US" sz="1200" b="1" dirty="0" err="1">
                <a:solidFill>
                  <a:srgbClr val="0000FF"/>
                </a:solidFill>
              </a:rPr>
              <a:t>Ethnische</a:t>
            </a:r>
            <a:r>
              <a:rPr lang="en-US" sz="1200" b="1" dirty="0">
                <a:solidFill>
                  <a:srgbClr val="0000FF"/>
                </a:solidFill>
              </a:rPr>
              <a:t> </a:t>
            </a:r>
            <a:r>
              <a:rPr lang="en-US" sz="1200" b="1" dirty="0" err="1">
                <a:solidFill>
                  <a:srgbClr val="0000FF"/>
                </a:solidFill>
              </a:rPr>
              <a:t>Zugehörigkeit</a:t>
            </a:r>
            <a:endParaRPr b="1"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p:txBody>
      </p:sp>
      <p:sp>
        <p:nvSpPr>
          <p:cNvPr id="918" name="Google Shape;918;p51"/>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919" name="Google Shape;919;p51"/>
          <p:cNvSpPr txBox="1"/>
          <p:nvPr/>
        </p:nvSpPr>
        <p:spPr>
          <a:xfrm>
            <a:off x="1600200" y="1941586"/>
            <a:ext cx="5534700" cy="1534200"/>
          </a:xfrm>
          <a:prstGeom prst="rect">
            <a:avLst/>
          </a:prstGeom>
          <a:solidFill>
            <a:srgbClr val="D8D8D8"/>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dirty="0" err="1">
                <a:solidFill>
                  <a:srgbClr val="0000FF"/>
                </a:solidFill>
              </a:rPr>
              <a:t>Welche</a:t>
            </a:r>
            <a:r>
              <a:rPr lang="en-US" sz="1200" i="1" dirty="0">
                <a:solidFill>
                  <a:srgbClr val="0000FF"/>
                </a:solidFill>
              </a:rPr>
              <a:t> </a:t>
            </a:r>
            <a:r>
              <a:rPr lang="en-US" sz="1200" i="1" dirty="0" err="1">
                <a:solidFill>
                  <a:srgbClr val="0000FF"/>
                </a:solidFill>
              </a:rPr>
              <a:t>Bevölkerungsgruppen</a:t>
            </a:r>
            <a:r>
              <a:rPr lang="en-US" sz="1200" i="1" dirty="0">
                <a:solidFill>
                  <a:srgbClr val="0000FF"/>
                </a:solidFill>
              </a:rPr>
              <a:t> </a:t>
            </a:r>
            <a:r>
              <a:rPr lang="en-US" sz="1200" i="1" dirty="0" err="1">
                <a:solidFill>
                  <a:srgbClr val="0000FF"/>
                </a:solidFill>
              </a:rPr>
              <a:t>weisen</a:t>
            </a:r>
            <a:r>
              <a:rPr lang="en-US" sz="1200" i="1" dirty="0">
                <a:solidFill>
                  <a:srgbClr val="0000FF"/>
                </a:solidFill>
              </a:rPr>
              <a:t> in den USA </a:t>
            </a:r>
            <a:r>
              <a:rPr lang="en-US" sz="1200" i="1" dirty="0" err="1">
                <a:solidFill>
                  <a:srgbClr val="0000FF"/>
                </a:solidFill>
              </a:rPr>
              <a:t>ein</a:t>
            </a:r>
            <a:r>
              <a:rPr lang="en-US" sz="1200" i="1" dirty="0">
                <a:solidFill>
                  <a:srgbClr val="0000FF"/>
                </a:solidFill>
              </a:rPr>
              <a:t> </a:t>
            </a:r>
            <a:r>
              <a:rPr lang="en-US" sz="1200" i="1" dirty="0" err="1">
                <a:solidFill>
                  <a:srgbClr val="0000FF"/>
                </a:solidFill>
              </a:rPr>
              <a:t>erhöhtes</a:t>
            </a:r>
            <a:r>
              <a:rPr lang="en-US" sz="1200" i="1" dirty="0">
                <a:solidFill>
                  <a:srgbClr val="0000FF"/>
                </a:solidFill>
              </a:rPr>
              <a:t> Risiko für die </a:t>
            </a:r>
            <a:r>
              <a:rPr lang="en-US" sz="1200" i="1" dirty="0" err="1">
                <a:solidFill>
                  <a:srgbClr val="0000FF"/>
                </a:solidFill>
              </a:rPr>
              <a:t>Entwicklung</a:t>
            </a:r>
            <a:r>
              <a:rPr lang="en-US" sz="1200" i="1" dirty="0">
                <a:solidFill>
                  <a:srgbClr val="0000FF"/>
                </a:solidFill>
              </a:rPr>
              <a:t> </a:t>
            </a:r>
            <a:r>
              <a:rPr lang="en-US" sz="1200" i="1" dirty="0" err="1">
                <a:solidFill>
                  <a:srgbClr val="0000FF"/>
                </a:solidFill>
              </a:rPr>
              <a:t>eines</a:t>
            </a:r>
            <a:r>
              <a:rPr lang="en-US" sz="1200" i="1" dirty="0">
                <a:solidFill>
                  <a:srgbClr val="0000FF"/>
                </a:solidFill>
              </a:rPr>
              <a:t> POWG auf?</a:t>
            </a:r>
            <a:endParaRPr dirty="0"/>
          </a:p>
          <a:p>
            <a:pPr marL="0" marR="0" lvl="0" indent="0" algn="l" rtl="0">
              <a:spcBef>
                <a:spcPts val="0"/>
              </a:spcBef>
              <a:spcAft>
                <a:spcPts val="0"/>
              </a:spcAft>
              <a:buClr>
                <a:srgbClr val="0000FF"/>
              </a:buClr>
              <a:buSzPts val="1200"/>
              <a:buFont typeface="Noto Sans Symbols"/>
              <a:buNone/>
            </a:pPr>
            <a:r>
              <a:rPr lang="en-US" sz="1200" dirty="0" err="1">
                <a:solidFill>
                  <a:srgbClr val="0000FF"/>
                </a:solidFill>
              </a:rPr>
              <a:t>Personen</a:t>
            </a:r>
            <a:r>
              <a:rPr lang="en-US" sz="1200" dirty="0">
                <a:solidFill>
                  <a:srgbClr val="0000FF"/>
                </a:solidFill>
              </a:rPr>
              <a:t> </a:t>
            </a:r>
            <a:r>
              <a:rPr lang="en-US" sz="1200" dirty="0" err="1">
                <a:solidFill>
                  <a:srgbClr val="0000FF"/>
                </a:solidFill>
              </a:rPr>
              <a:t>afrikanischer</a:t>
            </a:r>
            <a:r>
              <a:rPr lang="en-US" sz="1200" dirty="0">
                <a:solidFill>
                  <a:srgbClr val="0000FF"/>
                </a:solidFill>
              </a:rPr>
              <a:t> </a:t>
            </a:r>
            <a:r>
              <a:rPr lang="en-US" sz="1200" dirty="0" err="1">
                <a:solidFill>
                  <a:srgbClr val="0000FF"/>
                </a:solidFill>
              </a:rPr>
              <a:t>bzw</a:t>
            </a:r>
            <a:r>
              <a:rPr lang="en-US" sz="1200" dirty="0">
                <a:solidFill>
                  <a:srgbClr val="0000FF"/>
                </a:solidFill>
              </a:rPr>
              <a:t>. </a:t>
            </a:r>
            <a:r>
              <a:rPr lang="en-US" sz="1200" dirty="0" err="1">
                <a:solidFill>
                  <a:srgbClr val="0000FF"/>
                </a:solidFill>
              </a:rPr>
              <a:t>hispanischer</a:t>
            </a:r>
            <a:r>
              <a:rPr lang="en-US" sz="1200" dirty="0">
                <a:solidFill>
                  <a:srgbClr val="0000FF"/>
                </a:solidFill>
              </a:rPr>
              <a:t> </a:t>
            </a:r>
            <a:r>
              <a:rPr lang="en-US" sz="1200" dirty="0" err="1">
                <a:solidFill>
                  <a:srgbClr val="0000FF"/>
                </a:solidFill>
              </a:rPr>
              <a:t>Abstammung</a:t>
            </a:r>
            <a:r>
              <a:rPr lang="en-US" sz="1200" dirty="0">
                <a:solidFill>
                  <a:srgbClr val="0000FF"/>
                </a:solidFill>
              </a:rPr>
              <a:t> </a:t>
            </a:r>
            <a:r>
              <a:rPr lang="en-US" sz="1200" dirty="0" err="1">
                <a:solidFill>
                  <a:srgbClr val="0000FF"/>
                </a:solidFill>
              </a:rPr>
              <a:t>weisen</a:t>
            </a:r>
            <a:r>
              <a:rPr lang="en-US" sz="1200" dirty="0">
                <a:solidFill>
                  <a:srgbClr val="0000FF"/>
                </a:solidFill>
              </a:rPr>
              <a:t> </a:t>
            </a:r>
            <a:r>
              <a:rPr lang="en-US" sz="1200" dirty="0" err="1">
                <a:solidFill>
                  <a:srgbClr val="0000FF"/>
                </a:solidFill>
              </a:rPr>
              <a:t>im</a:t>
            </a:r>
            <a:r>
              <a:rPr lang="en-US" sz="1200" dirty="0">
                <a:solidFill>
                  <a:srgbClr val="0000FF"/>
                </a:solidFill>
              </a:rPr>
              <a:t> </a:t>
            </a:r>
            <a:r>
              <a:rPr lang="en-US" sz="1200" dirty="0" err="1">
                <a:solidFill>
                  <a:srgbClr val="0000FF"/>
                </a:solidFill>
              </a:rPr>
              <a:t>Vergleich</a:t>
            </a:r>
            <a:r>
              <a:rPr lang="en-US" sz="1200" dirty="0">
                <a:solidFill>
                  <a:srgbClr val="0000FF"/>
                </a:solidFill>
              </a:rPr>
              <a:t> </a:t>
            </a:r>
            <a:r>
              <a:rPr lang="en-US" sz="1200" dirty="0" err="1">
                <a:solidFill>
                  <a:srgbClr val="0000FF"/>
                </a:solidFill>
              </a:rPr>
              <a:t>zu</a:t>
            </a:r>
            <a:r>
              <a:rPr lang="en-US" sz="1200" dirty="0">
                <a:solidFill>
                  <a:srgbClr val="0000FF"/>
                </a:solidFill>
              </a:rPr>
              <a:t> </a:t>
            </a:r>
            <a:r>
              <a:rPr lang="en-US" sz="1200" dirty="0" err="1">
                <a:solidFill>
                  <a:srgbClr val="0000FF"/>
                </a:solidFill>
              </a:rPr>
              <a:t>Personen</a:t>
            </a:r>
            <a:r>
              <a:rPr lang="en-US" sz="1200" dirty="0">
                <a:solidFill>
                  <a:srgbClr val="0000FF"/>
                </a:solidFill>
              </a:rPr>
              <a:t> </a:t>
            </a:r>
            <a:r>
              <a:rPr lang="en-US" sz="1200" dirty="0" err="1">
                <a:solidFill>
                  <a:srgbClr val="0000FF"/>
                </a:solidFill>
              </a:rPr>
              <a:t>europäischer</a:t>
            </a:r>
            <a:r>
              <a:rPr lang="en-US" sz="1200" dirty="0">
                <a:solidFill>
                  <a:srgbClr val="0000FF"/>
                </a:solidFill>
              </a:rPr>
              <a:t> </a:t>
            </a:r>
            <a:r>
              <a:rPr lang="en-US" sz="1200" dirty="0" err="1">
                <a:solidFill>
                  <a:srgbClr val="0000FF"/>
                </a:solidFill>
              </a:rPr>
              <a:t>Abstammung</a:t>
            </a:r>
            <a:r>
              <a:rPr lang="en-US" sz="1200" dirty="0">
                <a:solidFill>
                  <a:srgbClr val="0000FF"/>
                </a:solidFill>
              </a:rPr>
              <a:t> </a:t>
            </a:r>
            <a:r>
              <a:rPr lang="en-US" sz="1200" dirty="0" err="1">
                <a:solidFill>
                  <a:srgbClr val="0000FF"/>
                </a:solidFill>
              </a:rPr>
              <a:t>ein</a:t>
            </a:r>
            <a:r>
              <a:rPr lang="en-US" sz="1200" dirty="0">
                <a:solidFill>
                  <a:srgbClr val="0000FF"/>
                </a:solidFill>
              </a:rPr>
              <a:t> </a:t>
            </a:r>
            <a:r>
              <a:rPr lang="en-US" sz="1200" dirty="0" err="1">
                <a:solidFill>
                  <a:srgbClr val="0000FF"/>
                </a:solidFill>
              </a:rPr>
              <a:t>etwa</a:t>
            </a:r>
            <a:r>
              <a:rPr lang="en-US" sz="1200" dirty="0">
                <a:solidFill>
                  <a:srgbClr val="0000FF"/>
                </a:solidFill>
              </a:rPr>
              <a:t> </a:t>
            </a:r>
            <a:r>
              <a:rPr lang="en-US" sz="1200" dirty="0" err="1">
                <a:solidFill>
                  <a:srgbClr val="0000FF"/>
                </a:solidFill>
              </a:rPr>
              <a:t>vierfach</a:t>
            </a:r>
            <a:r>
              <a:rPr lang="en-US" sz="1200" dirty="0">
                <a:solidFill>
                  <a:srgbClr val="0000FF"/>
                </a:solidFill>
              </a:rPr>
              <a:t> </a:t>
            </a:r>
            <a:r>
              <a:rPr lang="en-US" sz="1200" dirty="0" err="1">
                <a:solidFill>
                  <a:srgbClr val="0000FF"/>
                </a:solidFill>
              </a:rPr>
              <a:t>erhöhtes</a:t>
            </a:r>
            <a:r>
              <a:rPr lang="en-US" sz="1200" dirty="0">
                <a:solidFill>
                  <a:srgbClr val="0000FF"/>
                </a:solidFill>
              </a:rPr>
              <a:t> Risiko für </a:t>
            </a:r>
            <a:r>
              <a:rPr lang="en-US" sz="1200" dirty="0" err="1">
                <a:solidFill>
                  <a:srgbClr val="0000FF"/>
                </a:solidFill>
              </a:rPr>
              <a:t>ein</a:t>
            </a:r>
            <a:r>
              <a:rPr lang="en-US" sz="1200" dirty="0">
                <a:solidFill>
                  <a:srgbClr val="0000FF"/>
                </a:solidFill>
              </a:rPr>
              <a:t> POWG auf.</a:t>
            </a:r>
            <a:endParaRPr sz="1400" dirty="0">
              <a:solidFill>
                <a:srgbClr val="D8D8D8"/>
              </a:solidFill>
              <a:latin typeface="Arial"/>
              <a:ea typeface="Arial"/>
              <a:cs typeface="Arial"/>
              <a:sym typeface="Arial"/>
            </a:endParaRPr>
          </a:p>
          <a:p>
            <a:pPr marL="0" marR="0" lvl="0" indent="0" algn="l" rtl="0">
              <a:spcBef>
                <a:spcPts val="0"/>
              </a:spcBef>
              <a:spcAft>
                <a:spcPts val="0"/>
              </a:spcAft>
              <a:buClr>
                <a:schemeClr val="dk1"/>
              </a:buClr>
              <a:buSzPts val="1400"/>
              <a:buFont typeface="Noto Sans Symbols"/>
              <a:buNone/>
            </a:pPr>
            <a:endParaRPr sz="1400" dirty="0">
              <a:solidFill>
                <a:srgbClr val="D8D8D8"/>
              </a:solidFill>
              <a:latin typeface="Arial"/>
              <a:ea typeface="Arial"/>
              <a:cs typeface="Arial"/>
              <a:sym typeface="Arial"/>
            </a:endParaRPr>
          </a:p>
          <a:p>
            <a:pPr marL="0" marR="0" lvl="0" indent="0" algn="l" rtl="0">
              <a:spcBef>
                <a:spcPts val="0"/>
              </a:spcBef>
              <a:spcAft>
                <a:spcPts val="0"/>
              </a:spcAft>
              <a:buClr>
                <a:srgbClr val="D8D8D8"/>
              </a:buClr>
              <a:buSzPts val="1200"/>
              <a:buFont typeface="Noto Sans Symbols"/>
              <a:buNone/>
            </a:pPr>
            <a:r>
              <a:rPr lang="en-US" sz="1200" i="1" dirty="0">
                <a:solidFill>
                  <a:srgbClr val="D8D8D8"/>
                </a:solidFill>
                <a:latin typeface="Arial"/>
                <a:ea typeface="Arial"/>
                <a:cs typeface="Arial"/>
                <a:sym typeface="Arial"/>
              </a:rPr>
              <a:t>Wie </a:t>
            </a:r>
            <a:r>
              <a:rPr lang="en-US" sz="1200" i="1" dirty="0" err="1">
                <a:solidFill>
                  <a:srgbClr val="D8D8D8"/>
                </a:solidFill>
                <a:latin typeface="Arial"/>
                <a:ea typeface="Arial"/>
                <a:cs typeface="Arial"/>
                <a:sym typeface="Arial"/>
              </a:rPr>
              <a:t>sieht</a:t>
            </a:r>
            <a:r>
              <a:rPr lang="en-US" sz="1200" i="1" dirty="0">
                <a:solidFill>
                  <a:srgbClr val="D8D8D8"/>
                </a:solidFill>
                <a:latin typeface="Arial"/>
                <a:ea typeface="Arial"/>
                <a:cs typeface="Arial"/>
                <a:sym typeface="Arial"/>
              </a:rPr>
              <a:t> es </a:t>
            </a:r>
            <a:r>
              <a:rPr lang="en-US" sz="1200" i="1" dirty="0" err="1">
                <a:solidFill>
                  <a:srgbClr val="D8D8D8"/>
                </a:solidFill>
                <a:latin typeface="Arial"/>
                <a:ea typeface="Arial"/>
                <a:cs typeface="Arial"/>
                <a:sym typeface="Arial"/>
              </a:rPr>
              <a:t>mit</a:t>
            </a:r>
            <a:r>
              <a:rPr lang="en-US" sz="1200" i="1" dirty="0">
                <a:solidFill>
                  <a:srgbClr val="D8D8D8"/>
                </a:solidFill>
                <a:latin typeface="Arial"/>
                <a:ea typeface="Arial"/>
                <a:cs typeface="Arial"/>
                <a:sym typeface="Arial"/>
              </a:rPr>
              <a:t> dem Risiko </a:t>
            </a:r>
            <a:r>
              <a:rPr lang="en-US" sz="1200" i="1" dirty="0" err="1">
                <a:solidFill>
                  <a:srgbClr val="D8D8D8"/>
                </a:solidFill>
                <a:latin typeface="Arial"/>
                <a:ea typeface="Arial"/>
                <a:cs typeface="Arial"/>
                <a:sym typeface="Arial"/>
              </a:rPr>
              <a:t>aus</a:t>
            </a:r>
            <a:r>
              <a:rPr lang="en-US" sz="1200" i="1" dirty="0">
                <a:solidFill>
                  <a:srgbClr val="D8D8D8"/>
                </a:solidFill>
                <a:latin typeface="Arial"/>
                <a:ea typeface="Arial"/>
                <a:cs typeface="Arial"/>
                <a:sym typeface="Arial"/>
              </a:rPr>
              <a:t>, </a:t>
            </a:r>
            <a:r>
              <a:rPr lang="en-US" sz="1200" i="1" dirty="0" err="1">
                <a:solidFill>
                  <a:srgbClr val="D8D8D8"/>
                </a:solidFill>
                <a:latin typeface="Arial"/>
                <a:ea typeface="Arial"/>
                <a:cs typeface="Arial"/>
                <a:sym typeface="Arial"/>
              </a:rPr>
              <a:t>durch</a:t>
            </a:r>
            <a:r>
              <a:rPr lang="en-US" sz="1200" i="1" dirty="0">
                <a:solidFill>
                  <a:srgbClr val="D8D8D8"/>
                </a:solidFill>
                <a:latin typeface="Arial"/>
                <a:ea typeface="Arial"/>
                <a:cs typeface="Arial"/>
                <a:sym typeface="Arial"/>
              </a:rPr>
              <a:t> </a:t>
            </a:r>
            <a:r>
              <a:rPr lang="en-US" sz="1200" i="1" dirty="0" err="1">
                <a:solidFill>
                  <a:srgbClr val="D8D8D8"/>
                </a:solidFill>
                <a:latin typeface="Arial"/>
                <a:ea typeface="Arial"/>
                <a:cs typeface="Arial"/>
                <a:sym typeface="Arial"/>
              </a:rPr>
              <a:t>ein</a:t>
            </a:r>
            <a:r>
              <a:rPr lang="en-US" sz="1200" i="1" dirty="0">
                <a:solidFill>
                  <a:srgbClr val="D8D8D8"/>
                </a:solidFill>
                <a:latin typeface="Arial"/>
                <a:ea typeface="Arial"/>
                <a:cs typeface="Arial"/>
                <a:sym typeface="Arial"/>
              </a:rPr>
              <a:t> POWG </a:t>
            </a:r>
            <a:r>
              <a:rPr lang="en-US" sz="1200" i="1" dirty="0" err="1">
                <a:solidFill>
                  <a:srgbClr val="D8D8D8"/>
                </a:solidFill>
                <a:latin typeface="Arial"/>
                <a:ea typeface="Arial"/>
                <a:cs typeface="Arial"/>
                <a:sym typeface="Arial"/>
              </a:rPr>
              <a:t>zu</a:t>
            </a:r>
            <a:r>
              <a:rPr lang="en-US" sz="1200" i="1" dirty="0">
                <a:solidFill>
                  <a:srgbClr val="D8D8D8"/>
                </a:solidFill>
                <a:latin typeface="Arial"/>
                <a:ea typeface="Arial"/>
                <a:cs typeface="Arial"/>
                <a:sym typeface="Arial"/>
              </a:rPr>
              <a:t> </a:t>
            </a:r>
            <a:r>
              <a:rPr lang="en-US" sz="1200" i="1" dirty="0" err="1">
                <a:solidFill>
                  <a:srgbClr val="D8D8D8"/>
                </a:solidFill>
                <a:latin typeface="Arial"/>
                <a:ea typeface="Arial"/>
                <a:cs typeface="Arial"/>
                <a:sym typeface="Arial"/>
              </a:rPr>
              <a:t>erblinden</a:t>
            </a:r>
            <a:r>
              <a:rPr lang="en-US" sz="1200" i="1" dirty="0">
                <a:solidFill>
                  <a:srgbClr val="D8D8D8"/>
                </a:solidFill>
                <a:latin typeface="Arial"/>
                <a:ea typeface="Arial"/>
                <a:cs typeface="Arial"/>
                <a:sym typeface="Arial"/>
              </a:rPr>
              <a:t>?</a:t>
            </a:r>
            <a:endParaRPr dirty="0"/>
          </a:p>
          <a:p>
            <a:pPr marL="0" marR="0" lvl="0" indent="0" algn="l" rtl="0">
              <a:spcBef>
                <a:spcPts val="0"/>
              </a:spcBef>
              <a:spcAft>
                <a:spcPts val="0"/>
              </a:spcAft>
              <a:buClr>
                <a:srgbClr val="D8D8D8"/>
              </a:buClr>
              <a:buSzPts val="1200"/>
              <a:buFont typeface="Noto Sans Symbols"/>
              <a:buNone/>
            </a:pPr>
            <a:r>
              <a:rPr lang="en-US" sz="1200" dirty="0">
                <a:solidFill>
                  <a:srgbClr val="D8D8D8"/>
                </a:solidFill>
                <a:latin typeface="Arial"/>
                <a:ea typeface="Arial"/>
                <a:cs typeface="Arial"/>
                <a:sym typeface="Arial"/>
              </a:rPr>
              <a:t>Auch </a:t>
            </a:r>
            <a:r>
              <a:rPr lang="en-US" sz="1200" dirty="0" err="1">
                <a:solidFill>
                  <a:srgbClr val="D8D8D8"/>
                </a:solidFill>
                <a:latin typeface="Arial"/>
                <a:ea typeface="Arial"/>
                <a:cs typeface="Arial"/>
                <a:sym typeface="Arial"/>
              </a:rPr>
              <a:t>hierfür</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haben</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dieselben</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Personengruppen</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ein</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viermal</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höheres</a:t>
            </a:r>
            <a:r>
              <a:rPr lang="en-US" sz="1200" dirty="0">
                <a:solidFill>
                  <a:srgbClr val="D8D8D8"/>
                </a:solidFill>
                <a:latin typeface="Arial"/>
                <a:ea typeface="Arial"/>
                <a:cs typeface="Arial"/>
                <a:sym typeface="Arial"/>
              </a:rPr>
              <a:t> Risiko</a:t>
            </a:r>
            <a:endParaRPr dirty="0"/>
          </a:p>
        </p:txBody>
      </p:sp>
      <p:sp>
        <p:nvSpPr>
          <p:cNvPr id="920" name="Google Shape;920;p51"/>
          <p:cNvSpPr/>
          <p:nvPr/>
        </p:nvSpPr>
        <p:spPr>
          <a:xfrm>
            <a:off x="533400" y="1808480"/>
            <a:ext cx="762000" cy="457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24"/>
        <p:cNvGrpSpPr/>
        <p:nvPr/>
      </p:nvGrpSpPr>
      <p:grpSpPr>
        <a:xfrm>
          <a:off x="0" y="0"/>
          <a:ext cx="0" cy="0"/>
          <a:chOff x="0" y="0"/>
          <a:chExt cx="0" cy="0"/>
        </a:xfrm>
      </p:grpSpPr>
      <p:sp>
        <p:nvSpPr>
          <p:cNvPr id="925" name="Google Shape;925;p52"/>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926" name="Google Shape;926;p52"/>
          <p:cNvSpPr txBox="1"/>
          <p:nvPr/>
        </p:nvSpPr>
        <p:spPr>
          <a:xfrm>
            <a:off x="457200" y="1536174"/>
            <a:ext cx="7391400" cy="248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a:t>
            </a:r>
            <a:r>
              <a:rPr lang="en-US" sz="1200" b="1" dirty="0">
                <a:solidFill>
                  <a:srgbClr val="0000FF"/>
                </a:solidFill>
              </a:rPr>
              <a:t>-</a:t>
            </a:r>
            <a:r>
              <a:rPr lang="en-US" sz="1200" b="1" dirty="0" err="1">
                <a:solidFill>
                  <a:srgbClr val="0000FF"/>
                </a:solidFill>
              </a:rPr>
              <a:t>Ethnische</a:t>
            </a:r>
            <a:r>
              <a:rPr lang="en-US" sz="1200" b="1" dirty="0">
                <a:solidFill>
                  <a:srgbClr val="0000FF"/>
                </a:solidFill>
              </a:rPr>
              <a:t> </a:t>
            </a:r>
            <a:r>
              <a:rPr lang="en-US" sz="1200" b="1" dirty="0" err="1">
                <a:solidFill>
                  <a:srgbClr val="0000FF"/>
                </a:solidFill>
              </a:rPr>
              <a:t>Zugehörigkeit</a:t>
            </a:r>
            <a:endParaRPr b="1"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p:txBody>
      </p:sp>
      <p:sp>
        <p:nvSpPr>
          <p:cNvPr id="927" name="Google Shape;927;p52"/>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928" name="Google Shape;928;p52"/>
          <p:cNvSpPr txBox="1"/>
          <p:nvPr/>
        </p:nvSpPr>
        <p:spPr>
          <a:xfrm>
            <a:off x="1600200" y="1941586"/>
            <a:ext cx="5534700" cy="1534200"/>
          </a:xfrm>
          <a:prstGeom prst="rect">
            <a:avLst/>
          </a:prstGeom>
          <a:solidFill>
            <a:srgbClr val="D8D8D8"/>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dirty="0" err="1">
                <a:solidFill>
                  <a:srgbClr val="0000FF"/>
                </a:solidFill>
              </a:rPr>
              <a:t>Welche</a:t>
            </a:r>
            <a:r>
              <a:rPr lang="en-US" sz="1200" i="1" dirty="0">
                <a:solidFill>
                  <a:srgbClr val="0000FF"/>
                </a:solidFill>
              </a:rPr>
              <a:t> </a:t>
            </a:r>
            <a:r>
              <a:rPr lang="en-US" sz="1200" i="1" dirty="0" err="1">
                <a:solidFill>
                  <a:srgbClr val="0000FF"/>
                </a:solidFill>
              </a:rPr>
              <a:t>Bevölkerungsgruppen</a:t>
            </a:r>
            <a:r>
              <a:rPr lang="en-US" sz="1200" i="1" dirty="0">
                <a:solidFill>
                  <a:srgbClr val="0000FF"/>
                </a:solidFill>
              </a:rPr>
              <a:t> </a:t>
            </a:r>
            <a:r>
              <a:rPr lang="en-US" sz="1200" i="1" dirty="0" err="1">
                <a:solidFill>
                  <a:srgbClr val="0000FF"/>
                </a:solidFill>
              </a:rPr>
              <a:t>weisen</a:t>
            </a:r>
            <a:r>
              <a:rPr lang="en-US" sz="1200" i="1" dirty="0">
                <a:solidFill>
                  <a:srgbClr val="0000FF"/>
                </a:solidFill>
              </a:rPr>
              <a:t> in den USA </a:t>
            </a:r>
            <a:r>
              <a:rPr lang="en-US" sz="1200" i="1" dirty="0" err="1">
                <a:solidFill>
                  <a:srgbClr val="0000FF"/>
                </a:solidFill>
              </a:rPr>
              <a:t>ein</a:t>
            </a:r>
            <a:r>
              <a:rPr lang="en-US" sz="1200" i="1" dirty="0">
                <a:solidFill>
                  <a:srgbClr val="0000FF"/>
                </a:solidFill>
              </a:rPr>
              <a:t> </a:t>
            </a:r>
            <a:r>
              <a:rPr lang="en-US" sz="1200" i="1" dirty="0" err="1">
                <a:solidFill>
                  <a:srgbClr val="0000FF"/>
                </a:solidFill>
              </a:rPr>
              <a:t>erhöhtes</a:t>
            </a:r>
            <a:r>
              <a:rPr lang="en-US" sz="1200" i="1" dirty="0">
                <a:solidFill>
                  <a:srgbClr val="0000FF"/>
                </a:solidFill>
              </a:rPr>
              <a:t> Risiko für die </a:t>
            </a:r>
            <a:r>
              <a:rPr lang="en-US" sz="1200" i="1" dirty="0" err="1">
                <a:solidFill>
                  <a:srgbClr val="0000FF"/>
                </a:solidFill>
              </a:rPr>
              <a:t>Entwicklung</a:t>
            </a:r>
            <a:r>
              <a:rPr lang="en-US" sz="1200" i="1" dirty="0">
                <a:solidFill>
                  <a:srgbClr val="0000FF"/>
                </a:solidFill>
              </a:rPr>
              <a:t> </a:t>
            </a:r>
            <a:r>
              <a:rPr lang="en-US" sz="1200" i="1" dirty="0" err="1">
                <a:solidFill>
                  <a:srgbClr val="0000FF"/>
                </a:solidFill>
              </a:rPr>
              <a:t>eines</a:t>
            </a:r>
            <a:r>
              <a:rPr lang="en-US" sz="1200" i="1" dirty="0">
                <a:solidFill>
                  <a:srgbClr val="0000FF"/>
                </a:solidFill>
              </a:rPr>
              <a:t> POWG auf?</a:t>
            </a:r>
            <a:endParaRPr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err="1">
                <a:solidFill>
                  <a:srgbClr val="0000FF"/>
                </a:solidFill>
              </a:rPr>
              <a:t>Personen</a:t>
            </a:r>
            <a:r>
              <a:rPr lang="en-US" sz="1200" dirty="0">
                <a:solidFill>
                  <a:srgbClr val="0000FF"/>
                </a:solidFill>
              </a:rPr>
              <a:t> </a:t>
            </a:r>
            <a:r>
              <a:rPr lang="en-US" sz="1200" dirty="0" err="1">
                <a:solidFill>
                  <a:srgbClr val="0000FF"/>
                </a:solidFill>
              </a:rPr>
              <a:t>afrikanischer</a:t>
            </a:r>
            <a:r>
              <a:rPr lang="en-US" sz="1200" dirty="0">
                <a:solidFill>
                  <a:srgbClr val="0000FF"/>
                </a:solidFill>
              </a:rPr>
              <a:t> </a:t>
            </a:r>
            <a:r>
              <a:rPr lang="en-US" sz="1200" dirty="0" err="1">
                <a:solidFill>
                  <a:srgbClr val="0000FF"/>
                </a:solidFill>
              </a:rPr>
              <a:t>bzw</a:t>
            </a:r>
            <a:r>
              <a:rPr lang="en-US" sz="1200" dirty="0">
                <a:solidFill>
                  <a:srgbClr val="0000FF"/>
                </a:solidFill>
              </a:rPr>
              <a:t>. </a:t>
            </a:r>
            <a:r>
              <a:rPr lang="en-US" sz="1200" dirty="0" err="1">
                <a:solidFill>
                  <a:srgbClr val="0000FF"/>
                </a:solidFill>
              </a:rPr>
              <a:t>hispanischer</a:t>
            </a:r>
            <a:r>
              <a:rPr lang="en-US" sz="1200" dirty="0">
                <a:solidFill>
                  <a:srgbClr val="0000FF"/>
                </a:solidFill>
              </a:rPr>
              <a:t> </a:t>
            </a:r>
            <a:r>
              <a:rPr lang="en-US" sz="1200" dirty="0" err="1">
                <a:solidFill>
                  <a:srgbClr val="0000FF"/>
                </a:solidFill>
              </a:rPr>
              <a:t>Abstammung</a:t>
            </a:r>
            <a:r>
              <a:rPr lang="en-US" sz="1200" dirty="0">
                <a:solidFill>
                  <a:srgbClr val="0000FF"/>
                </a:solidFill>
              </a:rPr>
              <a:t> </a:t>
            </a:r>
            <a:r>
              <a:rPr lang="en-US" sz="1200" dirty="0" err="1">
                <a:solidFill>
                  <a:srgbClr val="0000FF"/>
                </a:solidFill>
              </a:rPr>
              <a:t>weisen</a:t>
            </a:r>
            <a:r>
              <a:rPr lang="en-US" sz="1200" dirty="0">
                <a:solidFill>
                  <a:srgbClr val="0000FF"/>
                </a:solidFill>
              </a:rPr>
              <a:t> </a:t>
            </a:r>
            <a:r>
              <a:rPr lang="en-US" sz="1200" dirty="0" err="1">
                <a:solidFill>
                  <a:srgbClr val="0000FF"/>
                </a:solidFill>
              </a:rPr>
              <a:t>im</a:t>
            </a:r>
            <a:r>
              <a:rPr lang="en-US" sz="1200" dirty="0">
                <a:solidFill>
                  <a:srgbClr val="0000FF"/>
                </a:solidFill>
              </a:rPr>
              <a:t> </a:t>
            </a:r>
            <a:r>
              <a:rPr lang="en-US" sz="1200" dirty="0" err="1">
                <a:solidFill>
                  <a:srgbClr val="0000FF"/>
                </a:solidFill>
              </a:rPr>
              <a:t>Vergleich</a:t>
            </a:r>
            <a:r>
              <a:rPr lang="en-US" sz="1200" dirty="0">
                <a:solidFill>
                  <a:srgbClr val="0000FF"/>
                </a:solidFill>
              </a:rPr>
              <a:t> </a:t>
            </a:r>
            <a:r>
              <a:rPr lang="en-US" sz="1200" dirty="0" err="1">
                <a:solidFill>
                  <a:srgbClr val="0000FF"/>
                </a:solidFill>
              </a:rPr>
              <a:t>zu</a:t>
            </a:r>
            <a:r>
              <a:rPr lang="en-US" sz="1200" dirty="0">
                <a:solidFill>
                  <a:srgbClr val="0000FF"/>
                </a:solidFill>
              </a:rPr>
              <a:t> </a:t>
            </a:r>
            <a:r>
              <a:rPr lang="en-US" sz="1200" dirty="0" err="1">
                <a:solidFill>
                  <a:srgbClr val="0000FF"/>
                </a:solidFill>
              </a:rPr>
              <a:t>Personen</a:t>
            </a:r>
            <a:r>
              <a:rPr lang="en-US" sz="1200" dirty="0">
                <a:solidFill>
                  <a:srgbClr val="0000FF"/>
                </a:solidFill>
              </a:rPr>
              <a:t> </a:t>
            </a:r>
            <a:r>
              <a:rPr lang="en-US" sz="1200" dirty="0" err="1">
                <a:solidFill>
                  <a:srgbClr val="0000FF"/>
                </a:solidFill>
              </a:rPr>
              <a:t>europäischer</a:t>
            </a:r>
            <a:r>
              <a:rPr lang="en-US" sz="1200" dirty="0">
                <a:solidFill>
                  <a:srgbClr val="0000FF"/>
                </a:solidFill>
              </a:rPr>
              <a:t> </a:t>
            </a:r>
            <a:r>
              <a:rPr lang="en-US" sz="1200" dirty="0" err="1">
                <a:solidFill>
                  <a:srgbClr val="0000FF"/>
                </a:solidFill>
              </a:rPr>
              <a:t>Abstammung</a:t>
            </a:r>
            <a:r>
              <a:rPr lang="en-US" sz="1200" dirty="0">
                <a:solidFill>
                  <a:srgbClr val="0000FF"/>
                </a:solidFill>
              </a:rPr>
              <a:t> </a:t>
            </a:r>
            <a:r>
              <a:rPr lang="en-US" sz="1200" dirty="0" err="1">
                <a:solidFill>
                  <a:srgbClr val="0000FF"/>
                </a:solidFill>
              </a:rPr>
              <a:t>ein</a:t>
            </a:r>
            <a:r>
              <a:rPr lang="en-US" sz="1200" dirty="0">
                <a:solidFill>
                  <a:srgbClr val="0000FF"/>
                </a:solidFill>
              </a:rPr>
              <a:t> </a:t>
            </a:r>
            <a:r>
              <a:rPr lang="en-US" sz="1200" dirty="0" err="1">
                <a:solidFill>
                  <a:srgbClr val="0000FF"/>
                </a:solidFill>
              </a:rPr>
              <a:t>etwa</a:t>
            </a:r>
            <a:r>
              <a:rPr lang="en-US" sz="1200" dirty="0">
                <a:solidFill>
                  <a:srgbClr val="0000FF"/>
                </a:solidFill>
              </a:rPr>
              <a:t> </a:t>
            </a:r>
            <a:r>
              <a:rPr lang="en-US" sz="1200" dirty="0" err="1">
                <a:solidFill>
                  <a:srgbClr val="0000FF"/>
                </a:solidFill>
              </a:rPr>
              <a:t>vierfach</a:t>
            </a:r>
            <a:r>
              <a:rPr lang="en-US" sz="1200" dirty="0">
                <a:solidFill>
                  <a:srgbClr val="0000FF"/>
                </a:solidFill>
              </a:rPr>
              <a:t> </a:t>
            </a:r>
            <a:r>
              <a:rPr lang="en-US" sz="1200" dirty="0" err="1">
                <a:solidFill>
                  <a:srgbClr val="0000FF"/>
                </a:solidFill>
              </a:rPr>
              <a:t>erhöhtes</a:t>
            </a:r>
            <a:r>
              <a:rPr lang="en-US" sz="1200" dirty="0">
                <a:solidFill>
                  <a:srgbClr val="0000FF"/>
                </a:solidFill>
              </a:rPr>
              <a:t> Risiko für </a:t>
            </a:r>
            <a:r>
              <a:rPr lang="en-US" sz="1200" dirty="0" err="1">
                <a:solidFill>
                  <a:srgbClr val="0000FF"/>
                </a:solidFill>
              </a:rPr>
              <a:t>ein</a:t>
            </a:r>
            <a:r>
              <a:rPr lang="en-US" sz="1200" dirty="0">
                <a:solidFill>
                  <a:srgbClr val="0000FF"/>
                </a:solidFill>
              </a:rPr>
              <a:t> POWG auf.</a:t>
            </a:r>
            <a:endParaRPr dirty="0">
              <a:solidFill>
                <a:srgbClr val="D8D8D8"/>
              </a:solidFill>
            </a:endParaRPr>
          </a:p>
          <a:p>
            <a:pPr marL="0" marR="0" lvl="0" indent="0" algn="l" rtl="0">
              <a:spcBef>
                <a:spcPts val="0"/>
              </a:spcBef>
              <a:spcAft>
                <a:spcPts val="0"/>
              </a:spcAft>
              <a:buClr>
                <a:schemeClr val="dk1"/>
              </a:buClr>
              <a:buSzPts val="1400"/>
              <a:buFont typeface="Noto Sans Symbols"/>
              <a:buNone/>
            </a:pPr>
            <a:endParaRPr sz="1400"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i="1" dirty="0">
                <a:solidFill>
                  <a:srgbClr val="0000FF"/>
                </a:solidFill>
              </a:rPr>
              <a:t>Wie </a:t>
            </a:r>
            <a:r>
              <a:rPr lang="en-US" sz="1200" i="1" dirty="0" err="1">
                <a:solidFill>
                  <a:srgbClr val="0000FF"/>
                </a:solidFill>
              </a:rPr>
              <a:t>hoch</a:t>
            </a:r>
            <a:r>
              <a:rPr lang="en-US" sz="1200" i="1" dirty="0">
                <a:solidFill>
                  <a:srgbClr val="0000FF"/>
                </a:solidFill>
              </a:rPr>
              <a:t> </a:t>
            </a:r>
            <a:r>
              <a:rPr lang="en-US" sz="1200" i="1" dirty="0" err="1">
                <a:solidFill>
                  <a:srgbClr val="0000FF"/>
                </a:solidFill>
              </a:rPr>
              <a:t>ist</a:t>
            </a:r>
            <a:r>
              <a:rPr lang="en-US" sz="1200" i="1" dirty="0">
                <a:solidFill>
                  <a:srgbClr val="0000FF"/>
                </a:solidFill>
              </a:rPr>
              <a:t> das Risiko </a:t>
            </a:r>
            <a:r>
              <a:rPr lang="en-US" sz="1200" i="1" dirty="0" err="1">
                <a:solidFill>
                  <a:srgbClr val="0000FF"/>
                </a:solidFill>
              </a:rPr>
              <a:t>einer</a:t>
            </a:r>
            <a:r>
              <a:rPr lang="en-US" sz="1200" i="1" dirty="0">
                <a:solidFill>
                  <a:srgbClr val="0000FF"/>
                </a:solidFill>
              </a:rPr>
              <a:t> </a:t>
            </a:r>
            <a:r>
              <a:rPr lang="en-US" sz="1200" i="1" dirty="0" err="1">
                <a:solidFill>
                  <a:srgbClr val="0000FF"/>
                </a:solidFill>
              </a:rPr>
              <a:t>Erblindung</a:t>
            </a:r>
            <a:r>
              <a:rPr lang="en-US" sz="1200" i="1" dirty="0">
                <a:solidFill>
                  <a:srgbClr val="0000FF"/>
                </a:solidFill>
              </a:rPr>
              <a:t> </a:t>
            </a:r>
            <a:r>
              <a:rPr lang="en-US" sz="1200" i="1" dirty="0" err="1">
                <a:solidFill>
                  <a:srgbClr val="0000FF"/>
                </a:solidFill>
              </a:rPr>
              <a:t>infolge</a:t>
            </a:r>
            <a:r>
              <a:rPr lang="en-US" sz="1200" i="1" dirty="0">
                <a:solidFill>
                  <a:srgbClr val="0000FF"/>
                </a:solidFill>
              </a:rPr>
              <a:t> </a:t>
            </a:r>
            <a:r>
              <a:rPr lang="en-US" sz="1200" i="1" dirty="0" err="1">
                <a:solidFill>
                  <a:srgbClr val="0000FF"/>
                </a:solidFill>
              </a:rPr>
              <a:t>eines</a:t>
            </a:r>
            <a:r>
              <a:rPr lang="en-US" sz="1200" i="1" dirty="0">
                <a:solidFill>
                  <a:srgbClr val="0000FF"/>
                </a:solidFill>
              </a:rPr>
              <a:t> POWG?</a:t>
            </a:r>
            <a:endParaRPr sz="1400" i="1" dirty="0">
              <a:solidFill>
                <a:srgbClr val="D8D8D8"/>
              </a:solidFill>
              <a:latin typeface="Arial"/>
              <a:ea typeface="Arial"/>
              <a:cs typeface="Arial"/>
              <a:sym typeface="Arial"/>
            </a:endParaRPr>
          </a:p>
          <a:p>
            <a:pPr marL="0" marR="0" lvl="0" indent="0" algn="l" rtl="0">
              <a:spcBef>
                <a:spcPts val="0"/>
              </a:spcBef>
              <a:spcAft>
                <a:spcPts val="0"/>
              </a:spcAft>
              <a:buClr>
                <a:srgbClr val="D8D8D8"/>
              </a:buClr>
              <a:buSzPts val="1200"/>
              <a:buFont typeface="Noto Sans Symbols"/>
              <a:buNone/>
            </a:pPr>
            <a:r>
              <a:rPr lang="en-US" sz="1200" dirty="0">
                <a:solidFill>
                  <a:srgbClr val="D8D8D8"/>
                </a:solidFill>
                <a:latin typeface="Arial"/>
                <a:ea typeface="Arial"/>
                <a:cs typeface="Arial"/>
                <a:sym typeface="Arial"/>
              </a:rPr>
              <a:t>Auch </a:t>
            </a:r>
            <a:r>
              <a:rPr lang="en-US" sz="1200" dirty="0" err="1">
                <a:solidFill>
                  <a:srgbClr val="D8D8D8"/>
                </a:solidFill>
                <a:latin typeface="Arial"/>
                <a:ea typeface="Arial"/>
                <a:cs typeface="Arial"/>
                <a:sym typeface="Arial"/>
              </a:rPr>
              <a:t>hierfür</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haben</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dieselben</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Personengruppen</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ein</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viermal</a:t>
            </a:r>
            <a:r>
              <a:rPr lang="en-US" sz="1200" dirty="0">
                <a:solidFill>
                  <a:srgbClr val="D8D8D8"/>
                </a:solidFill>
                <a:latin typeface="Arial"/>
                <a:ea typeface="Arial"/>
                <a:cs typeface="Arial"/>
                <a:sym typeface="Arial"/>
              </a:rPr>
              <a:t> </a:t>
            </a:r>
            <a:r>
              <a:rPr lang="en-US" sz="1200" dirty="0" err="1">
                <a:solidFill>
                  <a:srgbClr val="D8D8D8"/>
                </a:solidFill>
                <a:latin typeface="Arial"/>
                <a:ea typeface="Arial"/>
                <a:cs typeface="Arial"/>
                <a:sym typeface="Arial"/>
              </a:rPr>
              <a:t>höheres</a:t>
            </a:r>
            <a:r>
              <a:rPr lang="en-US" sz="1200" dirty="0">
                <a:solidFill>
                  <a:srgbClr val="D8D8D8"/>
                </a:solidFill>
                <a:latin typeface="Arial"/>
                <a:ea typeface="Arial"/>
                <a:cs typeface="Arial"/>
                <a:sym typeface="Arial"/>
              </a:rPr>
              <a:t> Risiko</a:t>
            </a:r>
            <a:endParaRPr dirty="0"/>
          </a:p>
        </p:txBody>
      </p:sp>
      <p:sp>
        <p:nvSpPr>
          <p:cNvPr id="929" name="Google Shape;929;p52"/>
          <p:cNvSpPr/>
          <p:nvPr/>
        </p:nvSpPr>
        <p:spPr>
          <a:xfrm>
            <a:off x="533400" y="1788160"/>
            <a:ext cx="762000" cy="457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sp>
        <p:nvSpPr>
          <p:cNvPr id="934" name="Google Shape;934;p53"/>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935" name="Google Shape;935;p53"/>
          <p:cNvSpPr txBox="1"/>
          <p:nvPr/>
        </p:nvSpPr>
        <p:spPr>
          <a:xfrm>
            <a:off x="457200" y="1536174"/>
            <a:ext cx="7391400" cy="248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8"/>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a:t>
            </a:r>
            <a:r>
              <a:rPr lang="en-US" sz="1200" b="1" dirty="0">
                <a:solidFill>
                  <a:srgbClr val="0000FF"/>
                </a:solidFill>
              </a:rPr>
              <a:t>-</a:t>
            </a:r>
            <a:r>
              <a:rPr lang="en-US" sz="1200" b="1" dirty="0" err="1">
                <a:solidFill>
                  <a:srgbClr val="0000FF"/>
                </a:solidFill>
              </a:rPr>
              <a:t>Ethnische</a:t>
            </a:r>
            <a:r>
              <a:rPr lang="en-US" sz="1200" b="1" dirty="0">
                <a:solidFill>
                  <a:srgbClr val="0000FF"/>
                </a:solidFill>
              </a:rPr>
              <a:t> </a:t>
            </a:r>
            <a:r>
              <a:rPr lang="en-US" sz="1200" b="1" dirty="0" err="1">
                <a:solidFill>
                  <a:srgbClr val="0000FF"/>
                </a:solidFill>
              </a:rPr>
              <a:t>Zugehörigkeit</a:t>
            </a:r>
            <a:endParaRPr b="1"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p:txBody>
      </p:sp>
      <p:sp>
        <p:nvSpPr>
          <p:cNvPr id="936" name="Google Shape;936;p53"/>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937" name="Google Shape;937;p53"/>
          <p:cNvSpPr txBox="1"/>
          <p:nvPr/>
        </p:nvSpPr>
        <p:spPr>
          <a:xfrm>
            <a:off x="1600200" y="1941586"/>
            <a:ext cx="5534700" cy="1718700"/>
          </a:xfrm>
          <a:prstGeom prst="rect">
            <a:avLst/>
          </a:prstGeom>
          <a:solidFill>
            <a:srgbClr val="D8D8D8"/>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dirty="0" err="1">
                <a:solidFill>
                  <a:srgbClr val="0000FF"/>
                </a:solidFill>
              </a:rPr>
              <a:t>Welche</a:t>
            </a:r>
            <a:r>
              <a:rPr lang="en-US" sz="1200" i="1" dirty="0">
                <a:solidFill>
                  <a:srgbClr val="0000FF"/>
                </a:solidFill>
              </a:rPr>
              <a:t> </a:t>
            </a:r>
            <a:r>
              <a:rPr lang="en-US" sz="1200" i="1" dirty="0" err="1">
                <a:solidFill>
                  <a:srgbClr val="0000FF"/>
                </a:solidFill>
              </a:rPr>
              <a:t>Bevölkerungsgruppen</a:t>
            </a:r>
            <a:r>
              <a:rPr lang="en-US" sz="1200" i="1" dirty="0">
                <a:solidFill>
                  <a:srgbClr val="0000FF"/>
                </a:solidFill>
              </a:rPr>
              <a:t> </a:t>
            </a:r>
            <a:r>
              <a:rPr lang="en-US" sz="1200" i="1" dirty="0" err="1">
                <a:solidFill>
                  <a:srgbClr val="0000FF"/>
                </a:solidFill>
              </a:rPr>
              <a:t>weisen</a:t>
            </a:r>
            <a:r>
              <a:rPr lang="en-US" sz="1200" i="1" dirty="0">
                <a:solidFill>
                  <a:srgbClr val="0000FF"/>
                </a:solidFill>
              </a:rPr>
              <a:t> in den USA </a:t>
            </a:r>
            <a:r>
              <a:rPr lang="en-US" sz="1200" i="1" dirty="0" err="1">
                <a:solidFill>
                  <a:srgbClr val="0000FF"/>
                </a:solidFill>
              </a:rPr>
              <a:t>ein</a:t>
            </a:r>
            <a:r>
              <a:rPr lang="en-US" sz="1200" i="1" dirty="0">
                <a:solidFill>
                  <a:srgbClr val="0000FF"/>
                </a:solidFill>
              </a:rPr>
              <a:t> </a:t>
            </a:r>
            <a:r>
              <a:rPr lang="en-US" sz="1200" i="1" dirty="0" err="1">
                <a:solidFill>
                  <a:srgbClr val="0000FF"/>
                </a:solidFill>
              </a:rPr>
              <a:t>erhöhtes</a:t>
            </a:r>
            <a:r>
              <a:rPr lang="en-US" sz="1200" i="1" dirty="0">
                <a:solidFill>
                  <a:srgbClr val="0000FF"/>
                </a:solidFill>
              </a:rPr>
              <a:t> Risiko für die </a:t>
            </a:r>
            <a:r>
              <a:rPr lang="en-US" sz="1200" i="1" dirty="0" err="1">
                <a:solidFill>
                  <a:srgbClr val="0000FF"/>
                </a:solidFill>
              </a:rPr>
              <a:t>Entwicklung</a:t>
            </a:r>
            <a:r>
              <a:rPr lang="en-US" sz="1200" i="1" dirty="0">
                <a:solidFill>
                  <a:srgbClr val="0000FF"/>
                </a:solidFill>
              </a:rPr>
              <a:t> </a:t>
            </a:r>
            <a:r>
              <a:rPr lang="en-US" sz="1200" i="1" dirty="0" err="1">
                <a:solidFill>
                  <a:srgbClr val="0000FF"/>
                </a:solidFill>
              </a:rPr>
              <a:t>eines</a:t>
            </a:r>
            <a:r>
              <a:rPr lang="en-US" sz="1200" i="1" dirty="0">
                <a:solidFill>
                  <a:srgbClr val="0000FF"/>
                </a:solidFill>
              </a:rPr>
              <a:t> POWG auf?</a:t>
            </a:r>
            <a:endParaRPr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err="1">
                <a:solidFill>
                  <a:srgbClr val="0000FF"/>
                </a:solidFill>
              </a:rPr>
              <a:t>Personen</a:t>
            </a:r>
            <a:r>
              <a:rPr lang="en-US" sz="1200" dirty="0">
                <a:solidFill>
                  <a:srgbClr val="0000FF"/>
                </a:solidFill>
              </a:rPr>
              <a:t> </a:t>
            </a:r>
            <a:r>
              <a:rPr lang="en-US" sz="1200" dirty="0" err="1">
                <a:solidFill>
                  <a:srgbClr val="0000FF"/>
                </a:solidFill>
              </a:rPr>
              <a:t>afrikanischer</a:t>
            </a:r>
            <a:r>
              <a:rPr lang="en-US" sz="1200" dirty="0">
                <a:solidFill>
                  <a:srgbClr val="0000FF"/>
                </a:solidFill>
              </a:rPr>
              <a:t> </a:t>
            </a:r>
            <a:r>
              <a:rPr lang="en-US" sz="1200" dirty="0" err="1">
                <a:solidFill>
                  <a:srgbClr val="0000FF"/>
                </a:solidFill>
              </a:rPr>
              <a:t>bzw</a:t>
            </a:r>
            <a:r>
              <a:rPr lang="en-US" sz="1200" dirty="0">
                <a:solidFill>
                  <a:srgbClr val="0000FF"/>
                </a:solidFill>
              </a:rPr>
              <a:t>. </a:t>
            </a:r>
            <a:r>
              <a:rPr lang="en-US" sz="1200" dirty="0" err="1">
                <a:solidFill>
                  <a:srgbClr val="0000FF"/>
                </a:solidFill>
              </a:rPr>
              <a:t>hispanischer</a:t>
            </a:r>
            <a:r>
              <a:rPr lang="en-US" sz="1200" dirty="0">
                <a:solidFill>
                  <a:srgbClr val="0000FF"/>
                </a:solidFill>
              </a:rPr>
              <a:t> </a:t>
            </a:r>
            <a:r>
              <a:rPr lang="en-US" sz="1200" dirty="0" err="1">
                <a:solidFill>
                  <a:srgbClr val="0000FF"/>
                </a:solidFill>
              </a:rPr>
              <a:t>Abstammung</a:t>
            </a:r>
            <a:r>
              <a:rPr lang="en-US" sz="1200" dirty="0">
                <a:solidFill>
                  <a:srgbClr val="0000FF"/>
                </a:solidFill>
              </a:rPr>
              <a:t> </a:t>
            </a:r>
            <a:r>
              <a:rPr lang="en-US" sz="1200" dirty="0" err="1">
                <a:solidFill>
                  <a:srgbClr val="0000FF"/>
                </a:solidFill>
              </a:rPr>
              <a:t>weisen</a:t>
            </a:r>
            <a:r>
              <a:rPr lang="en-US" sz="1200" dirty="0">
                <a:solidFill>
                  <a:srgbClr val="0000FF"/>
                </a:solidFill>
              </a:rPr>
              <a:t> </a:t>
            </a:r>
            <a:r>
              <a:rPr lang="en-US" sz="1200" dirty="0" err="1">
                <a:solidFill>
                  <a:srgbClr val="0000FF"/>
                </a:solidFill>
              </a:rPr>
              <a:t>im</a:t>
            </a:r>
            <a:r>
              <a:rPr lang="en-US" sz="1200" dirty="0">
                <a:solidFill>
                  <a:srgbClr val="0000FF"/>
                </a:solidFill>
              </a:rPr>
              <a:t> </a:t>
            </a:r>
            <a:r>
              <a:rPr lang="en-US" sz="1200" dirty="0" err="1">
                <a:solidFill>
                  <a:srgbClr val="0000FF"/>
                </a:solidFill>
              </a:rPr>
              <a:t>Vergleich</a:t>
            </a:r>
            <a:r>
              <a:rPr lang="en-US" sz="1200" dirty="0">
                <a:solidFill>
                  <a:srgbClr val="0000FF"/>
                </a:solidFill>
              </a:rPr>
              <a:t> </a:t>
            </a:r>
            <a:r>
              <a:rPr lang="en-US" sz="1200" dirty="0" err="1">
                <a:solidFill>
                  <a:srgbClr val="0000FF"/>
                </a:solidFill>
              </a:rPr>
              <a:t>zu</a:t>
            </a:r>
            <a:r>
              <a:rPr lang="en-US" sz="1200" dirty="0">
                <a:solidFill>
                  <a:srgbClr val="0000FF"/>
                </a:solidFill>
              </a:rPr>
              <a:t> </a:t>
            </a:r>
            <a:r>
              <a:rPr lang="en-US" sz="1200" dirty="0" err="1">
                <a:solidFill>
                  <a:srgbClr val="0000FF"/>
                </a:solidFill>
              </a:rPr>
              <a:t>Personen</a:t>
            </a:r>
            <a:r>
              <a:rPr lang="en-US" sz="1200" dirty="0">
                <a:solidFill>
                  <a:srgbClr val="0000FF"/>
                </a:solidFill>
              </a:rPr>
              <a:t> </a:t>
            </a:r>
            <a:r>
              <a:rPr lang="en-US" sz="1200" dirty="0" err="1">
                <a:solidFill>
                  <a:srgbClr val="0000FF"/>
                </a:solidFill>
              </a:rPr>
              <a:t>europäischer</a:t>
            </a:r>
            <a:r>
              <a:rPr lang="en-US" sz="1200" dirty="0">
                <a:solidFill>
                  <a:srgbClr val="0000FF"/>
                </a:solidFill>
              </a:rPr>
              <a:t> </a:t>
            </a:r>
            <a:r>
              <a:rPr lang="en-US" sz="1200" dirty="0" err="1">
                <a:solidFill>
                  <a:srgbClr val="0000FF"/>
                </a:solidFill>
              </a:rPr>
              <a:t>Abstammung</a:t>
            </a:r>
            <a:r>
              <a:rPr lang="en-US" sz="1200" dirty="0">
                <a:solidFill>
                  <a:srgbClr val="0000FF"/>
                </a:solidFill>
              </a:rPr>
              <a:t> </a:t>
            </a:r>
            <a:r>
              <a:rPr lang="en-US" sz="1200" dirty="0" err="1">
                <a:solidFill>
                  <a:srgbClr val="0000FF"/>
                </a:solidFill>
              </a:rPr>
              <a:t>ein</a:t>
            </a:r>
            <a:r>
              <a:rPr lang="en-US" sz="1200" dirty="0">
                <a:solidFill>
                  <a:srgbClr val="0000FF"/>
                </a:solidFill>
              </a:rPr>
              <a:t> </a:t>
            </a:r>
            <a:r>
              <a:rPr lang="en-US" sz="1200" dirty="0" err="1">
                <a:solidFill>
                  <a:srgbClr val="0000FF"/>
                </a:solidFill>
              </a:rPr>
              <a:t>etwa</a:t>
            </a:r>
            <a:r>
              <a:rPr lang="en-US" sz="1200" dirty="0">
                <a:solidFill>
                  <a:srgbClr val="0000FF"/>
                </a:solidFill>
              </a:rPr>
              <a:t> </a:t>
            </a:r>
            <a:r>
              <a:rPr lang="en-US" sz="1200" dirty="0" err="1">
                <a:solidFill>
                  <a:srgbClr val="0000FF"/>
                </a:solidFill>
              </a:rPr>
              <a:t>vierfach</a:t>
            </a:r>
            <a:r>
              <a:rPr lang="en-US" sz="1200" dirty="0">
                <a:solidFill>
                  <a:srgbClr val="0000FF"/>
                </a:solidFill>
              </a:rPr>
              <a:t> </a:t>
            </a:r>
            <a:r>
              <a:rPr lang="en-US" sz="1200" dirty="0" err="1">
                <a:solidFill>
                  <a:srgbClr val="0000FF"/>
                </a:solidFill>
              </a:rPr>
              <a:t>erhöhtes</a:t>
            </a:r>
            <a:r>
              <a:rPr lang="en-US" sz="1200" dirty="0">
                <a:solidFill>
                  <a:srgbClr val="0000FF"/>
                </a:solidFill>
              </a:rPr>
              <a:t> Risiko für </a:t>
            </a:r>
            <a:r>
              <a:rPr lang="en-US" sz="1200" dirty="0" err="1">
                <a:solidFill>
                  <a:srgbClr val="0000FF"/>
                </a:solidFill>
              </a:rPr>
              <a:t>ein</a:t>
            </a:r>
            <a:r>
              <a:rPr lang="en-US" sz="1200" dirty="0">
                <a:solidFill>
                  <a:srgbClr val="0000FF"/>
                </a:solidFill>
              </a:rPr>
              <a:t> POWG auf.</a:t>
            </a:r>
            <a:endParaRPr dirty="0">
              <a:solidFill>
                <a:srgbClr val="D8D8D8"/>
              </a:solidFill>
            </a:endParaRPr>
          </a:p>
          <a:p>
            <a:pPr marL="0" lvl="0" indent="0" algn="l" rtl="0">
              <a:spcBef>
                <a:spcPts val="0"/>
              </a:spcBef>
              <a:spcAft>
                <a:spcPts val="0"/>
              </a:spcAft>
              <a:buClr>
                <a:schemeClr val="dk1"/>
              </a:buClr>
              <a:buSzPts val="1400"/>
              <a:buFont typeface="Noto Sans Symbols"/>
              <a:buNone/>
            </a:pPr>
            <a:endParaRPr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i="1" dirty="0">
                <a:solidFill>
                  <a:srgbClr val="0000FF"/>
                </a:solidFill>
              </a:rPr>
              <a:t>Wie </a:t>
            </a:r>
            <a:r>
              <a:rPr lang="en-US" sz="1200" i="1" dirty="0" err="1">
                <a:solidFill>
                  <a:srgbClr val="0000FF"/>
                </a:solidFill>
              </a:rPr>
              <a:t>hoch</a:t>
            </a:r>
            <a:r>
              <a:rPr lang="en-US" sz="1200" i="1" dirty="0">
                <a:solidFill>
                  <a:srgbClr val="0000FF"/>
                </a:solidFill>
              </a:rPr>
              <a:t> </a:t>
            </a:r>
            <a:r>
              <a:rPr lang="en-US" sz="1200" i="1" dirty="0" err="1">
                <a:solidFill>
                  <a:srgbClr val="0000FF"/>
                </a:solidFill>
              </a:rPr>
              <a:t>ist</a:t>
            </a:r>
            <a:r>
              <a:rPr lang="en-US" sz="1200" i="1" dirty="0">
                <a:solidFill>
                  <a:srgbClr val="0000FF"/>
                </a:solidFill>
              </a:rPr>
              <a:t> das Risiko </a:t>
            </a:r>
            <a:r>
              <a:rPr lang="en-US" sz="1200" i="1" dirty="0" err="1">
                <a:solidFill>
                  <a:srgbClr val="0000FF"/>
                </a:solidFill>
              </a:rPr>
              <a:t>einer</a:t>
            </a:r>
            <a:r>
              <a:rPr lang="en-US" sz="1200" i="1" dirty="0">
                <a:solidFill>
                  <a:srgbClr val="0000FF"/>
                </a:solidFill>
              </a:rPr>
              <a:t> </a:t>
            </a:r>
            <a:r>
              <a:rPr lang="en-US" sz="1200" i="1" dirty="0" err="1">
                <a:solidFill>
                  <a:srgbClr val="0000FF"/>
                </a:solidFill>
              </a:rPr>
              <a:t>Erblindung</a:t>
            </a:r>
            <a:r>
              <a:rPr lang="en-US" sz="1200" i="1" dirty="0">
                <a:solidFill>
                  <a:srgbClr val="0000FF"/>
                </a:solidFill>
              </a:rPr>
              <a:t> </a:t>
            </a:r>
            <a:r>
              <a:rPr lang="en-US" sz="1200" i="1" dirty="0" err="1">
                <a:solidFill>
                  <a:srgbClr val="0000FF"/>
                </a:solidFill>
              </a:rPr>
              <a:t>infolge</a:t>
            </a:r>
            <a:r>
              <a:rPr lang="en-US" sz="1200" i="1" dirty="0">
                <a:solidFill>
                  <a:srgbClr val="0000FF"/>
                </a:solidFill>
              </a:rPr>
              <a:t> </a:t>
            </a:r>
            <a:r>
              <a:rPr lang="en-US" sz="1200" i="1" dirty="0" err="1">
                <a:solidFill>
                  <a:srgbClr val="0000FF"/>
                </a:solidFill>
              </a:rPr>
              <a:t>eines</a:t>
            </a:r>
            <a:r>
              <a:rPr lang="en-US" sz="1200" i="1" dirty="0">
                <a:solidFill>
                  <a:srgbClr val="0000FF"/>
                </a:solidFill>
              </a:rPr>
              <a:t> POWG?</a:t>
            </a:r>
            <a:endParaRPr sz="1200" i="1" dirty="0">
              <a:solidFill>
                <a:srgbClr val="0000FF"/>
              </a:solidFill>
            </a:endParaRPr>
          </a:p>
          <a:p>
            <a:pPr marL="0" marR="0" lvl="0" indent="0" algn="l" rtl="0">
              <a:spcBef>
                <a:spcPts val="0"/>
              </a:spcBef>
              <a:spcAft>
                <a:spcPts val="0"/>
              </a:spcAft>
              <a:buClr>
                <a:srgbClr val="0000FF"/>
              </a:buClr>
              <a:buSzPts val="1200"/>
              <a:buFont typeface="Noto Sans Symbols"/>
              <a:buNone/>
            </a:pPr>
            <a:r>
              <a:rPr lang="en-US" sz="1200" dirty="0" err="1">
                <a:solidFill>
                  <a:srgbClr val="0000FF"/>
                </a:solidFill>
              </a:rPr>
              <a:t>Dieselben</a:t>
            </a:r>
            <a:r>
              <a:rPr lang="en-US" sz="1200" dirty="0">
                <a:solidFill>
                  <a:srgbClr val="0000FF"/>
                </a:solidFill>
              </a:rPr>
              <a:t> </a:t>
            </a:r>
            <a:r>
              <a:rPr lang="en-US" sz="1200" dirty="0" err="1">
                <a:solidFill>
                  <a:srgbClr val="0000FF"/>
                </a:solidFill>
              </a:rPr>
              <a:t>Bevölkerungsgruppen</a:t>
            </a:r>
            <a:r>
              <a:rPr lang="en-US" sz="1200" dirty="0">
                <a:solidFill>
                  <a:srgbClr val="0000FF"/>
                </a:solidFill>
              </a:rPr>
              <a:t> </a:t>
            </a:r>
            <a:r>
              <a:rPr lang="en-US" sz="1200" dirty="0" err="1">
                <a:solidFill>
                  <a:srgbClr val="0000FF"/>
                </a:solidFill>
              </a:rPr>
              <a:t>weisen</a:t>
            </a:r>
            <a:r>
              <a:rPr lang="en-US" sz="1200" dirty="0">
                <a:solidFill>
                  <a:srgbClr val="0000FF"/>
                </a:solidFill>
              </a:rPr>
              <a:t> </a:t>
            </a:r>
            <a:r>
              <a:rPr lang="en-US" sz="1200" dirty="0" err="1">
                <a:solidFill>
                  <a:srgbClr val="0000FF"/>
                </a:solidFill>
              </a:rPr>
              <a:t>auch</a:t>
            </a:r>
            <a:r>
              <a:rPr lang="en-US" sz="1200" dirty="0">
                <a:solidFill>
                  <a:srgbClr val="0000FF"/>
                </a:solidFill>
              </a:rPr>
              <a:t> </a:t>
            </a:r>
            <a:r>
              <a:rPr lang="en-US" sz="1200" dirty="0" err="1">
                <a:solidFill>
                  <a:srgbClr val="0000FF"/>
                </a:solidFill>
              </a:rPr>
              <a:t>ein</a:t>
            </a:r>
            <a:r>
              <a:rPr lang="en-US" sz="1200" dirty="0">
                <a:solidFill>
                  <a:srgbClr val="0000FF"/>
                </a:solidFill>
              </a:rPr>
              <a:t> </a:t>
            </a:r>
            <a:r>
              <a:rPr lang="en-US" sz="1200" dirty="0" err="1">
                <a:solidFill>
                  <a:srgbClr val="0000FF"/>
                </a:solidFill>
              </a:rPr>
              <a:t>etwa</a:t>
            </a:r>
            <a:r>
              <a:rPr lang="en-US" sz="1200" dirty="0">
                <a:solidFill>
                  <a:srgbClr val="0000FF"/>
                </a:solidFill>
              </a:rPr>
              <a:t> </a:t>
            </a:r>
            <a:r>
              <a:rPr lang="en-US" sz="1200" dirty="0" err="1">
                <a:solidFill>
                  <a:srgbClr val="0000FF"/>
                </a:solidFill>
              </a:rPr>
              <a:t>vierfach</a:t>
            </a:r>
            <a:r>
              <a:rPr lang="en-US" sz="1200" dirty="0">
                <a:solidFill>
                  <a:srgbClr val="0000FF"/>
                </a:solidFill>
              </a:rPr>
              <a:t> </a:t>
            </a:r>
            <a:r>
              <a:rPr lang="en-US" sz="1200" dirty="0" err="1">
                <a:solidFill>
                  <a:srgbClr val="0000FF"/>
                </a:solidFill>
              </a:rPr>
              <a:t>erhöhtes</a:t>
            </a:r>
            <a:r>
              <a:rPr lang="en-US" sz="1200" dirty="0">
                <a:solidFill>
                  <a:srgbClr val="0000FF"/>
                </a:solidFill>
              </a:rPr>
              <a:t> Risiko für </a:t>
            </a:r>
            <a:r>
              <a:rPr lang="en-US" sz="1200" dirty="0" err="1">
                <a:solidFill>
                  <a:srgbClr val="0000FF"/>
                </a:solidFill>
              </a:rPr>
              <a:t>eine</a:t>
            </a:r>
            <a:r>
              <a:rPr lang="en-US" sz="1200" dirty="0">
                <a:solidFill>
                  <a:srgbClr val="0000FF"/>
                </a:solidFill>
              </a:rPr>
              <a:t> </a:t>
            </a:r>
            <a:r>
              <a:rPr lang="en-US" sz="1200" dirty="0" err="1">
                <a:solidFill>
                  <a:srgbClr val="0000FF"/>
                </a:solidFill>
              </a:rPr>
              <a:t>Erblindung</a:t>
            </a:r>
            <a:r>
              <a:rPr lang="en-US" sz="1200" dirty="0">
                <a:solidFill>
                  <a:srgbClr val="0000FF"/>
                </a:solidFill>
              </a:rPr>
              <a:t> </a:t>
            </a:r>
            <a:r>
              <a:rPr lang="en-US" sz="1200" dirty="0" err="1">
                <a:solidFill>
                  <a:srgbClr val="0000FF"/>
                </a:solidFill>
              </a:rPr>
              <a:t>infolge</a:t>
            </a:r>
            <a:r>
              <a:rPr lang="en-US" sz="1200" dirty="0">
                <a:solidFill>
                  <a:srgbClr val="0000FF"/>
                </a:solidFill>
              </a:rPr>
              <a:t> </a:t>
            </a:r>
            <a:r>
              <a:rPr lang="en-US" sz="1200" dirty="0" err="1">
                <a:solidFill>
                  <a:srgbClr val="0000FF"/>
                </a:solidFill>
              </a:rPr>
              <a:t>eines</a:t>
            </a:r>
            <a:r>
              <a:rPr lang="en-US" sz="1200" dirty="0">
                <a:solidFill>
                  <a:srgbClr val="0000FF"/>
                </a:solidFill>
              </a:rPr>
              <a:t> POWG auf.</a:t>
            </a:r>
            <a:endParaRPr dirty="0"/>
          </a:p>
        </p:txBody>
      </p:sp>
      <p:sp>
        <p:nvSpPr>
          <p:cNvPr id="938" name="Google Shape;938;p53"/>
          <p:cNvSpPr/>
          <p:nvPr/>
        </p:nvSpPr>
        <p:spPr>
          <a:xfrm>
            <a:off x="533400" y="1798320"/>
            <a:ext cx="762000" cy="457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942"/>
        <p:cNvGrpSpPr/>
        <p:nvPr/>
      </p:nvGrpSpPr>
      <p:grpSpPr>
        <a:xfrm>
          <a:off x="0" y="0"/>
          <a:ext cx="0" cy="0"/>
          <a:chOff x="0" y="0"/>
          <a:chExt cx="0" cy="0"/>
        </a:xfrm>
      </p:grpSpPr>
      <p:sp>
        <p:nvSpPr>
          <p:cNvPr id="943" name="Google Shape;943;p54"/>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944" name="Google Shape;944;p54"/>
          <p:cNvSpPr txBox="1"/>
          <p:nvPr/>
        </p:nvSpPr>
        <p:spPr>
          <a:xfrm>
            <a:off x="457200" y="1536174"/>
            <a:ext cx="7391400" cy="248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Ethnische</a:t>
            </a:r>
            <a:r>
              <a:rPr lang="en-US" sz="1200" dirty="0">
                <a:solidFill>
                  <a:srgbClr val="BFBFBF"/>
                </a:solidFill>
              </a:rPr>
              <a:t> </a:t>
            </a:r>
            <a:r>
              <a:rPr lang="en-US" sz="1200" dirty="0" err="1">
                <a:solidFill>
                  <a:srgbClr val="BFBFBF"/>
                </a:solidFill>
              </a:rPr>
              <a:t>Zugehörigkeit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b="1" dirty="0" err="1">
                <a:solidFill>
                  <a:srgbClr val="0000FF"/>
                </a:solidFill>
              </a:rPr>
              <a:t>Augeninnendruck</a:t>
            </a:r>
            <a:endParaRPr b="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p:txBody>
      </p:sp>
      <p:sp>
        <p:nvSpPr>
          <p:cNvPr id="945" name="Google Shape;945;p54"/>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947" name="Google Shape;947;p54"/>
          <p:cNvSpPr txBox="1"/>
          <p:nvPr/>
        </p:nvSpPr>
        <p:spPr>
          <a:xfrm>
            <a:off x="1435100" y="2057400"/>
            <a:ext cx="5435700" cy="949200"/>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rPr>
              <a:t>Abgesehen davon, dass der Augeninnendruck der bedeutendste Risikofaktor für ein Glaukom ist, weist er eine weitere besondere Eigenschaft auf, die ihn von anderen Risikofaktoren unterscheidet – welche ist dies?</a:t>
            </a:r>
            <a:endParaRPr sz="1400">
              <a:solidFill>
                <a:srgbClr val="FEFF83"/>
              </a:solidFill>
              <a:latin typeface="Arial"/>
              <a:ea typeface="Arial"/>
              <a:cs typeface="Arial"/>
              <a:sym typeface="Arial"/>
            </a:endParaRPr>
          </a:p>
          <a:p>
            <a:pPr marL="0" marR="0" lvl="0" indent="0" algn="l" rtl="0">
              <a:spcBef>
                <a:spcPts val="0"/>
              </a:spcBef>
              <a:spcAft>
                <a:spcPts val="0"/>
              </a:spcAft>
              <a:buClr>
                <a:srgbClr val="FEFF83"/>
              </a:buClr>
              <a:buSzPts val="1200"/>
              <a:buFont typeface="Noto Sans Symbols"/>
              <a:buNone/>
            </a:pPr>
            <a:r>
              <a:rPr lang="en-US" sz="1200">
                <a:solidFill>
                  <a:srgbClr val="FEFF83"/>
                </a:solidFill>
                <a:latin typeface="Arial"/>
                <a:ea typeface="Arial"/>
                <a:cs typeface="Arial"/>
                <a:sym typeface="Arial"/>
              </a:rPr>
              <a:t>Er ist der einzige Risikofaktor, der so beeinflusst werden kann, dass dies nachweislich das Risiko eines Fortschreitens des Glaukoms beeinflusst</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951"/>
        <p:cNvGrpSpPr/>
        <p:nvPr/>
      </p:nvGrpSpPr>
      <p:grpSpPr>
        <a:xfrm>
          <a:off x="0" y="0"/>
          <a:ext cx="0" cy="0"/>
          <a:chOff x="0" y="0"/>
          <a:chExt cx="0" cy="0"/>
        </a:xfrm>
      </p:grpSpPr>
      <p:sp>
        <p:nvSpPr>
          <p:cNvPr id="952" name="Google Shape;952;p55"/>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953" name="Google Shape;953;p55"/>
          <p:cNvSpPr txBox="1"/>
          <p:nvPr/>
        </p:nvSpPr>
        <p:spPr>
          <a:xfrm>
            <a:off x="457200" y="1536174"/>
            <a:ext cx="7391400" cy="248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0"/>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Ethnische</a:t>
            </a:r>
            <a:r>
              <a:rPr lang="en-US" sz="1200" dirty="0">
                <a:solidFill>
                  <a:srgbClr val="BFBFBF"/>
                </a:solidFill>
              </a:rPr>
              <a:t> </a:t>
            </a:r>
            <a:r>
              <a:rPr lang="en-US" sz="1200" dirty="0" err="1">
                <a:solidFill>
                  <a:srgbClr val="BFBFBF"/>
                </a:solidFill>
              </a:rPr>
              <a:t>Zugehörigkeit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b="1" dirty="0" err="1">
                <a:solidFill>
                  <a:srgbClr val="0000FF"/>
                </a:solidFill>
              </a:rPr>
              <a:t>Augeninnendruck</a:t>
            </a:r>
            <a:endParaRPr b="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p:txBody>
      </p:sp>
      <p:sp>
        <p:nvSpPr>
          <p:cNvPr id="954" name="Google Shape;954;p55"/>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956" name="Google Shape;956;p55"/>
          <p:cNvSpPr txBox="1"/>
          <p:nvPr/>
        </p:nvSpPr>
        <p:spPr>
          <a:xfrm>
            <a:off x="1435100" y="2057400"/>
            <a:ext cx="5435700" cy="949200"/>
          </a:xfrm>
          <a:prstGeom prst="rect">
            <a:avLst/>
          </a:prstGeom>
          <a:solidFill>
            <a:srgbClr val="FEFF83"/>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a:solidFill>
                  <a:srgbClr val="0000FF"/>
                </a:solidFill>
              </a:rPr>
              <a:t>Abgesehen davon, dass der Augeninnendruck der bedeutendste Risikofaktor für ein Glaukom ist, weist er eine weitere besondere Eigenschaft auf, die ihn von anderen Risikofaktoren unterscheidet – welche ist dies?</a:t>
            </a:r>
            <a:endParaRPr sz="140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rPr>
              <a:t>Er ist der einzige Glaukom-Risikofaktor, dessen gezielte Modifikation nachweislich zur Beeinflussung des Risikos einer Krankheitsprogression führt.</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960"/>
        <p:cNvGrpSpPr/>
        <p:nvPr/>
      </p:nvGrpSpPr>
      <p:grpSpPr>
        <a:xfrm>
          <a:off x="0" y="0"/>
          <a:ext cx="0" cy="0"/>
          <a:chOff x="0" y="0"/>
          <a:chExt cx="0" cy="0"/>
        </a:xfrm>
      </p:grpSpPr>
      <p:sp>
        <p:nvSpPr>
          <p:cNvPr id="961" name="Google Shape;961;p56"/>
          <p:cNvSpPr txBox="1"/>
          <p:nvPr/>
        </p:nvSpPr>
        <p:spPr>
          <a:xfrm>
            <a:off x="457200" y="1536174"/>
            <a:ext cx="7391400" cy="248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1"/>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Ethnische</a:t>
            </a:r>
            <a:r>
              <a:rPr lang="en-US" sz="1200" dirty="0">
                <a:solidFill>
                  <a:srgbClr val="BFBFBF"/>
                </a:solidFill>
              </a:rPr>
              <a:t> </a:t>
            </a:r>
            <a:r>
              <a:rPr lang="en-US" sz="1200" dirty="0" err="1">
                <a:solidFill>
                  <a:srgbClr val="BFBFBF"/>
                </a:solidFill>
              </a:rPr>
              <a:t>Zugehörigkeit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b="1" dirty="0" err="1">
                <a:solidFill>
                  <a:srgbClr val="0000FF"/>
                </a:solidFill>
              </a:rPr>
              <a:t>Augeninnendruck</a:t>
            </a:r>
            <a:endParaRPr b="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p:txBody>
      </p:sp>
      <p:sp>
        <p:nvSpPr>
          <p:cNvPr id="962" name="Google Shape;962;p56"/>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964" name="Google Shape;964;p56"/>
          <p:cNvSpPr txBox="1"/>
          <p:nvPr/>
        </p:nvSpPr>
        <p:spPr>
          <a:xfrm>
            <a:off x="1435100" y="2057400"/>
            <a:ext cx="5435700" cy="949200"/>
          </a:xfrm>
          <a:prstGeom prst="rect">
            <a:avLst/>
          </a:prstGeom>
          <a:solidFill>
            <a:srgbClr val="FEFF83"/>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a:solidFill>
                  <a:srgbClr val="BFBFBF"/>
                </a:solidFill>
              </a:rPr>
              <a:t>Abgesehen davon, dass der Augeninnendruck der bedeutendste Risikofaktor für ein Glaukom ist, weist er eine weitere besondere Eigenschaft auf, die ihn von anderen Risikofaktoren unterscheidet – welche ist dies?</a:t>
            </a:r>
            <a:endParaRPr>
              <a:solidFill>
                <a:srgbClr val="BFBFBF"/>
              </a:solidFill>
            </a:endParaRPr>
          </a:p>
          <a:p>
            <a:pPr marL="0" lvl="0" indent="0" algn="l" rtl="0">
              <a:spcBef>
                <a:spcPts val="0"/>
              </a:spcBef>
              <a:spcAft>
                <a:spcPts val="0"/>
              </a:spcAft>
              <a:buClr>
                <a:srgbClr val="0000FF"/>
              </a:buClr>
              <a:buSzPts val="1200"/>
              <a:buFont typeface="Noto Sans Symbols"/>
              <a:buNone/>
            </a:pPr>
            <a:r>
              <a:rPr lang="en-US" sz="1200">
                <a:solidFill>
                  <a:srgbClr val="BFBFBF"/>
                </a:solidFill>
              </a:rPr>
              <a:t>Er ist der </a:t>
            </a:r>
            <a:r>
              <a:rPr lang="en-US" sz="1200">
                <a:solidFill>
                  <a:srgbClr val="0000FF"/>
                </a:solidFill>
              </a:rPr>
              <a:t>einzige Glaukom-Risikofaktor</a:t>
            </a:r>
            <a:r>
              <a:rPr lang="en-US" sz="1200">
                <a:solidFill>
                  <a:srgbClr val="BFBFBF"/>
                </a:solidFill>
              </a:rPr>
              <a:t>, dessen </a:t>
            </a:r>
            <a:r>
              <a:rPr lang="en-US" sz="1200">
                <a:solidFill>
                  <a:srgbClr val="0000FF"/>
                </a:solidFill>
              </a:rPr>
              <a:t>gezielte Modifikation </a:t>
            </a:r>
            <a:r>
              <a:rPr lang="en-US" sz="1200">
                <a:solidFill>
                  <a:srgbClr val="BFBFBF"/>
                </a:solidFill>
              </a:rPr>
              <a:t>nachweislich zur Beeinflussung des Risikos einer Krankheitsprogression führt.</a:t>
            </a:r>
            <a:endParaRPr sz="1200" i="1">
              <a:solidFill>
                <a:srgbClr val="BFBFBF"/>
              </a:solidFill>
            </a:endParaRPr>
          </a:p>
        </p:txBody>
      </p:sp>
      <p:cxnSp>
        <p:nvCxnSpPr>
          <p:cNvPr id="965" name="Google Shape;965;p56"/>
          <p:cNvCxnSpPr/>
          <p:nvPr/>
        </p:nvCxnSpPr>
        <p:spPr>
          <a:xfrm rot="10800000">
            <a:off x="3048000" y="2743200"/>
            <a:ext cx="0" cy="685800"/>
          </a:xfrm>
          <a:prstGeom prst="straightConnector1">
            <a:avLst/>
          </a:prstGeom>
          <a:noFill/>
          <a:ln w="9525" cap="flat" cmpd="sng">
            <a:solidFill>
              <a:schemeClr val="dk1"/>
            </a:solidFill>
            <a:prstDash val="solid"/>
            <a:round/>
            <a:headEnd type="none" w="med" len="med"/>
            <a:tailEnd type="triangle" w="med" len="med"/>
          </a:ln>
        </p:spPr>
      </p:cxnSp>
      <p:sp>
        <p:nvSpPr>
          <p:cNvPr id="966" name="Google Shape;966;p56"/>
          <p:cNvSpPr txBox="1"/>
          <p:nvPr/>
        </p:nvSpPr>
        <p:spPr>
          <a:xfrm>
            <a:off x="457200" y="3364541"/>
            <a:ext cx="6147300" cy="395100"/>
          </a:xfrm>
          <a:prstGeom prst="rect">
            <a:avLst/>
          </a:prstGeom>
          <a:solidFill>
            <a:srgbClr val="FFC00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rPr>
              <a:t>Aus diesem Grund liegt der Schwerpunkt der Glaukomtherapie auf Maßnahmen zur Reduktion des Augeninnendrucks.</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970"/>
        <p:cNvGrpSpPr/>
        <p:nvPr/>
      </p:nvGrpSpPr>
      <p:grpSpPr>
        <a:xfrm>
          <a:off x="0" y="0"/>
          <a:ext cx="0" cy="0"/>
          <a:chOff x="0" y="0"/>
          <a:chExt cx="0" cy="0"/>
        </a:xfrm>
      </p:grpSpPr>
      <p:sp>
        <p:nvSpPr>
          <p:cNvPr id="971" name="Google Shape;971;p57"/>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972" name="Google Shape;972;p57"/>
          <p:cNvSpPr txBox="1"/>
          <p:nvPr/>
        </p:nvSpPr>
        <p:spPr>
          <a:xfrm>
            <a:off x="457200" y="1536174"/>
            <a:ext cx="7391400" cy="248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2"/>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Ethnische</a:t>
            </a:r>
            <a:r>
              <a:rPr lang="en-US" sz="1200" dirty="0">
                <a:solidFill>
                  <a:srgbClr val="BFBFBF"/>
                </a:solidFill>
              </a:rPr>
              <a:t> </a:t>
            </a:r>
            <a:r>
              <a:rPr lang="en-US" sz="1200" dirty="0" err="1">
                <a:solidFill>
                  <a:srgbClr val="BFBFBF"/>
                </a:solidFill>
              </a:rPr>
              <a:t>Zugehörigkeit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b="1" dirty="0" err="1">
                <a:solidFill>
                  <a:srgbClr val="0000FF"/>
                </a:solidFill>
              </a:rPr>
              <a:t>Höheres</a:t>
            </a:r>
            <a:r>
              <a:rPr lang="en-US" sz="1200" b="1" dirty="0">
                <a:solidFill>
                  <a:srgbClr val="0000FF"/>
                </a:solidFill>
              </a:rPr>
              <a:t> Alter</a:t>
            </a:r>
            <a:endParaRPr b="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p:txBody>
      </p:sp>
      <p:sp>
        <p:nvSpPr>
          <p:cNvPr id="973" name="Google Shape;973;p57"/>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974" name="Google Shape;974;p57"/>
          <p:cNvSpPr/>
          <p:nvPr/>
        </p:nvSpPr>
        <p:spPr>
          <a:xfrm>
            <a:off x="457200" y="2333652"/>
            <a:ext cx="1219200" cy="457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75" name="Google Shape;975;p57"/>
          <p:cNvSpPr txBox="1"/>
          <p:nvPr/>
        </p:nvSpPr>
        <p:spPr>
          <a:xfrm>
            <a:off x="1962150" y="2490280"/>
            <a:ext cx="5676900" cy="1903500"/>
          </a:xfrm>
          <a:prstGeom prst="rect">
            <a:avLst/>
          </a:prstGeom>
          <a:solidFill>
            <a:srgbClr val="CCFFC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rgbClr val="0000FF"/>
                </a:solidFill>
              </a:rPr>
              <a:t>Welche</a:t>
            </a:r>
            <a:r>
              <a:rPr lang="en-US" sz="1200" i="1" dirty="0">
                <a:solidFill>
                  <a:srgbClr val="0000FF"/>
                </a:solidFill>
              </a:rPr>
              <a:t> </a:t>
            </a:r>
            <a:r>
              <a:rPr lang="en-US" sz="1200" i="1" dirty="0" err="1">
                <a:solidFill>
                  <a:srgbClr val="0000FF"/>
                </a:solidFill>
              </a:rPr>
              <a:t>Bedeutung</a:t>
            </a:r>
            <a:r>
              <a:rPr lang="en-US" sz="1200" i="1" dirty="0">
                <a:solidFill>
                  <a:srgbClr val="0000FF"/>
                </a:solidFill>
              </a:rPr>
              <a:t> hat das </a:t>
            </a:r>
            <a:r>
              <a:rPr lang="en-US" sz="1200" i="1" dirty="0" err="1">
                <a:solidFill>
                  <a:srgbClr val="0000FF"/>
                </a:solidFill>
              </a:rPr>
              <a:t>Lebensalter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Risikofaktor</a:t>
            </a:r>
            <a:r>
              <a:rPr lang="en-US" sz="1200" i="1" dirty="0">
                <a:solidFill>
                  <a:srgbClr val="0000FF"/>
                </a:solidFill>
              </a:rPr>
              <a:t> für die </a:t>
            </a:r>
            <a:r>
              <a:rPr lang="en-US" sz="1200" i="1" dirty="0" err="1">
                <a:solidFill>
                  <a:srgbClr val="0000FF"/>
                </a:solidFill>
              </a:rPr>
              <a:t>Entstehung</a:t>
            </a:r>
            <a:r>
              <a:rPr lang="en-US" sz="1200" i="1" dirty="0">
                <a:solidFill>
                  <a:srgbClr val="0000FF"/>
                </a:solidFill>
              </a:rPr>
              <a:t> </a:t>
            </a:r>
            <a:r>
              <a:rPr lang="en-US" sz="1200" i="1" dirty="0" err="1">
                <a:solidFill>
                  <a:srgbClr val="0000FF"/>
                </a:solidFill>
              </a:rPr>
              <a:t>eines</a:t>
            </a:r>
            <a:r>
              <a:rPr lang="en-US" sz="1200" i="1" dirty="0">
                <a:solidFill>
                  <a:srgbClr val="0000FF"/>
                </a:solidFill>
              </a:rPr>
              <a:t> POWG?</a:t>
            </a:r>
            <a:endParaRPr sz="1400" i="1" dirty="0">
              <a:solidFill>
                <a:srgbClr val="CCFFCC"/>
              </a:solidFill>
              <a:latin typeface="Arial"/>
              <a:ea typeface="Arial"/>
              <a:cs typeface="Arial"/>
              <a:sym typeface="Arial"/>
            </a:endParaRPr>
          </a:p>
          <a:p>
            <a:pPr marL="0" marR="0" lvl="0" indent="0" algn="l" rtl="0">
              <a:spcBef>
                <a:spcPts val="0"/>
              </a:spcBef>
              <a:spcAft>
                <a:spcPts val="0"/>
              </a:spcAft>
              <a:buNone/>
            </a:pPr>
            <a:r>
              <a:rPr lang="en-US" sz="1200" dirty="0">
                <a:solidFill>
                  <a:srgbClr val="CCFFCC"/>
                </a:solidFill>
                <a:latin typeface="Arial"/>
                <a:ea typeface="Arial"/>
                <a:cs typeface="Arial"/>
                <a:sym typeface="Arial"/>
              </a:rPr>
              <a:t>Sehr. </a:t>
            </a:r>
            <a:r>
              <a:rPr lang="en-US" sz="1200" dirty="0" err="1">
                <a:solidFill>
                  <a:srgbClr val="CCFFCC"/>
                </a:solidFill>
                <a:latin typeface="Arial"/>
                <a:ea typeface="Arial"/>
                <a:cs typeface="Arial"/>
                <a:sym typeface="Arial"/>
              </a:rPr>
              <a:t>Sowohl</a:t>
            </a:r>
            <a:r>
              <a:rPr lang="en-US" sz="1200" dirty="0">
                <a:solidFill>
                  <a:srgbClr val="CCFFCC"/>
                </a:solidFill>
                <a:latin typeface="Arial"/>
                <a:ea typeface="Arial"/>
                <a:cs typeface="Arial"/>
                <a:sym typeface="Arial"/>
              </a:rPr>
              <a:t> die </a:t>
            </a:r>
            <a:r>
              <a:rPr lang="en-US" sz="1200" dirty="0" err="1">
                <a:solidFill>
                  <a:srgbClr val="CCFFCC"/>
                </a:solidFill>
                <a:latin typeface="Arial"/>
                <a:ea typeface="Arial"/>
                <a:cs typeface="Arial"/>
                <a:sym typeface="Arial"/>
              </a:rPr>
              <a:t>Wahrscheinlichkeit</a:t>
            </a:r>
            <a:r>
              <a:rPr lang="en-US" sz="1200" dirty="0">
                <a:solidFill>
                  <a:srgbClr val="CCFFCC"/>
                </a:solidFill>
                <a:latin typeface="Arial"/>
                <a:ea typeface="Arial"/>
                <a:cs typeface="Arial"/>
                <a:sym typeface="Arial"/>
              </a:rPr>
              <a:t>, an </a:t>
            </a:r>
            <a:r>
              <a:rPr lang="en-US" sz="1200" dirty="0" err="1">
                <a:solidFill>
                  <a:srgbClr val="CCFFCC"/>
                </a:solidFill>
                <a:latin typeface="Arial"/>
                <a:ea typeface="Arial"/>
                <a:cs typeface="Arial"/>
                <a:sym typeface="Arial"/>
              </a:rPr>
              <a:t>einem</a:t>
            </a:r>
            <a:r>
              <a:rPr lang="en-US" sz="1200" dirty="0">
                <a:solidFill>
                  <a:srgbClr val="CCFFCC"/>
                </a:solidFill>
                <a:latin typeface="Arial"/>
                <a:ea typeface="Arial"/>
                <a:cs typeface="Arial"/>
                <a:sym typeface="Arial"/>
              </a:rPr>
              <a:t> POWG </a:t>
            </a:r>
            <a:r>
              <a:rPr lang="en-US" sz="1200" dirty="0" err="1">
                <a:solidFill>
                  <a:srgbClr val="CCFFCC"/>
                </a:solidFill>
                <a:latin typeface="Arial"/>
                <a:ea typeface="Arial"/>
                <a:cs typeface="Arial"/>
                <a:sym typeface="Arial"/>
              </a:rPr>
              <a:t>zu</a:t>
            </a:r>
            <a:r>
              <a:rPr lang="en-US" sz="1200" dirty="0">
                <a:solidFill>
                  <a:srgbClr val="CCFFCC"/>
                </a:solidFill>
                <a:latin typeface="Arial"/>
                <a:ea typeface="Arial"/>
                <a:cs typeface="Arial"/>
                <a:sym typeface="Arial"/>
              </a:rPr>
              <a:t> </a:t>
            </a:r>
            <a:r>
              <a:rPr lang="en-US" sz="1200" dirty="0" err="1">
                <a:solidFill>
                  <a:srgbClr val="CCFFCC"/>
                </a:solidFill>
                <a:latin typeface="Arial"/>
                <a:ea typeface="Arial"/>
                <a:cs typeface="Arial"/>
                <a:sym typeface="Arial"/>
              </a:rPr>
              <a:t>erkranken</a:t>
            </a:r>
            <a:r>
              <a:rPr lang="en-US" sz="1200" dirty="0">
                <a:solidFill>
                  <a:srgbClr val="CCFFCC"/>
                </a:solidFill>
                <a:latin typeface="Arial"/>
                <a:ea typeface="Arial"/>
                <a:cs typeface="Arial"/>
                <a:sym typeface="Arial"/>
              </a:rPr>
              <a:t>, </a:t>
            </a:r>
            <a:r>
              <a:rPr lang="en-US" sz="1200" dirty="0" err="1">
                <a:solidFill>
                  <a:srgbClr val="CCFFCC"/>
                </a:solidFill>
                <a:latin typeface="Arial"/>
                <a:ea typeface="Arial"/>
                <a:cs typeface="Arial"/>
                <a:sym typeface="Arial"/>
              </a:rPr>
              <a:t>als</a:t>
            </a:r>
            <a:r>
              <a:rPr lang="en-US" sz="1200" dirty="0">
                <a:solidFill>
                  <a:srgbClr val="CCFFCC"/>
                </a:solidFill>
                <a:latin typeface="Arial"/>
                <a:ea typeface="Arial"/>
                <a:cs typeface="Arial"/>
                <a:sym typeface="Arial"/>
              </a:rPr>
              <a:t> </a:t>
            </a:r>
            <a:r>
              <a:rPr lang="en-US" sz="1200" dirty="0" err="1">
                <a:solidFill>
                  <a:srgbClr val="CCFFCC"/>
                </a:solidFill>
                <a:latin typeface="Arial"/>
                <a:ea typeface="Arial"/>
                <a:cs typeface="Arial"/>
                <a:sym typeface="Arial"/>
              </a:rPr>
              <a:t>auch</a:t>
            </a:r>
            <a:r>
              <a:rPr lang="en-US" sz="1200" dirty="0">
                <a:solidFill>
                  <a:srgbClr val="CCFFCC"/>
                </a:solidFill>
                <a:latin typeface="Arial"/>
                <a:ea typeface="Arial"/>
                <a:cs typeface="Arial"/>
                <a:sym typeface="Arial"/>
              </a:rPr>
              <a:t> die </a:t>
            </a:r>
            <a:r>
              <a:rPr lang="en-US" sz="1200" dirty="0" err="1">
                <a:solidFill>
                  <a:srgbClr val="CCFFCC"/>
                </a:solidFill>
                <a:latin typeface="Arial"/>
                <a:ea typeface="Arial"/>
                <a:cs typeface="Arial"/>
                <a:sym typeface="Arial"/>
              </a:rPr>
              <a:t>Wahrscheinlichkeit</a:t>
            </a:r>
            <a:r>
              <a:rPr lang="en-US" sz="1200" dirty="0">
                <a:solidFill>
                  <a:srgbClr val="CCFFCC"/>
                </a:solidFill>
                <a:latin typeface="Arial"/>
                <a:ea typeface="Arial"/>
                <a:cs typeface="Arial"/>
                <a:sym typeface="Arial"/>
              </a:rPr>
              <a:t>, </a:t>
            </a:r>
            <a:r>
              <a:rPr lang="en-US" sz="1200" dirty="0" err="1">
                <a:solidFill>
                  <a:srgbClr val="CCFFCC"/>
                </a:solidFill>
                <a:latin typeface="Arial"/>
                <a:ea typeface="Arial"/>
                <a:cs typeface="Arial"/>
                <a:sym typeface="Arial"/>
              </a:rPr>
              <a:t>dass</a:t>
            </a:r>
            <a:r>
              <a:rPr lang="en-US" sz="1200" dirty="0">
                <a:solidFill>
                  <a:srgbClr val="CCFFCC"/>
                </a:solidFill>
                <a:latin typeface="Arial"/>
                <a:ea typeface="Arial"/>
                <a:cs typeface="Arial"/>
                <a:sym typeface="Arial"/>
              </a:rPr>
              <a:t> es </a:t>
            </a:r>
            <a:r>
              <a:rPr lang="en-US" sz="1200" dirty="0" err="1">
                <a:solidFill>
                  <a:srgbClr val="CCFFCC"/>
                </a:solidFill>
                <a:latin typeface="Arial"/>
                <a:ea typeface="Arial"/>
                <a:cs typeface="Arial"/>
                <a:sym typeface="Arial"/>
              </a:rPr>
              <a:t>fortschreitet</a:t>
            </a:r>
            <a:r>
              <a:rPr lang="en-US" sz="1200" dirty="0">
                <a:solidFill>
                  <a:srgbClr val="CCFFCC"/>
                </a:solidFill>
                <a:latin typeface="Arial"/>
                <a:ea typeface="Arial"/>
                <a:cs typeface="Arial"/>
                <a:sym typeface="Arial"/>
              </a:rPr>
              <a:t>, </a:t>
            </a:r>
            <a:r>
              <a:rPr lang="en-US" sz="1200" dirty="0" err="1">
                <a:solidFill>
                  <a:srgbClr val="CCFFCC"/>
                </a:solidFill>
                <a:latin typeface="Arial"/>
                <a:ea typeface="Arial"/>
                <a:cs typeface="Arial"/>
                <a:sym typeface="Arial"/>
              </a:rPr>
              <a:t>steigen</a:t>
            </a:r>
            <a:r>
              <a:rPr lang="en-US" sz="1200" dirty="0">
                <a:solidFill>
                  <a:srgbClr val="CCFFCC"/>
                </a:solidFill>
                <a:latin typeface="Arial"/>
                <a:ea typeface="Arial"/>
                <a:cs typeface="Arial"/>
                <a:sym typeface="Arial"/>
              </a:rPr>
              <a:t> </a:t>
            </a:r>
            <a:r>
              <a:rPr lang="en-US" sz="1200" dirty="0" err="1">
                <a:solidFill>
                  <a:srgbClr val="CCFFCC"/>
                </a:solidFill>
                <a:latin typeface="Arial"/>
                <a:ea typeface="Arial"/>
                <a:cs typeface="Arial"/>
                <a:sym typeface="Arial"/>
              </a:rPr>
              <a:t>mit</a:t>
            </a:r>
            <a:r>
              <a:rPr lang="en-US" sz="1200" dirty="0">
                <a:solidFill>
                  <a:srgbClr val="CCFFCC"/>
                </a:solidFill>
                <a:latin typeface="Arial"/>
                <a:ea typeface="Arial"/>
                <a:cs typeface="Arial"/>
                <a:sym typeface="Arial"/>
              </a:rPr>
              <a:t> </a:t>
            </a:r>
            <a:r>
              <a:rPr lang="en-US" sz="1200" dirty="0" err="1">
                <a:solidFill>
                  <a:srgbClr val="CCFFCC"/>
                </a:solidFill>
                <a:latin typeface="Arial"/>
                <a:ea typeface="Arial"/>
                <a:cs typeface="Arial"/>
                <a:sym typeface="Arial"/>
              </a:rPr>
              <a:t>zunehmendem</a:t>
            </a:r>
            <a:r>
              <a:rPr lang="en-US" sz="1200" dirty="0">
                <a:solidFill>
                  <a:srgbClr val="CCFFCC"/>
                </a:solidFill>
                <a:latin typeface="Arial"/>
                <a:ea typeface="Arial"/>
                <a:cs typeface="Arial"/>
                <a:sym typeface="Arial"/>
              </a:rPr>
              <a:t> Alter </a:t>
            </a:r>
            <a:r>
              <a:rPr lang="en-US" sz="1200" dirty="0" err="1">
                <a:solidFill>
                  <a:srgbClr val="CCFFCC"/>
                </a:solidFill>
                <a:latin typeface="Arial"/>
                <a:ea typeface="Arial"/>
                <a:cs typeface="Arial"/>
                <a:sym typeface="Arial"/>
              </a:rPr>
              <a:t>dramatisch</a:t>
            </a:r>
            <a:r>
              <a:rPr lang="en-US" sz="1200" dirty="0">
                <a:solidFill>
                  <a:srgbClr val="CCFFCC"/>
                </a:solidFill>
                <a:latin typeface="Arial"/>
                <a:ea typeface="Arial"/>
                <a:cs typeface="Arial"/>
                <a:sym typeface="Arial"/>
              </a:rPr>
              <a:t> an.</a:t>
            </a:r>
            <a:endParaRPr dirty="0"/>
          </a:p>
          <a:p>
            <a:pPr marL="0" marR="0" lvl="0" indent="0" algn="l" rtl="0">
              <a:spcBef>
                <a:spcPts val="0"/>
              </a:spcBef>
              <a:spcAft>
                <a:spcPts val="0"/>
              </a:spcAft>
              <a:buNone/>
            </a:pPr>
            <a:endParaRPr sz="1400" dirty="0">
              <a:solidFill>
                <a:srgbClr val="CCFFCC"/>
              </a:solidFill>
              <a:latin typeface="Arial"/>
              <a:ea typeface="Arial"/>
              <a:cs typeface="Arial"/>
              <a:sym typeface="Arial"/>
            </a:endParaRPr>
          </a:p>
          <a:p>
            <a:pPr marL="0" marR="0" lvl="0" indent="0" algn="l" rtl="0">
              <a:spcBef>
                <a:spcPts val="0"/>
              </a:spcBef>
              <a:spcAft>
                <a:spcPts val="0"/>
              </a:spcAft>
              <a:buNone/>
            </a:pPr>
            <a:r>
              <a:rPr lang="en-US" sz="1200" i="1" dirty="0">
                <a:solidFill>
                  <a:srgbClr val="CCFFCC"/>
                </a:solidFill>
                <a:latin typeface="Arial"/>
                <a:ea typeface="Arial"/>
                <a:cs typeface="Arial"/>
                <a:sym typeface="Arial"/>
              </a:rPr>
              <a:t>Für </a:t>
            </a:r>
            <a:r>
              <a:rPr lang="en-US" sz="1200" i="1" dirty="0" err="1">
                <a:solidFill>
                  <a:srgbClr val="CCFFCC"/>
                </a:solidFill>
                <a:latin typeface="Arial"/>
                <a:ea typeface="Arial"/>
                <a:cs typeface="Arial"/>
                <a:sym typeface="Arial"/>
              </a:rPr>
              <a:t>welche</a:t>
            </a:r>
            <a:r>
              <a:rPr lang="en-US" sz="1200" i="1" dirty="0">
                <a:solidFill>
                  <a:srgbClr val="CCFFCC"/>
                </a:solidFill>
                <a:latin typeface="Arial"/>
                <a:ea typeface="Arial"/>
                <a:cs typeface="Arial"/>
                <a:sym typeface="Arial"/>
              </a:rPr>
              <a:t> </a:t>
            </a:r>
            <a:r>
              <a:rPr lang="en-US" sz="1200" i="1" dirty="0" err="1">
                <a:solidFill>
                  <a:srgbClr val="CCFFCC"/>
                </a:solidFill>
                <a:latin typeface="Arial"/>
                <a:ea typeface="Arial"/>
                <a:cs typeface="Arial"/>
                <a:sym typeface="Arial"/>
              </a:rPr>
              <a:t>ethnische</a:t>
            </a:r>
            <a:r>
              <a:rPr lang="en-US" sz="1200" i="1" dirty="0">
                <a:solidFill>
                  <a:srgbClr val="CCFFCC"/>
                </a:solidFill>
                <a:latin typeface="Arial"/>
                <a:ea typeface="Arial"/>
                <a:cs typeface="Arial"/>
                <a:sym typeface="Arial"/>
              </a:rPr>
              <a:t> Gruppe </a:t>
            </a:r>
            <a:r>
              <a:rPr lang="en-US" sz="1200" i="1" dirty="0" err="1">
                <a:solidFill>
                  <a:srgbClr val="CCFFCC"/>
                </a:solidFill>
                <a:latin typeface="Arial"/>
                <a:ea typeface="Arial"/>
                <a:cs typeface="Arial"/>
                <a:sym typeface="Arial"/>
              </a:rPr>
              <a:t>ist</a:t>
            </a:r>
            <a:r>
              <a:rPr lang="en-US" sz="1200" i="1" dirty="0">
                <a:solidFill>
                  <a:srgbClr val="CCFFCC"/>
                </a:solidFill>
                <a:latin typeface="Arial"/>
                <a:ea typeface="Arial"/>
                <a:cs typeface="Arial"/>
                <a:sym typeface="Arial"/>
              </a:rPr>
              <a:t> das Alter </a:t>
            </a:r>
            <a:r>
              <a:rPr lang="en-US" sz="1200" i="1" dirty="0" err="1">
                <a:solidFill>
                  <a:srgbClr val="CCFFCC"/>
                </a:solidFill>
                <a:latin typeface="Arial"/>
                <a:ea typeface="Arial"/>
                <a:cs typeface="Arial"/>
                <a:sym typeface="Arial"/>
              </a:rPr>
              <a:t>ein</a:t>
            </a:r>
            <a:r>
              <a:rPr lang="en-US" sz="1200" i="1" dirty="0">
                <a:solidFill>
                  <a:srgbClr val="CCFFCC"/>
                </a:solidFill>
                <a:latin typeface="Arial"/>
                <a:ea typeface="Arial"/>
                <a:cs typeface="Arial"/>
                <a:sym typeface="Arial"/>
              </a:rPr>
              <a:t> </a:t>
            </a:r>
            <a:r>
              <a:rPr lang="en-US" sz="1200" i="1" dirty="0" err="1">
                <a:solidFill>
                  <a:srgbClr val="CCFFCC"/>
                </a:solidFill>
                <a:latin typeface="Arial"/>
                <a:ea typeface="Arial"/>
                <a:cs typeface="Arial"/>
                <a:sym typeface="Arial"/>
              </a:rPr>
              <a:t>besonders</a:t>
            </a:r>
            <a:r>
              <a:rPr lang="en-US" sz="1200" i="1" dirty="0">
                <a:solidFill>
                  <a:srgbClr val="CCFFCC"/>
                </a:solidFill>
                <a:latin typeface="Arial"/>
                <a:ea typeface="Arial"/>
                <a:cs typeface="Arial"/>
                <a:sym typeface="Arial"/>
              </a:rPr>
              <a:t> </a:t>
            </a:r>
            <a:r>
              <a:rPr lang="en-US" sz="1200" i="1" dirty="0" err="1">
                <a:solidFill>
                  <a:srgbClr val="CCFFCC"/>
                </a:solidFill>
                <a:latin typeface="Arial"/>
                <a:ea typeface="Arial"/>
                <a:cs typeface="Arial"/>
                <a:sym typeface="Arial"/>
              </a:rPr>
              <a:t>bedeutender</a:t>
            </a:r>
            <a:r>
              <a:rPr lang="en-US" sz="1200" i="1" dirty="0">
                <a:solidFill>
                  <a:srgbClr val="CCFFCC"/>
                </a:solidFill>
                <a:latin typeface="Arial"/>
                <a:ea typeface="Arial"/>
                <a:cs typeface="Arial"/>
                <a:sym typeface="Arial"/>
              </a:rPr>
              <a:t> </a:t>
            </a:r>
            <a:r>
              <a:rPr lang="en-US" sz="1200" i="1" dirty="0" err="1">
                <a:solidFill>
                  <a:srgbClr val="CCFFCC"/>
                </a:solidFill>
                <a:latin typeface="Arial"/>
                <a:ea typeface="Arial"/>
                <a:cs typeface="Arial"/>
                <a:sym typeface="Arial"/>
              </a:rPr>
              <a:t>Risikofaktor</a:t>
            </a:r>
            <a:r>
              <a:rPr lang="en-US" sz="1200" i="1" dirty="0">
                <a:solidFill>
                  <a:srgbClr val="CCFFCC"/>
                </a:solidFill>
                <a:latin typeface="Arial"/>
                <a:ea typeface="Arial"/>
                <a:cs typeface="Arial"/>
                <a:sym typeface="Arial"/>
              </a:rPr>
              <a:t>?</a:t>
            </a:r>
            <a:endParaRPr dirty="0"/>
          </a:p>
          <a:p>
            <a:pPr marL="0" marR="0" lvl="0" indent="0" algn="l" rtl="0">
              <a:spcBef>
                <a:spcPts val="0"/>
              </a:spcBef>
              <a:spcAft>
                <a:spcPts val="0"/>
              </a:spcAft>
              <a:buNone/>
            </a:pPr>
            <a:r>
              <a:rPr lang="en-US" sz="1200" dirty="0" err="1">
                <a:solidFill>
                  <a:srgbClr val="CCFFCC"/>
                </a:solidFill>
                <a:latin typeface="Arial"/>
                <a:ea typeface="Arial"/>
                <a:cs typeface="Arial"/>
                <a:sym typeface="Arial"/>
              </a:rPr>
              <a:t>Afroamerikaner</a:t>
            </a:r>
            <a:r>
              <a:rPr lang="en-US" sz="1200" dirty="0">
                <a:solidFill>
                  <a:srgbClr val="CCFFCC"/>
                </a:solidFill>
                <a:latin typeface="Arial"/>
                <a:ea typeface="Arial"/>
                <a:cs typeface="Arial"/>
                <a:sym typeface="Arial"/>
              </a:rPr>
              <a:t>. </a:t>
            </a:r>
            <a:r>
              <a:rPr lang="en-US" sz="1200" dirty="0" err="1">
                <a:solidFill>
                  <a:srgbClr val="CCFFCC"/>
                </a:solidFill>
                <a:latin typeface="Arial"/>
                <a:ea typeface="Arial"/>
                <a:cs typeface="Arial"/>
                <a:sym typeface="Arial"/>
              </a:rPr>
              <a:t>Bedenken</a:t>
            </a:r>
            <a:r>
              <a:rPr lang="en-US" sz="1200" dirty="0">
                <a:solidFill>
                  <a:srgbClr val="CCFFCC"/>
                </a:solidFill>
                <a:latin typeface="Arial"/>
                <a:ea typeface="Arial"/>
                <a:cs typeface="Arial"/>
                <a:sym typeface="Arial"/>
              </a:rPr>
              <a:t> Sie: Ganze 11 % der </a:t>
            </a:r>
            <a:r>
              <a:rPr lang="en-US" sz="1200" dirty="0" err="1">
                <a:solidFill>
                  <a:srgbClr val="CCFFCC"/>
                </a:solidFill>
                <a:latin typeface="Arial"/>
                <a:ea typeface="Arial"/>
                <a:cs typeface="Arial"/>
                <a:sym typeface="Arial"/>
              </a:rPr>
              <a:t>Afroamerikaner</a:t>
            </a:r>
            <a:r>
              <a:rPr lang="en-US" sz="1200" dirty="0">
                <a:solidFill>
                  <a:srgbClr val="CCFFCC"/>
                </a:solidFill>
                <a:latin typeface="Arial"/>
                <a:ea typeface="Arial"/>
                <a:cs typeface="Arial"/>
                <a:sym typeface="Arial"/>
              </a:rPr>
              <a:t> </a:t>
            </a:r>
            <a:r>
              <a:rPr lang="en-US" sz="1200" dirty="0" err="1">
                <a:solidFill>
                  <a:srgbClr val="CCFFCC"/>
                </a:solidFill>
                <a:latin typeface="Arial"/>
                <a:ea typeface="Arial"/>
                <a:cs typeface="Arial"/>
                <a:sym typeface="Arial"/>
              </a:rPr>
              <a:t>über</a:t>
            </a:r>
            <a:r>
              <a:rPr lang="en-US" sz="1200" dirty="0">
                <a:solidFill>
                  <a:srgbClr val="CCFFCC"/>
                </a:solidFill>
                <a:latin typeface="Arial"/>
                <a:ea typeface="Arial"/>
                <a:cs typeface="Arial"/>
                <a:sym typeface="Arial"/>
              </a:rPr>
              <a:t> 80 Jahre </a:t>
            </a:r>
            <a:r>
              <a:rPr lang="en-US" sz="1200" dirty="0" err="1">
                <a:solidFill>
                  <a:srgbClr val="CCFFCC"/>
                </a:solidFill>
                <a:latin typeface="Arial"/>
                <a:ea typeface="Arial"/>
                <a:cs typeface="Arial"/>
                <a:sym typeface="Arial"/>
              </a:rPr>
              <a:t>leiden</a:t>
            </a:r>
            <a:r>
              <a:rPr lang="en-US" sz="1200" dirty="0">
                <a:solidFill>
                  <a:srgbClr val="CCFFCC"/>
                </a:solidFill>
                <a:latin typeface="Arial"/>
                <a:ea typeface="Arial"/>
                <a:cs typeface="Arial"/>
                <a:sym typeface="Arial"/>
              </a:rPr>
              <a:t> an </a:t>
            </a:r>
            <a:r>
              <a:rPr lang="en-US" sz="1200" dirty="0" err="1">
                <a:solidFill>
                  <a:srgbClr val="CCFFCC"/>
                </a:solidFill>
                <a:latin typeface="Arial"/>
                <a:ea typeface="Arial"/>
                <a:cs typeface="Arial"/>
                <a:sym typeface="Arial"/>
              </a:rPr>
              <a:t>einem</a:t>
            </a:r>
            <a:r>
              <a:rPr lang="en-US" sz="1200" dirty="0">
                <a:solidFill>
                  <a:srgbClr val="CCFFCC"/>
                </a:solidFill>
                <a:latin typeface="Arial"/>
                <a:ea typeface="Arial"/>
                <a:cs typeface="Arial"/>
                <a:sym typeface="Arial"/>
              </a:rPr>
              <a:t> </a:t>
            </a:r>
            <a:r>
              <a:rPr lang="en-US" sz="1200" dirty="0" err="1">
                <a:solidFill>
                  <a:srgbClr val="CCFFCC"/>
                </a:solidFill>
                <a:latin typeface="Arial"/>
                <a:ea typeface="Arial"/>
                <a:cs typeface="Arial"/>
                <a:sym typeface="Arial"/>
              </a:rPr>
              <a:t>Glaukom</a:t>
            </a:r>
            <a:r>
              <a:rPr lang="en-US" sz="1200" dirty="0">
                <a:solidFill>
                  <a:srgbClr val="CCFFCC"/>
                </a:solidFill>
                <a:latin typeface="Arial"/>
                <a:ea typeface="Arial"/>
                <a:cs typeface="Arial"/>
                <a:sym typeface="Arial"/>
              </a:rPr>
              <a:t>! </a:t>
            </a:r>
            <a:endParaRP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979"/>
        <p:cNvGrpSpPr/>
        <p:nvPr/>
      </p:nvGrpSpPr>
      <p:grpSpPr>
        <a:xfrm>
          <a:off x="0" y="0"/>
          <a:ext cx="0" cy="0"/>
          <a:chOff x="0" y="0"/>
          <a:chExt cx="0" cy="0"/>
        </a:xfrm>
      </p:grpSpPr>
      <p:sp>
        <p:nvSpPr>
          <p:cNvPr id="980" name="Google Shape;980;p58"/>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981" name="Google Shape;981;p58"/>
          <p:cNvSpPr txBox="1"/>
          <p:nvPr/>
        </p:nvSpPr>
        <p:spPr>
          <a:xfrm>
            <a:off x="457200" y="1536174"/>
            <a:ext cx="7391400" cy="248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3"/>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Ethnische</a:t>
            </a:r>
            <a:r>
              <a:rPr lang="en-US" sz="1200" dirty="0">
                <a:solidFill>
                  <a:srgbClr val="BFBFBF"/>
                </a:solidFill>
              </a:rPr>
              <a:t> </a:t>
            </a:r>
            <a:r>
              <a:rPr lang="en-US" sz="1200" dirty="0" err="1">
                <a:solidFill>
                  <a:srgbClr val="BFBFBF"/>
                </a:solidFill>
              </a:rPr>
              <a:t>Zugehörigkeit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b="1" dirty="0" err="1">
                <a:solidFill>
                  <a:srgbClr val="0000FF"/>
                </a:solidFill>
              </a:rPr>
              <a:t>Höheres</a:t>
            </a:r>
            <a:r>
              <a:rPr lang="en-US" sz="1200" b="1" dirty="0">
                <a:solidFill>
                  <a:srgbClr val="0000FF"/>
                </a:solidFill>
              </a:rPr>
              <a:t> Alter</a:t>
            </a:r>
            <a:endParaRPr b="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p:txBody>
      </p:sp>
      <p:sp>
        <p:nvSpPr>
          <p:cNvPr id="982" name="Google Shape;982;p58"/>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983" name="Google Shape;983;p58"/>
          <p:cNvSpPr/>
          <p:nvPr/>
        </p:nvSpPr>
        <p:spPr>
          <a:xfrm>
            <a:off x="457200" y="2323492"/>
            <a:ext cx="1219200" cy="457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84" name="Google Shape;984;p58"/>
          <p:cNvSpPr txBox="1"/>
          <p:nvPr/>
        </p:nvSpPr>
        <p:spPr>
          <a:xfrm>
            <a:off x="1962150" y="2490280"/>
            <a:ext cx="5676900" cy="1903500"/>
          </a:xfrm>
          <a:prstGeom prst="rect">
            <a:avLst/>
          </a:prstGeom>
          <a:solidFill>
            <a:srgbClr val="CCFFCC"/>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err="1">
                <a:solidFill>
                  <a:srgbClr val="0000FF"/>
                </a:solidFill>
              </a:rPr>
              <a:t>Welche</a:t>
            </a:r>
            <a:r>
              <a:rPr lang="en-US" sz="1200" i="1" dirty="0">
                <a:solidFill>
                  <a:srgbClr val="0000FF"/>
                </a:solidFill>
              </a:rPr>
              <a:t> </a:t>
            </a:r>
            <a:r>
              <a:rPr lang="en-US" sz="1200" i="1" dirty="0" err="1">
                <a:solidFill>
                  <a:srgbClr val="0000FF"/>
                </a:solidFill>
              </a:rPr>
              <a:t>Bedeutung</a:t>
            </a:r>
            <a:r>
              <a:rPr lang="en-US" sz="1200" i="1" dirty="0">
                <a:solidFill>
                  <a:srgbClr val="0000FF"/>
                </a:solidFill>
              </a:rPr>
              <a:t> hat das </a:t>
            </a:r>
            <a:r>
              <a:rPr lang="en-US" sz="1200" i="1" dirty="0" err="1">
                <a:solidFill>
                  <a:srgbClr val="0000FF"/>
                </a:solidFill>
              </a:rPr>
              <a:t>Lebensalter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Risikofaktor</a:t>
            </a:r>
            <a:r>
              <a:rPr lang="en-US" sz="1200" i="1" dirty="0">
                <a:solidFill>
                  <a:srgbClr val="0000FF"/>
                </a:solidFill>
              </a:rPr>
              <a:t> für die </a:t>
            </a:r>
            <a:r>
              <a:rPr lang="en-US" sz="1200" i="1" dirty="0" err="1">
                <a:solidFill>
                  <a:srgbClr val="0000FF"/>
                </a:solidFill>
              </a:rPr>
              <a:t>Entstehung</a:t>
            </a:r>
            <a:r>
              <a:rPr lang="en-US" sz="1200" i="1" dirty="0">
                <a:solidFill>
                  <a:srgbClr val="0000FF"/>
                </a:solidFill>
              </a:rPr>
              <a:t> </a:t>
            </a:r>
            <a:r>
              <a:rPr lang="en-US" sz="1200" i="1" dirty="0" err="1">
                <a:solidFill>
                  <a:srgbClr val="0000FF"/>
                </a:solidFill>
              </a:rPr>
              <a:t>eines</a:t>
            </a:r>
            <a:r>
              <a:rPr lang="en-US" sz="1200" i="1" dirty="0">
                <a:solidFill>
                  <a:srgbClr val="0000FF"/>
                </a:solidFill>
              </a:rPr>
              <a:t> POWG?</a:t>
            </a:r>
            <a:endParaRPr dirty="0"/>
          </a:p>
          <a:p>
            <a:pPr marL="0" marR="0" lvl="0" indent="0" algn="l" rtl="0">
              <a:spcBef>
                <a:spcPts val="0"/>
              </a:spcBef>
              <a:spcAft>
                <a:spcPts val="0"/>
              </a:spcAft>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ein</a:t>
            </a:r>
            <a:r>
              <a:rPr lang="en-US" sz="1200" dirty="0">
                <a:solidFill>
                  <a:srgbClr val="0000FF"/>
                </a:solidFill>
              </a:rPr>
              <a:t> </a:t>
            </a:r>
            <a:r>
              <a:rPr lang="en-US" sz="1200" dirty="0" err="1">
                <a:solidFill>
                  <a:srgbClr val="0000FF"/>
                </a:solidFill>
              </a:rPr>
              <a:t>sehr</a:t>
            </a:r>
            <a:r>
              <a:rPr lang="en-US" sz="1200" dirty="0">
                <a:solidFill>
                  <a:srgbClr val="0000FF"/>
                </a:solidFill>
              </a:rPr>
              <a:t> </a:t>
            </a:r>
            <a:r>
              <a:rPr lang="en-US" sz="1200" dirty="0" err="1">
                <a:solidFill>
                  <a:srgbClr val="0000FF"/>
                </a:solidFill>
              </a:rPr>
              <a:t>bedeutender</a:t>
            </a:r>
            <a:r>
              <a:rPr lang="en-US" sz="1200" dirty="0">
                <a:solidFill>
                  <a:srgbClr val="0000FF"/>
                </a:solidFill>
              </a:rPr>
              <a:t> </a:t>
            </a:r>
            <a:r>
              <a:rPr lang="en-US" sz="1200" dirty="0" err="1">
                <a:solidFill>
                  <a:srgbClr val="0000FF"/>
                </a:solidFill>
              </a:rPr>
              <a:t>Risikofaktor</a:t>
            </a:r>
            <a:r>
              <a:rPr lang="en-US" sz="1200" dirty="0">
                <a:solidFill>
                  <a:srgbClr val="0000FF"/>
                </a:solidFill>
              </a:rPr>
              <a:t>: </a:t>
            </a:r>
            <a:r>
              <a:rPr lang="en-US" sz="1200" dirty="0" err="1">
                <a:solidFill>
                  <a:srgbClr val="0000FF"/>
                </a:solidFill>
              </a:rPr>
              <a:t>Sowohl</a:t>
            </a:r>
            <a:r>
              <a:rPr lang="en-US" sz="1200" dirty="0">
                <a:solidFill>
                  <a:srgbClr val="0000FF"/>
                </a:solidFill>
              </a:rPr>
              <a:t> die </a:t>
            </a:r>
            <a:r>
              <a:rPr lang="en-US" sz="1200" dirty="0" err="1">
                <a:solidFill>
                  <a:srgbClr val="0000FF"/>
                </a:solidFill>
              </a:rPr>
              <a:t>Prävalenz</a:t>
            </a:r>
            <a:r>
              <a:rPr lang="en-US" sz="1200" dirty="0">
                <a:solidFill>
                  <a:srgbClr val="0000FF"/>
                </a:solidFill>
              </a:rPr>
              <a:t> </a:t>
            </a:r>
            <a:r>
              <a:rPr lang="en-US" sz="1200" dirty="0" err="1">
                <a:solidFill>
                  <a:srgbClr val="0000FF"/>
                </a:solidFill>
              </a:rPr>
              <a:t>eines</a:t>
            </a:r>
            <a:r>
              <a:rPr lang="en-US" sz="1200" dirty="0">
                <a:solidFill>
                  <a:srgbClr val="0000FF"/>
                </a:solidFill>
              </a:rPr>
              <a:t> POWG </a:t>
            </a:r>
            <a:r>
              <a:rPr lang="en-US" sz="1200" dirty="0" err="1">
                <a:solidFill>
                  <a:srgbClr val="0000FF"/>
                </a:solidFill>
              </a:rPr>
              <a:t>als</a:t>
            </a:r>
            <a:r>
              <a:rPr lang="en-US" sz="1200" dirty="0">
                <a:solidFill>
                  <a:srgbClr val="0000FF"/>
                </a:solidFill>
              </a:rPr>
              <a:t> </a:t>
            </a:r>
            <a:r>
              <a:rPr lang="en-US" sz="1200" dirty="0" err="1">
                <a:solidFill>
                  <a:srgbClr val="0000FF"/>
                </a:solidFill>
              </a:rPr>
              <a:t>auch</a:t>
            </a:r>
            <a:r>
              <a:rPr lang="en-US" sz="1200" dirty="0">
                <a:solidFill>
                  <a:srgbClr val="0000FF"/>
                </a:solidFill>
              </a:rPr>
              <a:t> das Risiko </a:t>
            </a:r>
            <a:r>
              <a:rPr lang="en-US" sz="1200" dirty="0" err="1">
                <a:solidFill>
                  <a:srgbClr val="0000FF"/>
                </a:solidFill>
              </a:rPr>
              <a:t>einer</a:t>
            </a:r>
            <a:r>
              <a:rPr lang="en-US" sz="1200" dirty="0">
                <a:solidFill>
                  <a:srgbClr val="0000FF"/>
                </a:solidFill>
              </a:rPr>
              <a:t> </a:t>
            </a:r>
            <a:r>
              <a:rPr lang="en-US" sz="1200" dirty="0" err="1">
                <a:solidFill>
                  <a:srgbClr val="0000FF"/>
                </a:solidFill>
              </a:rPr>
              <a:t>Krankheitsprogression</a:t>
            </a:r>
            <a:r>
              <a:rPr lang="en-US" sz="1200" dirty="0">
                <a:solidFill>
                  <a:srgbClr val="0000FF"/>
                </a:solidFill>
              </a:rPr>
              <a:t> </a:t>
            </a:r>
            <a:r>
              <a:rPr lang="en-US" sz="1200" dirty="0" err="1">
                <a:solidFill>
                  <a:srgbClr val="0000FF"/>
                </a:solidFill>
              </a:rPr>
              <a:t>nehmen</a:t>
            </a:r>
            <a:r>
              <a:rPr lang="en-US" sz="1200" dirty="0">
                <a:solidFill>
                  <a:srgbClr val="0000FF"/>
                </a:solidFill>
              </a:rPr>
              <a:t> </a:t>
            </a:r>
            <a:r>
              <a:rPr lang="en-US" sz="1200" dirty="0" err="1">
                <a:solidFill>
                  <a:srgbClr val="0000FF"/>
                </a:solidFill>
              </a:rPr>
              <a:t>mit</a:t>
            </a:r>
            <a:r>
              <a:rPr lang="en-US" sz="1200" dirty="0">
                <a:solidFill>
                  <a:srgbClr val="0000FF"/>
                </a:solidFill>
              </a:rPr>
              <a:t> </a:t>
            </a:r>
            <a:r>
              <a:rPr lang="en-US" sz="1200" dirty="0" err="1">
                <a:solidFill>
                  <a:srgbClr val="0000FF"/>
                </a:solidFill>
              </a:rPr>
              <a:t>zunehmendem</a:t>
            </a:r>
            <a:r>
              <a:rPr lang="en-US" sz="1200" dirty="0">
                <a:solidFill>
                  <a:srgbClr val="0000FF"/>
                </a:solidFill>
              </a:rPr>
              <a:t> </a:t>
            </a:r>
            <a:r>
              <a:rPr lang="en-US" sz="1200" dirty="0" err="1">
                <a:solidFill>
                  <a:srgbClr val="0000FF"/>
                </a:solidFill>
              </a:rPr>
              <a:t>Lebensalter</a:t>
            </a:r>
            <a:r>
              <a:rPr lang="en-US" sz="1200" dirty="0">
                <a:solidFill>
                  <a:srgbClr val="0000FF"/>
                </a:solidFill>
              </a:rPr>
              <a:t> </a:t>
            </a:r>
            <a:r>
              <a:rPr lang="en-US" sz="1200" dirty="0" err="1">
                <a:solidFill>
                  <a:srgbClr val="0000FF"/>
                </a:solidFill>
              </a:rPr>
              <a:t>deutlich</a:t>
            </a:r>
            <a:r>
              <a:rPr lang="en-US" sz="1200" dirty="0">
                <a:solidFill>
                  <a:srgbClr val="0000FF"/>
                </a:solidFill>
              </a:rPr>
              <a:t> </a:t>
            </a:r>
            <a:r>
              <a:rPr lang="en-US" sz="1200" dirty="0" err="1">
                <a:solidFill>
                  <a:srgbClr val="0000FF"/>
                </a:solidFill>
              </a:rPr>
              <a:t>zu</a:t>
            </a:r>
            <a:r>
              <a:rPr lang="en-US" sz="1200" dirty="0">
                <a:solidFill>
                  <a:srgbClr val="0000FF"/>
                </a:solidFill>
              </a:rPr>
              <a:t>.</a:t>
            </a:r>
            <a:endParaRPr sz="1400" dirty="0">
              <a:solidFill>
                <a:srgbClr val="CCFFCC"/>
              </a:solidFill>
              <a:latin typeface="Arial"/>
              <a:ea typeface="Arial"/>
              <a:cs typeface="Arial"/>
              <a:sym typeface="Arial"/>
            </a:endParaRPr>
          </a:p>
          <a:p>
            <a:pPr marL="0" marR="0" lvl="0" indent="0" algn="l" rtl="0">
              <a:spcBef>
                <a:spcPts val="0"/>
              </a:spcBef>
              <a:spcAft>
                <a:spcPts val="0"/>
              </a:spcAft>
              <a:buNone/>
            </a:pPr>
            <a:endParaRPr sz="1400" dirty="0">
              <a:solidFill>
                <a:srgbClr val="CCFFCC"/>
              </a:solidFill>
              <a:latin typeface="Arial"/>
              <a:ea typeface="Arial"/>
              <a:cs typeface="Arial"/>
              <a:sym typeface="Arial"/>
            </a:endParaRPr>
          </a:p>
          <a:p>
            <a:pPr marL="0" marR="0" lvl="0" indent="0" algn="l" rtl="0">
              <a:spcBef>
                <a:spcPts val="0"/>
              </a:spcBef>
              <a:spcAft>
                <a:spcPts val="0"/>
              </a:spcAft>
              <a:buNone/>
            </a:pPr>
            <a:r>
              <a:rPr lang="en-US" sz="1200" i="1" dirty="0">
                <a:solidFill>
                  <a:srgbClr val="CCFFCC"/>
                </a:solidFill>
                <a:latin typeface="Arial"/>
                <a:ea typeface="Arial"/>
                <a:cs typeface="Arial"/>
                <a:sym typeface="Arial"/>
              </a:rPr>
              <a:t>Für </a:t>
            </a:r>
            <a:r>
              <a:rPr lang="en-US" sz="1200" i="1" dirty="0" err="1">
                <a:solidFill>
                  <a:srgbClr val="CCFFCC"/>
                </a:solidFill>
                <a:latin typeface="Arial"/>
                <a:ea typeface="Arial"/>
                <a:cs typeface="Arial"/>
                <a:sym typeface="Arial"/>
              </a:rPr>
              <a:t>welche</a:t>
            </a:r>
            <a:r>
              <a:rPr lang="en-US" sz="1200" i="1" dirty="0">
                <a:solidFill>
                  <a:srgbClr val="CCFFCC"/>
                </a:solidFill>
                <a:latin typeface="Arial"/>
                <a:ea typeface="Arial"/>
                <a:cs typeface="Arial"/>
                <a:sym typeface="Arial"/>
              </a:rPr>
              <a:t> </a:t>
            </a:r>
            <a:r>
              <a:rPr lang="en-US" sz="1200" i="1" dirty="0" err="1">
                <a:solidFill>
                  <a:srgbClr val="CCFFCC"/>
                </a:solidFill>
                <a:latin typeface="Arial"/>
                <a:ea typeface="Arial"/>
                <a:cs typeface="Arial"/>
                <a:sym typeface="Arial"/>
              </a:rPr>
              <a:t>ethnische</a:t>
            </a:r>
            <a:r>
              <a:rPr lang="en-US" sz="1200" i="1" dirty="0">
                <a:solidFill>
                  <a:srgbClr val="CCFFCC"/>
                </a:solidFill>
                <a:latin typeface="Arial"/>
                <a:ea typeface="Arial"/>
                <a:cs typeface="Arial"/>
                <a:sym typeface="Arial"/>
              </a:rPr>
              <a:t> Gruppe </a:t>
            </a:r>
            <a:r>
              <a:rPr lang="en-US" sz="1200" i="1" dirty="0" err="1">
                <a:solidFill>
                  <a:srgbClr val="CCFFCC"/>
                </a:solidFill>
                <a:latin typeface="Arial"/>
                <a:ea typeface="Arial"/>
                <a:cs typeface="Arial"/>
                <a:sym typeface="Arial"/>
              </a:rPr>
              <a:t>ist</a:t>
            </a:r>
            <a:r>
              <a:rPr lang="en-US" sz="1200" i="1" dirty="0">
                <a:solidFill>
                  <a:srgbClr val="CCFFCC"/>
                </a:solidFill>
                <a:latin typeface="Arial"/>
                <a:ea typeface="Arial"/>
                <a:cs typeface="Arial"/>
                <a:sym typeface="Arial"/>
              </a:rPr>
              <a:t> das Alter </a:t>
            </a:r>
            <a:r>
              <a:rPr lang="en-US" sz="1200" i="1" dirty="0" err="1">
                <a:solidFill>
                  <a:srgbClr val="CCFFCC"/>
                </a:solidFill>
                <a:latin typeface="Arial"/>
                <a:ea typeface="Arial"/>
                <a:cs typeface="Arial"/>
                <a:sym typeface="Arial"/>
              </a:rPr>
              <a:t>ein</a:t>
            </a:r>
            <a:r>
              <a:rPr lang="en-US" sz="1200" i="1" dirty="0">
                <a:solidFill>
                  <a:srgbClr val="CCFFCC"/>
                </a:solidFill>
                <a:latin typeface="Arial"/>
                <a:ea typeface="Arial"/>
                <a:cs typeface="Arial"/>
                <a:sym typeface="Arial"/>
              </a:rPr>
              <a:t> </a:t>
            </a:r>
            <a:r>
              <a:rPr lang="en-US" sz="1200" i="1" dirty="0" err="1">
                <a:solidFill>
                  <a:srgbClr val="CCFFCC"/>
                </a:solidFill>
                <a:latin typeface="Arial"/>
                <a:ea typeface="Arial"/>
                <a:cs typeface="Arial"/>
                <a:sym typeface="Arial"/>
              </a:rPr>
              <a:t>besonders</a:t>
            </a:r>
            <a:r>
              <a:rPr lang="en-US" sz="1200" i="1" dirty="0">
                <a:solidFill>
                  <a:srgbClr val="CCFFCC"/>
                </a:solidFill>
                <a:latin typeface="Arial"/>
                <a:ea typeface="Arial"/>
                <a:cs typeface="Arial"/>
                <a:sym typeface="Arial"/>
              </a:rPr>
              <a:t> </a:t>
            </a:r>
            <a:r>
              <a:rPr lang="en-US" sz="1200" i="1" dirty="0" err="1">
                <a:solidFill>
                  <a:srgbClr val="CCFFCC"/>
                </a:solidFill>
                <a:latin typeface="Arial"/>
                <a:ea typeface="Arial"/>
                <a:cs typeface="Arial"/>
                <a:sym typeface="Arial"/>
              </a:rPr>
              <a:t>bedeutender</a:t>
            </a:r>
            <a:r>
              <a:rPr lang="en-US" sz="1200" i="1" dirty="0">
                <a:solidFill>
                  <a:srgbClr val="CCFFCC"/>
                </a:solidFill>
                <a:latin typeface="Arial"/>
                <a:ea typeface="Arial"/>
                <a:cs typeface="Arial"/>
                <a:sym typeface="Arial"/>
              </a:rPr>
              <a:t> </a:t>
            </a:r>
            <a:r>
              <a:rPr lang="en-US" sz="1200" i="1" dirty="0" err="1">
                <a:solidFill>
                  <a:srgbClr val="CCFFCC"/>
                </a:solidFill>
                <a:latin typeface="Arial"/>
                <a:ea typeface="Arial"/>
                <a:cs typeface="Arial"/>
                <a:sym typeface="Arial"/>
              </a:rPr>
              <a:t>Risikofaktor</a:t>
            </a:r>
            <a:r>
              <a:rPr lang="en-US" sz="1200" i="1" dirty="0">
                <a:solidFill>
                  <a:srgbClr val="CCFFCC"/>
                </a:solidFill>
                <a:latin typeface="Arial"/>
                <a:ea typeface="Arial"/>
                <a:cs typeface="Arial"/>
                <a:sym typeface="Arial"/>
              </a:rPr>
              <a:t>?</a:t>
            </a:r>
            <a:endParaRPr dirty="0"/>
          </a:p>
          <a:p>
            <a:pPr marL="0" marR="0" lvl="0" indent="0" algn="l" rtl="0">
              <a:spcBef>
                <a:spcPts val="0"/>
              </a:spcBef>
              <a:spcAft>
                <a:spcPts val="0"/>
              </a:spcAft>
              <a:buNone/>
            </a:pPr>
            <a:r>
              <a:rPr lang="en-US" sz="1200" dirty="0" err="1">
                <a:solidFill>
                  <a:srgbClr val="CCFFCC"/>
                </a:solidFill>
                <a:latin typeface="Arial"/>
                <a:ea typeface="Arial"/>
                <a:cs typeface="Arial"/>
                <a:sym typeface="Arial"/>
              </a:rPr>
              <a:t>Afroamerikaner</a:t>
            </a:r>
            <a:r>
              <a:rPr lang="en-US" sz="1200" dirty="0">
                <a:solidFill>
                  <a:srgbClr val="CCFFCC"/>
                </a:solidFill>
                <a:latin typeface="Arial"/>
                <a:ea typeface="Arial"/>
                <a:cs typeface="Arial"/>
                <a:sym typeface="Arial"/>
              </a:rPr>
              <a:t>. </a:t>
            </a:r>
            <a:r>
              <a:rPr lang="en-US" sz="1200" dirty="0" err="1">
                <a:solidFill>
                  <a:srgbClr val="CCFFCC"/>
                </a:solidFill>
                <a:latin typeface="Arial"/>
                <a:ea typeface="Arial"/>
                <a:cs typeface="Arial"/>
                <a:sym typeface="Arial"/>
              </a:rPr>
              <a:t>Bedenken</a:t>
            </a:r>
            <a:r>
              <a:rPr lang="en-US" sz="1200" dirty="0">
                <a:solidFill>
                  <a:srgbClr val="CCFFCC"/>
                </a:solidFill>
                <a:latin typeface="Arial"/>
                <a:ea typeface="Arial"/>
                <a:cs typeface="Arial"/>
                <a:sym typeface="Arial"/>
              </a:rPr>
              <a:t> Sie: Ganze 11 % der </a:t>
            </a:r>
            <a:r>
              <a:rPr lang="en-US" sz="1200" dirty="0" err="1">
                <a:solidFill>
                  <a:srgbClr val="CCFFCC"/>
                </a:solidFill>
                <a:latin typeface="Arial"/>
                <a:ea typeface="Arial"/>
                <a:cs typeface="Arial"/>
                <a:sym typeface="Arial"/>
              </a:rPr>
              <a:t>Afroamerikaner</a:t>
            </a:r>
            <a:r>
              <a:rPr lang="en-US" sz="1200" dirty="0">
                <a:solidFill>
                  <a:srgbClr val="CCFFCC"/>
                </a:solidFill>
                <a:latin typeface="Arial"/>
                <a:ea typeface="Arial"/>
                <a:cs typeface="Arial"/>
                <a:sym typeface="Arial"/>
              </a:rPr>
              <a:t> </a:t>
            </a:r>
            <a:r>
              <a:rPr lang="en-US" sz="1200" dirty="0" err="1">
                <a:solidFill>
                  <a:srgbClr val="CCFFCC"/>
                </a:solidFill>
                <a:latin typeface="Arial"/>
                <a:ea typeface="Arial"/>
                <a:cs typeface="Arial"/>
                <a:sym typeface="Arial"/>
              </a:rPr>
              <a:t>über</a:t>
            </a:r>
            <a:r>
              <a:rPr lang="en-US" sz="1200" dirty="0">
                <a:solidFill>
                  <a:srgbClr val="CCFFCC"/>
                </a:solidFill>
                <a:latin typeface="Arial"/>
                <a:ea typeface="Arial"/>
                <a:cs typeface="Arial"/>
                <a:sym typeface="Arial"/>
              </a:rPr>
              <a:t> 80 Jahre </a:t>
            </a:r>
            <a:r>
              <a:rPr lang="en-US" sz="1200" dirty="0" err="1">
                <a:solidFill>
                  <a:srgbClr val="CCFFCC"/>
                </a:solidFill>
                <a:latin typeface="Arial"/>
                <a:ea typeface="Arial"/>
                <a:cs typeface="Arial"/>
                <a:sym typeface="Arial"/>
              </a:rPr>
              <a:t>leiden</a:t>
            </a:r>
            <a:r>
              <a:rPr lang="en-US" sz="1200" dirty="0">
                <a:solidFill>
                  <a:srgbClr val="CCFFCC"/>
                </a:solidFill>
                <a:latin typeface="Arial"/>
                <a:ea typeface="Arial"/>
                <a:cs typeface="Arial"/>
                <a:sym typeface="Arial"/>
              </a:rPr>
              <a:t> an </a:t>
            </a:r>
            <a:r>
              <a:rPr lang="en-US" sz="1200" dirty="0" err="1">
                <a:solidFill>
                  <a:srgbClr val="CCFFCC"/>
                </a:solidFill>
                <a:latin typeface="Arial"/>
                <a:ea typeface="Arial"/>
                <a:cs typeface="Arial"/>
                <a:sym typeface="Arial"/>
              </a:rPr>
              <a:t>einem</a:t>
            </a:r>
            <a:r>
              <a:rPr lang="en-US" sz="1200" dirty="0">
                <a:solidFill>
                  <a:srgbClr val="CCFFCC"/>
                </a:solidFill>
                <a:latin typeface="Arial"/>
                <a:ea typeface="Arial"/>
                <a:cs typeface="Arial"/>
                <a:sym typeface="Arial"/>
              </a:rPr>
              <a:t> </a:t>
            </a:r>
            <a:r>
              <a:rPr lang="en-US" sz="1200" dirty="0" err="1">
                <a:solidFill>
                  <a:srgbClr val="CCFFCC"/>
                </a:solidFill>
                <a:latin typeface="Arial"/>
                <a:ea typeface="Arial"/>
                <a:cs typeface="Arial"/>
                <a:sym typeface="Arial"/>
              </a:rPr>
              <a:t>Glaukom</a:t>
            </a:r>
            <a:r>
              <a:rPr lang="en-US" sz="1200" dirty="0">
                <a:solidFill>
                  <a:srgbClr val="CCFFCC"/>
                </a:solidFill>
                <a:latin typeface="Arial"/>
                <a:ea typeface="Arial"/>
                <a:cs typeface="Arial"/>
                <a:sym typeface="Arial"/>
              </a:rPr>
              <a:t>! </a:t>
            </a:r>
            <a:endParaRP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988"/>
        <p:cNvGrpSpPr/>
        <p:nvPr/>
      </p:nvGrpSpPr>
      <p:grpSpPr>
        <a:xfrm>
          <a:off x="0" y="0"/>
          <a:ext cx="0" cy="0"/>
          <a:chOff x="0" y="0"/>
          <a:chExt cx="0" cy="0"/>
        </a:xfrm>
      </p:grpSpPr>
      <p:sp>
        <p:nvSpPr>
          <p:cNvPr id="989" name="Google Shape;989;p59"/>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990" name="Google Shape;990;p59"/>
          <p:cNvSpPr txBox="1"/>
          <p:nvPr/>
        </p:nvSpPr>
        <p:spPr>
          <a:xfrm>
            <a:off x="457200" y="1536174"/>
            <a:ext cx="7391400" cy="248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4"/>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Ethnische</a:t>
            </a:r>
            <a:r>
              <a:rPr lang="en-US" sz="1200" dirty="0">
                <a:solidFill>
                  <a:srgbClr val="BFBFBF"/>
                </a:solidFill>
              </a:rPr>
              <a:t> </a:t>
            </a:r>
            <a:r>
              <a:rPr lang="en-US" sz="1200" dirty="0" err="1">
                <a:solidFill>
                  <a:srgbClr val="BFBFBF"/>
                </a:solidFill>
              </a:rPr>
              <a:t>Zugehörigkeit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b="1" dirty="0" err="1">
                <a:solidFill>
                  <a:srgbClr val="0000FF"/>
                </a:solidFill>
              </a:rPr>
              <a:t>Höheres</a:t>
            </a:r>
            <a:r>
              <a:rPr lang="en-US" sz="1200" b="1" dirty="0">
                <a:solidFill>
                  <a:srgbClr val="0000FF"/>
                </a:solidFill>
              </a:rPr>
              <a:t> Alter</a:t>
            </a:r>
            <a:endParaRPr b="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p:txBody>
      </p:sp>
      <p:sp>
        <p:nvSpPr>
          <p:cNvPr id="991" name="Google Shape;991;p59"/>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992" name="Google Shape;992;p59"/>
          <p:cNvSpPr/>
          <p:nvPr/>
        </p:nvSpPr>
        <p:spPr>
          <a:xfrm>
            <a:off x="457200" y="2333652"/>
            <a:ext cx="1219200" cy="457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93" name="Google Shape;993;p59"/>
          <p:cNvSpPr txBox="1"/>
          <p:nvPr/>
        </p:nvSpPr>
        <p:spPr>
          <a:xfrm>
            <a:off x="1962150" y="2490280"/>
            <a:ext cx="5676900" cy="1903500"/>
          </a:xfrm>
          <a:prstGeom prst="rect">
            <a:avLst/>
          </a:prstGeom>
          <a:solidFill>
            <a:srgbClr val="CCFFCC"/>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err="1">
                <a:solidFill>
                  <a:srgbClr val="0000FF"/>
                </a:solidFill>
              </a:rPr>
              <a:t>Welche</a:t>
            </a:r>
            <a:r>
              <a:rPr lang="en-US" sz="1200" i="1" dirty="0">
                <a:solidFill>
                  <a:srgbClr val="0000FF"/>
                </a:solidFill>
              </a:rPr>
              <a:t> </a:t>
            </a:r>
            <a:r>
              <a:rPr lang="en-US" sz="1200" i="1" dirty="0" err="1">
                <a:solidFill>
                  <a:srgbClr val="0000FF"/>
                </a:solidFill>
              </a:rPr>
              <a:t>Bedeutung</a:t>
            </a:r>
            <a:r>
              <a:rPr lang="en-US" sz="1200" i="1" dirty="0">
                <a:solidFill>
                  <a:srgbClr val="0000FF"/>
                </a:solidFill>
              </a:rPr>
              <a:t> hat das </a:t>
            </a:r>
            <a:r>
              <a:rPr lang="en-US" sz="1200" i="1" dirty="0" err="1">
                <a:solidFill>
                  <a:srgbClr val="0000FF"/>
                </a:solidFill>
              </a:rPr>
              <a:t>Lebensalter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Risikofaktor</a:t>
            </a:r>
            <a:r>
              <a:rPr lang="en-US" sz="1200" i="1" dirty="0">
                <a:solidFill>
                  <a:srgbClr val="0000FF"/>
                </a:solidFill>
              </a:rPr>
              <a:t> für die </a:t>
            </a:r>
            <a:r>
              <a:rPr lang="en-US" sz="1200" i="1" dirty="0" err="1">
                <a:solidFill>
                  <a:srgbClr val="0000FF"/>
                </a:solidFill>
              </a:rPr>
              <a:t>Entstehung</a:t>
            </a:r>
            <a:r>
              <a:rPr lang="en-US" sz="1200" i="1" dirty="0">
                <a:solidFill>
                  <a:srgbClr val="0000FF"/>
                </a:solidFill>
              </a:rPr>
              <a:t> </a:t>
            </a:r>
            <a:r>
              <a:rPr lang="en-US" sz="1200" i="1" dirty="0" err="1">
                <a:solidFill>
                  <a:srgbClr val="0000FF"/>
                </a:solidFill>
              </a:rPr>
              <a:t>eines</a:t>
            </a:r>
            <a:r>
              <a:rPr lang="en-US" sz="1200" i="1" dirty="0">
                <a:solidFill>
                  <a:srgbClr val="0000FF"/>
                </a:solidFill>
              </a:rPr>
              <a:t> POWG?</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ein</a:t>
            </a:r>
            <a:r>
              <a:rPr lang="en-US" sz="1200" dirty="0">
                <a:solidFill>
                  <a:srgbClr val="0000FF"/>
                </a:solidFill>
              </a:rPr>
              <a:t> </a:t>
            </a:r>
            <a:r>
              <a:rPr lang="en-US" sz="1200" dirty="0" err="1">
                <a:solidFill>
                  <a:srgbClr val="0000FF"/>
                </a:solidFill>
              </a:rPr>
              <a:t>sehr</a:t>
            </a:r>
            <a:r>
              <a:rPr lang="en-US" sz="1200" dirty="0">
                <a:solidFill>
                  <a:srgbClr val="0000FF"/>
                </a:solidFill>
              </a:rPr>
              <a:t> </a:t>
            </a:r>
            <a:r>
              <a:rPr lang="en-US" sz="1200" dirty="0" err="1">
                <a:solidFill>
                  <a:srgbClr val="0000FF"/>
                </a:solidFill>
              </a:rPr>
              <a:t>bedeutender</a:t>
            </a:r>
            <a:r>
              <a:rPr lang="en-US" sz="1200" dirty="0">
                <a:solidFill>
                  <a:srgbClr val="0000FF"/>
                </a:solidFill>
              </a:rPr>
              <a:t> </a:t>
            </a:r>
            <a:r>
              <a:rPr lang="en-US" sz="1200" dirty="0" err="1">
                <a:solidFill>
                  <a:srgbClr val="0000FF"/>
                </a:solidFill>
              </a:rPr>
              <a:t>Risikofaktor</a:t>
            </a:r>
            <a:r>
              <a:rPr lang="en-US" sz="1200" dirty="0">
                <a:solidFill>
                  <a:srgbClr val="0000FF"/>
                </a:solidFill>
              </a:rPr>
              <a:t>: </a:t>
            </a:r>
            <a:r>
              <a:rPr lang="en-US" sz="1200" dirty="0" err="1">
                <a:solidFill>
                  <a:srgbClr val="0000FF"/>
                </a:solidFill>
              </a:rPr>
              <a:t>Sowohl</a:t>
            </a:r>
            <a:r>
              <a:rPr lang="en-US" sz="1200" dirty="0">
                <a:solidFill>
                  <a:srgbClr val="0000FF"/>
                </a:solidFill>
              </a:rPr>
              <a:t> die </a:t>
            </a:r>
            <a:r>
              <a:rPr lang="en-US" sz="1200" dirty="0" err="1">
                <a:solidFill>
                  <a:srgbClr val="0000FF"/>
                </a:solidFill>
              </a:rPr>
              <a:t>Prävalenz</a:t>
            </a:r>
            <a:r>
              <a:rPr lang="en-US" sz="1200" dirty="0">
                <a:solidFill>
                  <a:srgbClr val="0000FF"/>
                </a:solidFill>
              </a:rPr>
              <a:t> </a:t>
            </a:r>
            <a:r>
              <a:rPr lang="en-US" sz="1200" dirty="0" err="1">
                <a:solidFill>
                  <a:srgbClr val="0000FF"/>
                </a:solidFill>
              </a:rPr>
              <a:t>eines</a:t>
            </a:r>
            <a:r>
              <a:rPr lang="en-US" sz="1200" dirty="0">
                <a:solidFill>
                  <a:srgbClr val="0000FF"/>
                </a:solidFill>
              </a:rPr>
              <a:t> POWG </a:t>
            </a:r>
            <a:r>
              <a:rPr lang="en-US" sz="1200" dirty="0" err="1">
                <a:solidFill>
                  <a:srgbClr val="0000FF"/>
                </a:solidFill>
              </a:rPr>
              <a:t>als</a:t>
            </a:r>
            <a:r>
              <a:rPr lang="en-US" sz="1200" dirty="0">
                <a:solidFill>
                  <a:srgbClr val="0000FF"/>
                </a:solidFill>
              </a:rPr>
              <a:t> </a:t>
            </a:r>
            <a:r>
              <a:rPr lang="en-US" sz="1200" dirty="0" err="1">
                <a:solidFill>
                  <a:srgbClr val="0000FF"/>
                </a:solidFill>
              </a:rPr>
              <a:t>auch</a:t>
            </a:r>
            <a:r>
              <a:rPr lang="en-US" sz="1200" dirty="0">
                <a:solidFill>
                  <a:srgbClr val="0000FF"/>
                </a:solidFill>
              </a:rPr>
              <a:t> das Risiko </a:t>
            </a:r>
            <a:r>
              <a:rPr lang="en-US" sz="1200" dirty="0" err="1">
                <a:solidFill>
                  <a:srgbClr val="0000FF"/>
                </a:solidFill>
              </a:rPr>
              <a:t>einer</a:t>
            </a:r>
            <a:r>
              <a:rPr lang="en-US" sz="1200" dirty="0">
                <a:solidFill>
                  <a:srgbClr val="0000FF"/>
                </a:solidFill>
              </a:rPr>
              <a:t> </a:t>
            </a:r>
            <a:r>
              <a:rPr lang="en-US" sz="1200" dirty="0" err="1">
                <a:solidFill>
                  <a:srgbClr val="0000FF"/>
                </a:solidFill>
              </a:rPr>
              <a:t>Krankheitsprogression</a:t>
            </a:r>
            <a:r>
              <a:rPr lang="en-US" sz="1200" dirty="0">
                <a:solidFill>
                  <a:srgbClr val="0000FF"/>
                </a:solidFill>
              </a:rPr>
              <a:t> </a:t>
            </a:r>
            <a:r>
              <a:rPr lang="en-US" sz="1200" dirty="0" err="1">
                <a:solidFill>
                  <a:srgbClr val="0000FF"/>
                </a:solidFill>
              </a:rPr>
              <a:t>nehmen</a:t>
            </a:r>
            <a:r>
              <a:rPr lang="en-US" sz="1200" dirty="0">
                <a:solidFill>
                  <a:srgbClr val="0000FF"/>
                </a:solidFill>
              </a:rPr>
              <a:t> </a:t>
            </a:r>
            <a:r>
              <a:rPr lang="en-US" sz="1200" dirty="0" err="1">
                <a:solidFill>
                  <a:srgbClr val="0000FF"/>
                </a:solidFill>
              </a:rPr>
              <a:t>mit</a:t>
            </a:r>
            <a:r>
              <a:rPr lang="en-US" sz="1200" dirty="0">
                <a:solidFill>
                  <a:srgbClr val="0000FF"/>
                </a:solidFill>
              </a:rPr>
              <a:t> </a:t>
            </a:r>
            <a:r>
              <a:rPr lang="en-US" sz="1200" dirty="0" err="1">
                <a:solidFill>
                  <a:srgbClr val="0000FF"/>
                </a:solidFill>
              </a:rPr>
              <a:t>zunehmendem</a:t>
            </a:r>
            <a:r>
              <a:rPr lang="en-US" sz="1200" dirty="0">
                <a:solidFill>
                  <a:srgbClr val="0000FF"/>
                </a:solidFill>
              </a:rPr>
              <a:t> </a:t>
            </a:r>
            <a:r>
              <a:rPr lang="en-US" sz="1200" dirty="0" err="1">
                <a:solidFill>
                  <a:srgbClr val="0000FF"/>
                </a:solidFill>
              </a:rPr>
              <a:t>Lebensalter</a:t>
            </a:r>
            <a:r>
              <a:rPr lang="en-US" sz="1200" dirty="0">
                <a:solidFill>
                  <a:srgbClr val="0000FF"/>
                </a:solidFill>
              </a:rPr>
              <a:t> </a:t>
            </a:r>
            <a:r>
              <a:rPr lang="en-US" sz="1200" dirty="0" err="1">
                <a:solidFill>
                  <a:srgbClr val="0000FF"/>
                </a:solidFill>
              </a:rPr>
              <a:t>deutlich</a:t>
            </a:r>
            <a:r>
              <a:rPr lang="en-US" sz="1200" dirty="0">
                <a:solidFill>
                  <a:srgbClr val="0000FF"/>
                </a:solidFill>
              </a:rPr>
              <a:t> </a:t>
            </a:r>
            <a:r>
              <a:rPr lang="en-US" sz="1200" dirty="0" err="1">
                <a:solidFill>
                  <a:srgbClr val="0000FF"/>
                </a:solidFill>
              </a:rPr>
              <a:t>zu</a:t>
            </a:r>
            <a:r>
              <a:rPr lang="en-US" sz="1200" dirty="0">
                <a:solidFill>
                  <a:srgbClr val="0000FF"/>
                </a:solidFill>
              </a:rPr>
              <a:t>.</a:t>
            </a:r>
            <a:endParaRPr sz="1200" i="1" dirty="0">
              <a:solidFill>
                <a:srgbClr val="0000FF"/>
              </a:solidFill>
            </a:endParaRPr>
          </a:p>
          <a:p>
            <a:pPr marL="0" marR="0" lvl="0" indent="0" algn="l" rtl="0">
              <a:spcBef>
                <a:spcPts val="0"/>
              </a:spcBef>
              <a:spcAft>
                <a:spcPts val="0"/>
              </a:spcAft>
              <a:buNone/>
            </a:pPr>
            <a:endParaRPr sz="1400" dirty="0">
              <a:solidFill>
                <a:srgbClr val="0000FF"/>
              </a:solidFill>
              <a:latin typeface="Arial"/>
              <a:ea typeface="Arial"/>
              <a:cs typeface="Arial"/>
              <a:sym typeface="Arial"/>
            </a:endParaRPr>
          </a:p>
          <a:p>
            <a:pPr marL="0" marR="0" lvl="0" indent="0" algn="l" rtl="0">
              <a:spcBef>
                <a:spcPts val="0"/>
              </a:spcBef>
              <a:spcAft>
                <a:spcPts val="0"/>
              </a:spcAft>
              <a:buNone/>
            </a:pPr>
            <a:r>
              <a:rPr lang="en-US" sz="1200" i="1" dirty="0">
                <a:solidFill>
                  <a:srgbClr val="0000FF"/>
                </a:solidFill>
                <a:latin typeface="Arial"/>
                <a:ea typeface="Arial"/>
                <a:cs typeface="Arial"/>
                <a:sym typeface="Arial"/>
              </a:rPr>
              <a:t>Für </a:t>
            </a:r>
            <a:r>
              <a:rPr lang="en-US" sz="1200" i="1" dirty="0" err="1">
                <a:solidFill>
                  <a:srgbClr val="0000FF"/>
                </a:solidFill>
                <a:latin typeface="Arial"/>
                <a:ea typeface="Arial"/>
                <a:cs typeface="Arial"/>
                <a:sym typeface="Arial"/>
              </a:rPr>
              <a:t>welche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ethnische</a:t>
            </a:r>
            <a:r>
              <a:rPr lang="en-US" sz="1200" i="1" dirty="0">
                <a:solidFill>
                  <a:srgbClr val="0000FF"/>
                </a:solidFill>
                <a:latin typeface="Arial"/>
                <a:ea typeface="Arial"/>
                <a:cs typeface="Arial"/>
                <a:sym typeface="Arial"/>
              </a:rPr>
              <a:t> Gruppe </a:t>
            </a:r>
            <a:r>
              <a:rPr lang="en-US" sz="1200" i="1" dirty="0" err="1">
                <a:solidFill>
                  <a:srgbClr val="0000FF"/>
                </a:solidFill>
                <a:latin typeface="Arial"/>
                <a:ea typeface="Arial"/>
                <a:cs typeface="Arial"/>
                <a:sym typeface="Arial"/>
              </a:rPr>
              <a:t>ist</a:t>
            </a:r>
            <a:r>
              <a:rPr lang="en-US" sz="1200" i="1" dirty="0">
                <a:solidFill>
                  <a:srgbClr val="0000FF"/>
                </a:solidFill>
                <a:latin typeface="Arial"/>
                <a:ea typeface="Arial"/>
                <a:cs typeface="Arial"/>
                <a:sym typeface="Arial"/>
              </a:rPr>
              <a:t> das Alter </a:t>
            </a:r>
            <a:r>
              <a:rPr lang="en-US" sz="1200" i="1" dirty="0" err="1">
                <a:solidFill>
                  <a:srgbClr val="0000FF"/>
                </a:solidFill>
                <a:latin typeface="Arial"/>
                <a:ea typeface="Arial"/>
                <a:cs typeface="Arial"/>
                <a:sym typeface="Arial"/>
              </a:rPr>
              <a:t>ein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besonders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bedeutender</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Risikofaktor</a:t>
            </a:r>
            <a:r>
              <a:rPr lang="en-US" sz="1200" i="1" dirty="0">
                <a:solidFill>
                  <a:srgbClr val="0000FF"/>
                </a:solidFill>
                <a:latin typeface="Arial"/>
                <a:ea typeface="Arial"/>
                <a:cs typeface="Arial"/>
                <a:sym typeface="Arial"/>
              </a:rPr>
              <a:t>?</a:t>
            </a:r>
            <a:endParaRPr sz="1400" i="1" dirty="0">
              <a:solidFill>
                <a:srgbClr val="CCFFCC"/>
              </a:solidFill>
              <a:latin typeface="Arial"/>
              <a:ea typeface="Arial"/>
              <a:cs typeface="Arial"/>
              <a:sym typeface="Arial"/>
            </a:endParaRPr>
          </a:p>
          <a:p>
            <a:pPr marL="0" marR="0" lvl="0" indent="0" algn="l" rtl="0">
              <a:spcBef>
                <a:spcPts val="0"/>
              </a:spcBef>
              <a:spcAft>
                <a:spcPts val="0"/>
              </a:spcAft>
              <a:buNone/>
            </a:pPr>
            <a:r>
              <a:rPr lang="en-US" sz="1200" dirty="0" err="1">
                <a:solidFill>
                  <a:srgbClr val="CCFFCC"/>
                </a:solidFill>
                <a:latin typeface="Arial"/>
                <a:ea typeface="Arial"/>
                <a:cs typeface="Arial"/>
                <a:sym typeface="Arial"/>
              </a:rPr>
              <a:t>Afroamerikaner</a:t>
            </a:r>
            <a:r>
              <a:rPr lang="en-US" sz="1200" dirty="0">
                <a:solidFill>
                  <a:srgbClr val="CCFFCC"/>
                </a:solidFill>
                <a:latin typeface="Arial"/>
                <a:ea typeface="Arial"/>
                <a:cs typeface="Arial"/>
                <a:sym typeface="Arial"/>
              </a:rPr>
              <a:t>. </a:t>
            </a:r>
            <a:r>
              <a:rPr lang="en-US" sz="1200" dirty="0" err="1">
                <a:solidFill>
                  <a:srgbClr val="CCFFCC"/>
                </a:solidFill>
                <a:latin typeface="Arial"/>
                <a:ea typeface="Arial"/>
                <a:cs typeface="Arial"/>
                <a:sym typeface="Arial"/>
              </a:rPr>
              <a:t>Bedenken</a:t>
            </a:r>
            <a:r>
              <a:rPr lang="en-US" sz="1200" dirty="0">
                <a:solidFill>
                  <a:srgbClr val="CCFFCC"/>
                </a:solidFill>
                <a:latin typeface="Arial"/>
                <a:ea typeface="Arial"/>
                <a:cs typeface="Arial"/>
                <a:sym typeface="Arial"/>
              </a:rPr>
              <a:t> Sie: Ganze 11 % der </a:t>
            </a:r>
            <a:r>
              <a:rPr lang="en-US" sz="1200" dirty="0" err="1">
                <a:solidFill>
                  <a:srgbClr val="CCFFCC"/>
                </a:solidFill>
                <a:latin typeface="Arial"/>
                <a:ea typeface="Arial"/>
                <a:cs typeface="Arial"/>
                <a:sym typeface="Arial"/>
              </a:rPr>
              <a:t>Afroamerikaner</a:t>
            </a:r>
            <a:r>
              <a:rPr lang="en-US" sz="1200" dirty="0">
                <a:solidFill>
                  <a:srgbClr val="CCFFCC"/>
                </a:solidFill>
                <a:latin typeface="Arial"/>
                <a:ea typeface="Arial"/>
                <a:cs typeface="Arial"/>
                <a:sym typeface="Arial"/>
              </a:rPr>
              <a:t> </a:t>
            </a:r>
            <a:r>
              <a:rPr lang="en-US" sz="1200" dirty="0" err="1">
                <a:solidFill>
                  <a:srgbClr val="CCFFCC"/>
                </a:solidFill>
                <a:latin typeface="Arial"/>
                <a:ea typeface="Arial"/>
                <a:cs typeface="Arial"/>
                <a:sym typeface="Arial"/>
              </a:rPr>
              <a:t>über</a:t>
            </a:r>
            <a:r>
              <a:rPr lang="en-US" sz="1200" dirty="0">
                <a:solidFill>
                  <a:srgbClr val="CCFFCC"/>
                </a:solidFill>
                <a:latin typeface="Arial"/>
                <a:ea typeface="Arial"/>
                <a:cs typeface="Arial"/>
                <a:sym typeface="Arial"/>
              </a:rPr>
              <a:t> 80 Jahre </a:t>
            </a:r>
            <a:r>
              <a:rPr lang="en-US" sz="1200" dirty="0" err="1">
                <a:solidFill>
                  <a:srgbClr val="CCFFCC"/>
                </a:solidFill>
                <a:latin typeface="Arial"/>
                <a:ea typeface="Arial"/>
                <a:cs typeface="Arial"/>
                <a:sym typeface="Arial"/>
              </a:rPr>
              <a:t>leiden</a:t>
            </a:r>
            <a:r>
              <a:rPr lang="en-US" sz="1200" dirty="0">
                <a:solidFill>
                  <a:srgbClr val="CCFFCC"/>
                </a:solidFill>
                <a:latin typeface="Arial"/>
                <a:ea typeface="Arial"/>
                <a:cs typeface="Arial"/>
                <a:sym typeface="Arial"/>
              </a:rPr>
              <a:t> an </a:t>
            </a:r>
            <a:r>
              <a:rPr lang="en-US" sz="1200" dirty="0" err="1">
                <a:solidFill>
                  <a:srgbClr val="CCFFCC"/>
                </a:solidFill>
                <a:latin typeface="Arial"/>
                <a:ea typeface="Arial"/>
                <a:cs typeface="Arial"/>
                <a:sym typeface="Arial"/>
              </a:rPr>
              <a:t>einem</a:t>
            </a:r>
            <a:r>
              <a:rPr lang="en-US" sz="1200" dirty="0">
                <a:solidFill>
                  <a:srgbClr val="CCFFCC"/>
                </a:solidFill>
                <a:latin typeface="Arial"/>
                <a:ea typeface="Arial"/>
                <a:cs typeface="Arial"/>
                <a:sym typeface="Arial"/>
              </a:rPr>
              <a:t> </a:t>
            </a:r>
            <a:r>
              <a:rPr lang="en-US" sz="1200" dirty="0" err="1">
                <a:solidFill>
                  <a:srgbClr val="CCFFCC"/>
                </a:solidFill>
                <a:latin typeface="Arial"/>
                <a:ea typeface="Arial"/>
                <a:cs typeface="Arial"/>
                <a:sym typeface="Arial"/>
              </a:rPr>
              <a:t>Glaukom</a:t>
            </a:r>
            <a:r>
              <a:rPr lang="en-US" sz="1200" dirty="0">
                <a:solidFill>
                  <a:srgbClr val="CCFFCC"/>
                </a:solidFill>
                <a:latin typeface="Arial"/>
                <a:ea typeface="Arial"/>
                <a:cs typeface="Arial"/>
                <a:sym typeface="Arial"/>
              </a:rPr>
              <a:t>! </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pic>
        <p:nvPicPr>
          <p:cNvPr id="189" name="Google Shape;189;p6" descr="ONH normal , small cup"/>
          <p:cNvPicPr preferRelativeResize="0"/>
          <p:nvPr/>
        </p:nvPicPr>
        <p:blipFill rotWithShape="1">
          <a:blip r:embed="rId3">
            <a:alphaModFix/>
          </a:blip>
          <a:srcRect/>
          <a:stretch/>
        </p:blipFill>
        <p:spPr>
          <a:xfrm>
            <a:off x="4572000" y="3505200"/>
            <a:ext cx="4368800" cy="2916238"/>
          </a:xfrm>
          <a:prstGeom prst="rect">
            <a:avLst/>
          </a:prstGeom>
          <a:noFill/>
          <a:ln>
            <a:noFill/>
          </a:ln>
        </p:spPr>
      </p:pic>
      <p:sp>
        <p:nvSpPr>
          <p:cNvPr id="190" name="Google Shape;190;p6"/>
          <p:cNvSpPr txBox="1"/>
          <p:nvPr/>
        </p:nvSpPr>
        <p:spPr>
          <a:xfrm>
            <a:off x="4692650" y="1754132"/>
            <a:ext cx="4070400" cy="1134000"/>
          </a:xfrm>
          <a:prstGeom prst="rect">
            <a:avLst/>
          </a:prstGeom>
          <a:solidFill>
            <a:srgbClr val="BAD2D2"/>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a:solidFill>
                  <a:srgbClr val="0000FF"/>
                </a:solidFill>
                <a:latin typeface="Arial"/>
                <a:ea typeface="Arial"/>
                <a:cs typeface="Arial"/>
                <a:sym typeface="Arial"/>
              </a:rPr>
              <a:t>A</a:t>
            </a:r>
            <a:r>
              <a:rPr lang="en-US" sz="1200">
                <a:solidFill>
                  <a:srgbClr val="0000FF"/>
                </a:solidFill>
              </a:rPr>
              <a:t>us bislang nicht vollständig geklärten Gründen betrifft die glaukomatöse Optikusneuropathie bevorzugt und bereits früh die oberen und unteren Pole des Sehnervenkopfes. Dies führt zu einer </a:t>
            </a:r>
            <a:r>
              <a:rPr lang="en-US" sz="120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Ausdünnung</a:t>
            </a:r>
            <a:r>
              <a:rPr lang="en-US" sz="1200">
                <a:solidFill>
                  <a:srgbClr val="0000FF"/>
                </a:solidFill>
              </a:rPr>
              <a:t> des neuroretinalen Randsaums an diesen Stellen; eine umschriebene fokale Ausdünnung wird als </a:t>
            </a:r>
            <a:r>
              <a:rPr lang="en-US" sz="1200" i="1">
                <a:solidFill>
                  <a:srgbClr val="0000FF"/>
                </a:solidFill>
              </a:rPr>
              <a:t>Notch</a:t>
            </a:r>
            <a:r>
              <a:rPr lang="en-US" sz="1200">
                <a:solidFill>
                  <a:srgbClr val="0000FF"/>
                </a:solidFill>
              </a:rPr>
              <a:t> (Einkerbung) bezeichnet.</a:t>
            </a:r>
            <a:endParaRPr sz="1200">
              <a:solidFill>
                <a:srgbClr val="0000FF"/>
              </a:solidFill>
            </a:endParaRPr>
          </a:p>
        </p:txBody>
      </p:sp>
      <p:pic>
        <p:nvPicPr>
          <p:cNvPr id="191" name="Google Shape;191;p6" descr="ONH OAG inferior notch"/>
          <p:cNvPicPr preferRelativeResize="0"/>
          <p:nvPr/>
        </p:nvPicPr>
        <p:blipFill rotWithShape="1">
          <a:blip r:embed="rId4">
            <a:alphaModFix/>
          </a:blip>
          <a:srcRect l="31999" t="11188" r="2001" b="10489"/>
          <a:stretch/>
        </p:blipFill>
        <p:spPr>
          <a:xfrm>
            <a:off x="536121" y="3505200"/>
            <a:ext cx="3502479" cy="2971800"/>
          </a:xfrm>
          <a:prstGeom prst="rect">
            <a:avLst/>
          </a:prstGeom>
          <a:noFill/>
          <a:ln>
            <a:noFill/>
          </a:ln>
        </p:spPr>
      </p:pic>
      <p:sp>
        <p:nvSpPr>
          <p:cNvPr id="192" name="Google Shape;192;p6"/>
          <p:cNvSpPr txBox="1"/>
          <p:nvPr/>
        </p:nvSpPr>
        <p:spPr>
          <a:xfrm>
            <a:off x="1371600" y="6477000"/>
            <a:ext cx="17718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Glaukomatöse</a:t>
            </a:r>
            <a:r>
              <a:rPr lang="en-US" sz="1200">
                <a:solidFill>
                  <a:schemeClr val="dk1"/>
                </a:solidFill>
              </a:rPr>
              <a:t> Papille</a:t>
            </a:r>
            <a:endParaRPr/>
          </a:p>
        </p:txBody>
      </p:sp>
      <p:sp>
        <p:nvSpPr>
          <p:cNvPr id="193" name="Google Shape;193;p6"/>
          <p:cNvSpPr txBox="1"/>
          <p:nvPr/>
        </p:nvSpPr>
        <p:spPr>
          <a:xfrm>
            <a:off x="569251" y="6019800"/>
            <a:ext cx="652743" cy="307777"/>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chemeClr val="lt1"/>
                </a:solidFill>
                <a:latin typeface="Arial"/>
                <a:ea typeface="Arial"/>
                <a:cs typeface="Arial"/>
                <a:sym typeface="Arial"/>
              </a:rPr>
              <a:t>Kerbe</a:t>
            </a:r>
            <a:endParaRPr/>
          </a:p>
        </p:txBody>
      </p:sp>
      <p:cxnSp>
        <p:nvCxnSpPr>
          <p:cNvPr id="194" name="Google Shape;194;p6"/>
          <p:cNvCxnSpPr/>
          <p:nvPr/>
        </p:nvCxnSpPr>
        <p:spPr>
          <a:xfrm rot="10800000" flipH="1">
            <a:off x="1221994" y="5638800"/>
            <a:ext cx="530606" cy="381000"/>
          </a:xfrm>
          <a:prstGeom prst="straightConnector1">
            <a:avLst/>
          </a:prstGeom>
          <a:noFill/>
          <a:ln w="9525" cap="flat" cmpd="sng">
            <a:solidFill>
              <a:schemeClr val="lt1"/>
            </a:solidFill>
            <a:prstDash val="solid"/>
            <a:round/>
            <a:headEnd type="none" w="sm" len="sm"/>
            <a:tailEnd type="triangle" w="med" len="med"/>
          </a:ln>
        </p:spPr>
      </p:cxnSp>
      <p:sp>
        <p:nvSpPr>
          <p:cNvPr id="195" name="Google Shape;195;p6"/>
          <p:cNvSpPr txBox="1"/>
          <p:nvPr/>
        </p:nvSpPr>
        <p:spPr>
          <a:xfrm>
            <a:off x="6248400" y="6422714"/>
            <a:ext cx="12003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Nor</a:t>
            </a:r>
            <a:r>
              <a:rPr lang="en-US" sz="1200">
                <a:solidFill>
                  <a:schemeClr val="dk1"/>
                </a:solidFill>
              </a:rPr>
              <a:t>malbefund</a:t>
            </a:r>
            <a:endParaRPr/>
          </a:p>
        </p:txBody>
      </p:sp>
      <p:sp>
        <p:nvSpPr>
          <p:cNvPr id="196" name="Google Shape;196;p6"/>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97" name="Google Shape;197;p6"/>
          <p:cNvSpPr txBox="1"/>
          <p:nvPr/>
        </p:nvSpPr>
        <p:spPr>
          <a:xfrm>
            <a:off x="569251" y="1416903"/>
            <a:ext cx="35025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Charakteristische Schäden am Sehnervenkopf (Papille) </a:t>
            </a:r>
            <a:r>
              <a:rPr lang="en-US" sz="1200" i="1">
                <a:solidFill>
                  <a:schemeClr val="dk1"/>
                </a:solidFill>
                <a:latin typeface="Arial"/>
                <a:ea typeface="Arial"/>
                <a:cs typeface="Arial"/>
                <a:sym typeface="Arial"/>
              </a:rPr>
              <a:t>bei Glaukom</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997"/>
        <p:cNvGrpSpPr/>
        <p:nvPr/>
      </p:nvGrpSpPr>
      <p:grpSpPr>
        <a:xfrm>
          <a:off x="0" y="0"/>
          <a:ext cx="0" cy="0"/>
          <a:chOff x="0" y="0"/>
          <a:chExt cx="0" cy="0"/>
        </a:xfrm>
      </p:grpSpPr>
      <p:sp>
        <p:nvSpPr>
          <p:cNvPr id="998" name="Google Shape;998;p60"/>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999" name="Google Shape;999;p60"/>
          <p:cNvSpPr txBox="1"/>
          <p:nvPr/>
        </p:nvSpPr>
        <p:spPr>
          <a:xfrm>
            <a:off x="457200" y="1536174"/>
            <a:ext cx="7391400" cy="248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5"/>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Ethnische</a:t>
            </a:r>
            <a:r>
              <a:rPr lang="en-US" sz="1200" dirty="0">
                <a:solidFill>
                  <a:srgbClr val="BFBFBF"/>
                </a:solidFill>
              </a:rPr>
              <a:t> </a:t>
            </a:r>
            <a:r>
              <a:rPr lang="en-US" sz="1200" dirty="0" err="1">
                <a:solidFill>
                  <a:srgbClr val="BFBFBF"/>
                </a:solidFill>
              </a:rPr>
              <a:t>Zugehörigkeit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b="1" dirty="0" err="1">
                <a:solidFill>
                  <a:srgbClr val="0000FF"/>
                </a:solidFill>
              </a:rPr>
              <a:t>Höheres</a:t>
            </a:r>
            <a:r>
              <a:rPr lang="en-US" sz="1200" b="1" dirty="0">
                <a:solidFill>
                  <a:srgbClr val="0000FF"/>
                </a:solidFill>
              </a:rPr>
              <a:t> Alter</a:t>
            </a:r>
            <a:endParaRPr b="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p:txBody>
      </p:sp>
      <p:sp>
        <p:nvSpPr>
          <p:cNvPr id="1000" name="Google Shape;1000;p60"/>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001" name="Google Shape;1001;p60"/>
          <p:cNvSpPr/>
          <p:nvPr/>
        </p:nvSpPr>
        <p:spPr>
          <a:xfrm>
            <a:off x="457200" y="2323224"/>
            <a:ext cx="1219200" cy="457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02" name="Google Shape;1002;p60"/>
          <p:cNvSpPr txBox="1"/>
          <p:nvPr/>
        </p:nvSpPr>
        <p:spPr>
          <a:xfrm>
            <a:off x="1962150" y="2490280"/>
            <a:ext cx="5676900" cy="1903500"/>
          </a:xfrm>
          <a:prstGeom prst="rect">
            <a:avLst/>
          </a:prstGeom>
          <a:solidFill>
            <a:srgbClr val="CCFFCC"/>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err="1">
                <a:solidFill>
                  <a:srgbClr val="0000FF"/>
                </a:solidFill>
              </a:rPr>
              <a:t>Welche</a:t>
            </a:r>
            <a:r>
              <a:rPr lang="en-US" sz="1200" i="1" dirty="0">
                <a:solidFill>
                  <a:srgbClr val="0000FF"/>
                </a:solidFill>
              </a:rPr>
              <a:t> </a:t>
            </a:r>
            <a:r>
              <a:rPr lang="en-US" sz="1200" i="1" dirty="0" err="1">
                <a:solidFill>
                  <a:srgbClr val="0000FF"/>
                </a:solidFill>
              </a:rPr>
              <a:t>Bedeutung</a:t>
            </a:r>
            <a:r>
              <a:rPr lang="en-US" sz="1200" i="1" dirty="0">
                <a:solidFill>
                  <a:srgbClr val="0000FF"/>
                </a:solidFill>
              </a:rPr>
              <a:t> hat das </a:t>
            </a:r>
            <a:r>
              <a:rPr lang="en-US" sz="1200" i="1" dirty="0" err="1">
                <a:solidFill>
                  <a:srgbClr val="0000FF"/>
                </a:solidFill>
              </a:rPr>
              <a:t>Lebensalter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Risikofaktor</a:t>
            </a:r>
            <a:r>
              <a:rPr lang="en-US" sz="1200" i="1" dirty="0">
                <a:solidFill>
                  <a:srgbClr val="0000FF"/>
                </a:solidFill>
              </a:rPr>
              <a:t> für die </a:t>
            </a:r>
            <a:r>
              <a:rPr lang="en-US" sz="1200" i="1" dirty="0" err="1">
                <a:solidFill>
                  <a:srgbClr val="0000FF"/>
                </a:solidFill>
              </a:rPr>
              <a:t>Entstehung</a:t>
            </a:r>
            <a:r>
              <a:rPr lang="en-US" sz="1200" i="1" dirty="0">
                <a:solidFill>
                  <a:srgbClr val="0000FF"/>
                </a:solidFill>
              </a:rPr>
              <a:t> </a:t>
            </a:r>
            <a:r>
              <a:rPr lang="en-US" sz="1200" i="1" dirty="0" err="1">
                <a:solidFill>
                  <a:srgbClr val="0000FF"/>
                </a:solidFill>
              </a:rPr>
              <a:t>eines</a:t>
            </a:r>
            <a:r>
              <a:rPr lang="en-US" sz="1200" i="1" dirty="0">
                <a:solidFill>
                  <a:srgbClr val="0000FF"/>
                </a:solidFill>
              </a:rPr>
              <a:t> POWG?</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ein</a:t>
            </a:r>
            <a:r>
              <a:rPr lang="en-US" sz="1200" dirty="0">
                <a:solidFill>
                  <a:srgbClr val="0000FF"/>
                </a:solidFill>
              </a:rPr>
              <a:t> </a:t>
            </a:r>
            <a:r>
              <a:rPr lang="en-US" sz="1200" dirty="0" err="1">
                <a:solidFill>
                  <a:srgbClr val="0000FF"/>
                </a:solidFill>
              </a:rPr>
              <a:t>sehr</a:t>
            </a:r>
            <a:r>
              <a:rPr lang="en-US" sz="1200" dirty="0">
                <a:solidFill>
                  <a:srgbClr val="0000FF"/>
                </a:solidFill>
              </a:rPr>
              <a:t> </a:t>
            </a:r>
            <a:r>
              <a:rPr lang="en-US" sz="1200" dirty="0" err="1">
                <a:solidFill>
                  <a:srgbClr val="0000FF"/>
                </a:solidFill>
              </a:rPr>
              <a:t>bedeutender</a:t>
            </a:r>
            <a:r>
              <a:rPr lang="en-US" sz="1200" dirty="0">
                <a:solidFill>
                  <a:srgbClr val="0000FF"/>
                </a:solidFill>
              </a:rPr>
              <a:t> </a:t>
            </a:r>
            <a:r>
              <a:rPr lang="en-US" sz="1200" dirty="0" err="1">
                <a:solidFill>
                  <a:srgbClr val="0000FF"/>
                </a:solidFill>
              </a:rPr>
              <a:t>Risikofaktor</a:t>
            </a:r>
            <a:r>
              <a:rPr lang="en-US" sz="1200" dirty="0">
                <a:solidFill>
                  <a:srgbClr val="0000FF"/>
                </a:solidFill>
              </a:rPr>
              <a:t>: </a:t>
            </a:r>
            <a:r>
              <a:rPr lang="en-US" sz="1200" dirty="0" err="1">
                <a:solidFill>
                  <a:srgbClr val="0000FF"/>
                </a:solidFill>
              </a:rPr>
              <a:t>Sowohl</a:t>
            </a:r>
            <a:r>
              <a:rPr lang="en-US" sz="1200" dirty="0">
                <a:solidFill>
                  <a:srgbClr val="0000FF"/>
                </a:solidFill>
              </a:rPr>
              <a:t> die </a:t>
            </a:r>
            <a:r>
              <a:rPr lang="en-US" sz="1200" dirty="0" err="1">
                <a:solidFill>
                  <a:srgbClr val="0000FF"/>
                </a:solidFill>
              </a:rPr>
              <a:t>Prävalenz</a:t>
            </a:r>
            <a:r>
              <a:rPr lang="en-US" sz="1200" dirty="0">
                <a:solidFill>
                  <a:srgbClr val="0000FF"/>
                </a:solidFill>
              </a:rPr>
              <a:t> </a:t>
            </a:r>
            <a:r>
              <a:rPr lang="en-US" sz="1200" dirty="0" err="1">
                <a:solidFill>
                  <a:srgbClr val="0000FF"/>
                </a:solidFill>
              </a:rPr>
              <a:t>eines</a:t>
            </a:r>
            <a:r>
              <a:rPr lang="en-US" sz="1200" dirty="0">
                <a:solidFill>
                  <a:srgbClr val="0000FF"/>
                </a:solidFill>
              </a:rPr>
              <a:t> POWG </a:t>
            </a:r>
            <a:r>
              <a:rPr lang="en-US" sz="1200" dirty="0" err="1">
                <a:solidFill>
                  <a:srgbClr val="0000FF"/>
                </a:solidFill>
              </a:rPr>
              <a:t>als</a:t>
            </a:r>
            <a:r>
              <a:rPr lang="en-US" sz="1200" dirty="0">
                <a:solidFill>
                  <a:srgbClr val="0000FF"/>
                </a:solidFill>
              </a:rPr>
              <a:t> </a:t>
            </a:r>
            <a:r>
              <a:rPr lang="en-US" sz="1200" dirty="0" err="1">
                <a:solidFill>
                  <a:srgbClr val="0000FF"/>
                </a:solidFill>
              </a:rPr>
              <a:t>auch</a:t>
            </a:r>
            <a:r>
              <a:rPr lang="en-US" sz="1200" dirty="0">
                <a:solidFill>
                  <a:srgbClr val="0000FF"/>
                </a:solidFill>
              </a:rPr>
              <a:t> das Risiko </a:t>
            </a:r>
            <a:r>
              <a:rPr lang="en-US" sz="1200" dirty="0" err="1">
                <a:solidFill>
                  <a:srgbClr val="0000FF"/>
                </a:solidFill>
              </a:rPr>
              <a:t>einer</a:t>
            </a:r>
            <a:r>
              <a:rPr lang="en-US" sz="1200" dirty="0">
                <a:solidFill>
                  <a:srgbClr val="0000FF"/>
                </a:solidFill>
              </a:rPr>
              <a:t> </a:t>
            </a:r>
            <a:r>
              <a:rPr lang="en-US" sz="1200" dirty="0" err="1">
                <a:solidFill>
                  <a:srgbClr val="0000FF"/>
                </a:solidFill>
              </a:rPr>
              <a:t>Krankheitsprogression</a:t>
            </a:r>
            <a:r>
              <a:rPr lang="en-US" sz="1200" dirty="0">
                <a:solidFill>
                  <a:srgbClr val="0000FF"/>
                </a:solidFill>
              </a:rPr>
              <a:t> </a:t>
            </a:r>
            <a:r>
              <a:rPr lang="en-US" sz="1200" dirty="0" err="1">
                <a:solidFill>
                  <a:srgbClr val="0000FF"/>
                </a:solidFill>
              </a:rPr>
              <a:t>nehmen</a:t>
            </a:r>
            <a:r>
              <a:rPr lang="en-US" sz="1200" dirty="0">
                <a:solidFill>
                  <a:srgbClr val="0000FF"/>
                </a:solidFill>
              </a:rPr>
              <a:t> </a:t>
            </a:r>
            <a:r>
              <a:rPr lang="en-US" sz="1200" dirty="0" err="1">
                <a:solidFill>
                  <a:srgbClr val="0000FF"/>
                </a:solidFill>
              </a:rPr>
              <a:t>mit</a:t>
            </a:r>
            <a:r>
              <a:rPr lang="en-US" sz="1200" dirty="0">
                <a:solidFill>
                  <a:srgbClr val="0000FF"/>
                </a:solidFill>
              </a:rPr>
              <a:t> </a:t>
            </a:r>
            <a:r>
              <a:rPr lang="en-US" sz="1200" dirty="0" err="1">
                <a:solidFill>
                  <a:srgbClr val="0000FF"/>
                </a:solidFill>
              </a:rPr>
              <a:t>zunehmendem</a:t>
            </a:r>
            <a:r>
              <a:rPr lang="en-US" sz="1200" dirty="0">
                <a:solidFill>
                  <a:srgbClr val="0000FF"/>
                </a:solidFill>
              </a:rPr>
              <a:t> </a:t>
            </a:r>
            <a:r>
              <a:rPr lang="en-US" sz="1200" dirty="0" err="1">
                <a:solidFill>
                  <a:srgbClr val="0000FF"/>
                </a:solidFill>
              </a:rPr>
              <a:t>Lebensalter</a:t>
            </a:r>
            <a:r>
              <a:rPr lang="en-US" sz="1200" dirty="0">
                <a:solidFill>
                  <a:srgbClr val="0000FF"/>
                </a:solidFill>
              </a:rPr>
              <a:t> </a:t>
            </a:r>
            <a:r>
              <a:rPr lang="en-US" sz="1200" dirty="0" err="1">
                <a:solidFill>
                  <a:srgbClr val="0000FF"/>
                </a:solidFill>
              </a:rPr>
              <a:t>deutlich</a:t>
            </a:r>
            <a:r>
              <a:rPr lang="en-US" sz="1200" dirty="0">
                <a:solidFill>
                  <a:srgbClr val="0000FF"/>
                </a:solidFill>
              </a:rPr>
              <a:t> </a:t>
            </a:r>
            <a:r>
              <a:rPr lang="en-US" sz="1200" dirty="0" err="1">
                <a:solidFill>
                  <a:srgbClr val="0000FF"/>
                </a:solidFill>
              </a:rPr>
              <a:t>zu</a:t>
            </a:r>
            <a:r>
              <a:rPr lang="en-US" sz="1200" dirty="0">
                <a:solidFill>
                  <a:srgbClr val="0000FF"/>
                </a:solidFill>
              </a:rPr>
              <a:t>.</a:t>
            </a:r>
            <a:endParaRPr sz="1200" i="1" dirty="0">
              <a:solidFill>
                <a:srgbClr val="0000FF"/>
              </a:solidFill>
            </a:endParaRPr>
          </a:p>
          <a:p>
            <a:pPr marL="0" lvl="0" indent="0" algn="l" rtl="0">
              <a:spcBef>
                <a:spcPts val="0"/>
              </a:spcBef>
              <a:spcAft>
                <a:spcPts val="0"/>
              </a:spcAft>
              <a:buClr>
                <a:schemeClr val="dk1"/>
              </a:buClr>
              <a:buFont typeface="Arial"/>
              <a:buNone/>
            </a:pPr>
            <a:endParaRPr dirty="0">
              <a:solidFill>
                <a:srgbClr val="0000FF"/>
              </a:solidFill>
            </a:endParaRPr>
          </a:p>
          <a:p>
            <a:pPr marL="0" lvl="0" indent="0" algn="l" rtl="0">
              <a:spcBef>
                <a:spcPts val="0"/>
              </a:spcBef>
              <a:spcAft>
                <a:spcPts val="0"/>
              </a:spcAft>
              <a:buClr>
                <a:schemeClr val="dk1"/>
              </a:buClr>
              <a:buFont typeface="Arial"/>
              <a:buNone/>
            </a:pPr>
            <a:r>
              <a:rPr lang="en-US" sz="1200" i="1" dirty="0">
                <a:solidFill>
                  <a:srgbClr val="0000FF"/>
                </a:solidFill>
              </a:rPr>
              <a:t>Für </a:t>
            </a:r>
            <a:r>
              <a:rPr lang="en-US" sz="1200" i="1" dirty="0" err="1">
                <a:solidFill>
                  <a:srgbClr val="0000FF"/>
                </a:solidFill>
              </a:rPr>
              <a:t>welche</a:t>
            </a:r>
            <a:r>
              <a:rPr lang="en-US" sz="1200" i="1" dirty="0">
                <a:solidFill>
                  <a:srgbClr val="0000FF"/>
                </a:solidFill>
              </a:rPr>
              <a:t> </a:t>
            </a:r>
            <a:r>
              <a:rPr lang="en-US" sz="1200" i="1" dirty="0" err="1">
                <a:solidFill>
                  <a:srgbClr val="0000FF"/>
                </a:solidFill>
              </a:rPr>
              <a:t>ethnische</a:t>
            </a:r>
            <a:r>
              <a:rPr lang="en-US" sz="1200" i="1" dirty="0">
                <a:solidFill>
                  <a:srgbClr val="0000FF"/>
                </a:solidFill>
              </a:rPr>
              <a:t> Gruppe </a:t>
            </a:r>
            <a:r>
              <a:rPr lang="en-US" sz="1200" i="1" dirty="0" err="1">
                <a:solidFill>
                  <a:srgbClr val="0000FF"/>
                </a:solidFill>
              </a:rPr>
              <a:t>ist</a:t>
            </a:r>
            <a:r>
              <a:rPr lang="en-US" sz="1200" i="1" dirty="0">
                <a:solidFill>
                  <a:srgbClr val="0000FF"/>
                </a:solidFill>
              </a:rPr>
              <a:t> das Alter </a:t>
            </a:r>
            <a:r>
              <a:rPr lang="en-US" sz="1200" i="1" dirty="0" err="1">
                <a:solidFill>
                  <a:srgbClr val="0000FF"/>
                </a:solidFill>
              </a:rPr>
              <a:t>ein</a:t>
            </a:r>
            <a:r>
              <a:rPr lang="en-US" sz="1200" i="1" dirty="0">
                <a:solidFill>
                  <a:srgbClr val="0000FF"/>
                </a:solidFill>
              </a:rPr>
              <a:t> </a:t>
            </a:r>
            <a:r>
              <a:rPr lang="en-US" sz="1200" i="1" dirty="0" err="1">
                <a:solidFill>
                  <a:srgbClr val="0000FF"/>
                </a:solidFill>
              </a:rPr>
              <a:t>besonders</a:t>
            </a:r>
            <a:r>
              <a:rPr lang="en-US" sz="1200" i="1" dirty="0">
                <a:solidFill>
                  <a:srgbClr val="0000FF"/>
                </a:solidFill>
              </a:rPr>
              <a:t> </a:t>
            </a:r>
            <a:r>
              <a:rPr lang="en-US" sz="1200" i="1" dirty="0" err="1">
                <a:solidFill>
                  <a:srgbClr val="0000FF"/>
                </a:solidFill>
              </a:rPr>
              <a:t>bedeutender</a:t>
            </a:r>
            <a:r>
              <a:rPr lang="en-US" sz="1200" i="1" dirty="0">
                <a:solidFill>
                  <a:srgbClr val="0000FF"/>
                </a:solidFill>
              </a:rPr>
              <a:t> </a:t>
            </a:r>
            <a:r>
              <a:rPr lang="en-US" sz="1200" i="1" dirty="0" err="1">
                <a:solidFill>
                  <a:srgbClr val="0000FF"/>
                </a:solidFill>
              </a:rPr>
              <a:t>Risikofaktor</a:t>
            </a:r>
            <a:r>
              <a:rPr lang="en-US" sz="1200" i="1" dirty="0">
                <a:solidFill>
                  <a:srgbClr val="0000FF"/>
                </a:solidFill>
              </a:rPr>
              <a:t>?</a:t>
            </a:r>
            <a:endParaRPr sz="1200" i="1" dirty="0">
              <a:solidFill>
                <a:srgbClr val="0000FF"/>
              </a:solidFill>
            </a:endParaRPr>
          </a:p>
          <a:p>
            <a:pPr marL="0" marR="0" lvl="0" indent="0" algn="l" rtl="0">
              <a:spcBef>
                <a:spcPts val="0"/>
              </a:spcBef>
              <a:spcAft>
                <a:spcPts val="0"/>
              </a:spcAft>
              <a:buNone/>
            </a:pPr>
            <a:r>
              <a:rPr lang="en-US" sz="1200" dirty="0" err="1">
                <a:solidFill>
                  <a:srgbClr val="0000FF"/>
                </a:solidFill>
                <a:latin typeface="Arial"/>
                <a:ea typeface="Arial"/>
                <a:cs typeface="Arial"/>
                <a:sym typeface="Arial"/>
              </a:rPr>
              <a:t>Afroamerikaner</a:t>
            </a:r>
            <a:r>
              <a:rPr lang="en-US" sz="1200" dirty="0">
                <a:solidFill>
                  <a:srgbClr val="0000FF"/>
                </a:solidFill>
                <a:latin typeface="Arial"/>
                <a:ea typeface="Arial"/>
                <a:cs typeface="Arial"/>
                <a:sym typeface="Arial"/>
              </a:rPr>
              <a:t>. </a:t>
            </a:r>
            <a:r>
              <a:rPr lang="en-US" sz="1200" dirty="0">
                <a:solidFill>
                  <a:srgbClr val="0000FF"/>
                </a:solidFill>
              </a:rPr>
              <a:t>Zu </a:t>
            </a:r>
            <a:r>
              <a:rPr lang="en-US" sz="1200" dirty="0" err="1">
                <a:solidFill>
                  <a:srgbClr val="0000FF"/>
                </a:solidFill>
              </a:rPr>
              <a:t>bedenken</a:t>
            </a:r>
            <a:r>
              <a:rPr lang="en-US" sz="1200" dirty="0">
                <a:solidFill>
                  <a:srgbClr val="0000FF"/>
                </a:solidFill>
              </a:rPr>
              <a:t> </a:t>
            </a:r>
            <a:r>
              <a:rPr lang="en-US" sz="1200" dirty="0" err="1">
                <a:solidFill>
                  <a:srgbClr val="0000FF"/>
                </a:solidFill>
              </a:rPr>
              <a:t>ist</a:t>
            </a:r>
            <a:r>
              <a:rPr lang="en-US" sz="1200" dirty="0">
                <a:solidFill>
                  <a:srgbClr val="0000FF"/>
                </a:solidFill>
              </a:rPr>
              <a:t>, </a:t>
            </a:r>
            <a:r>
              <a:rPr lang="en-US" sz="1200" dirty="0" err="1">
                <a:solidFill>
                  <a:srgbClr val="0000FF"/>
                </a:solidFill>
              </a:rPr>
              <a:t>dass</a:t>
            </a:r>
            <a:r>
              <a:rPr lang="en-US" sz="1200" dirty="0">
                <a:solidFill>
                  <a:srgbClr val="0000FF"/>
                </a:solidFill>
              </a:rPr>
              <a:t> </a:t>
            </a:r>
            <a:r>
              <a:rPr lang="en-US" sz="1200" dirty="0" err="1">
                <a:solidFill>
                  <a:srgbClr val="0000FF"/>
                </a:solidFill>
              </a:rPr>
              <a:t>bei</a:t>
            </a:r>
            <a:r>
              <a:rPr lang="en-US" sz="1200" dirty="0">
                <a:solidFill>
                  <a:srgbClr val="0000FF"/>
                </a:solidFill>
              </a:rPr>
              <a:t> </a:t>
            </a:r>
            <a:r>
              <a:rPr lang="en-US" sz="1200" dirty="0" err="1">
                <a:solidFill>
                  <a:srgbClr val="0000FF"/>
                </a:solidFill>
              </a:rPr>
              <a:t>Afroamerikanern</a:t>
            </a:r>
            <a:r>
              <a:rPr lang="en-US" sz="1200" dirty="0">
                <a:solidFill>
                  <a:srgbClr val="0000FF"/>
                </a:solidFill>
              </a:rPr>
              <a:t> </a:t>
            </a:r>
            <a:r>
              <a:rPr lang="en-US" sz="1200" dirty="0" err="1">
                <a:solidFill>
                  <a:srgbClr val="0000FF"/>
                </a:solidFill>
              </a:rPr>
              <a:t>im</a:t>
            </a:r>
            <a:r>
              <a:rPr lang="en-US" sz="1200" dirty="0">
                <a:solidFill>
                  <a:srgbClr val="0000FF"/>
                </a:solidFill>
              </a:rPr>
              <a:t> Alter von </a:t>
            </a:r>
            <a:r>
              <a:rPr lang="en-US" sz="1200" dirty="0" err="1">
                <a:solidFill>
                  <a:srgbClr val="0000FF"/>
                </a:solidFill>
              </a:rPr>
              <a:t>über</a:t>
            </a:r>
            <a:r>
              <a:rPr lang="en-US" sz="1200" dirty="0">
                <a:solidFill>
                  <a:srgbClr val="0000FF"/>
                </a:solidFill>
              </a:rPr>
              <a:t> 80 Jahren die </a:t>
            </a:r>
            <a:r>
              <a:rPr lang="en-US" sz="1200" dirty="0" err="1">
                <a:solidFill>
                  <a:srgbClr val="0000FF"/>
                </a:solidFill>
              </a:rPr>
              <a:t>Prävalenz</a:t>
            </a:r>
            <a:r>
              <a:rPr lang="en-US" sz="1200" dirty="0">
                <a:solidFill>
                  <a:srgbClr val="0000FF"/>
                </a:solidFill>
              </a:rPr>
              <a:t> </a:t>
            </a:r>
            <a:r>
              <a:rPr lang="en-US" sz="1200" dirty="0" err="1">
                <a:solidFill>
                  <a:srgbClr val="0000FF"/>
                </a:solidFill>
              </a:rPr>
              <a:t>eines</a:t>
            </a:r>
            <a:r>
              <a:rPr lang="en-US" sz="1200" dirty="0">
                <a:solidFill>
                  <a:srgbClr val="0000FF"/>
                </a:solidFill>
              </a:rPr>
              <a:t> </a:t>
            </a:r>
            <a:r>
              <a:rPr lang="en-US" sz="1200" dirty="0" err="1">
                <a:solidFill>
                  <a:srgbClr val="0000FF"/>
                </a:solidFill>
              </a:rPr>
              <a:t>Glaukoms</a:t>
            </a:r>
            <a:r>
              <a:rPr lang="en-US" sz="1200" dirty="0">
                <a:solidFill>
                  <a:srgbClr val="0000FF"/>
                </a:solidFill>
              </a:rPr>
              <a:t> </a:t>
            </a:r>
            <a:r>
              <a:rPr lang="en-US" sz="1200" dirty="0" err="1">
                <a:solidFill>
                  <a:srgbClr val="0000FF"/>
                </a:solidFill>
              </a:rPr>
              <a:t>bei</a:t>
            </a:r>
            <a:r>
              <a:rPr lang="en-US" sz="1200" dirty="0">
                <a:solidFill>
                  <a:srgbClr val="0000FF"/>
                </a:solidFill>
              </a:rPr>
              <a:t> </a:t>
            </a:r>
            <a:r>
              <a:rPr lang="en-US" sz="1200" dirty="0" err="1">
                <a:solidFill>
                  <a:srgbClr val="0000FF"/>
                </a:solidFill>
              </a:rPr>
              <a:t>etwa</a:t>
            </a:r>
            <a:r>
              <a:rPr lang="en-US" sz="1200" dirty="0">
                <a:solidFill>
                  <a:srgbClr val="0000FF"/>
                </a:solidFill>
              </a:rPr>
              <a:t> 11 % </a:t>
            </a:r>
            <a:r>
              <a:rPr lang="en-US" sz="1200" dirty="0" err="1">
                <a:solidFill>
                  <a:srgbClr val="0000FF"/>
                </a:solidFill>
              </a:rPr>
              <a:t>liegt</a:t>
            </a:r>
            <a:r>
              <a:rPr lang="en-US" sz="1200" dirty="0">
                <a:solidFill>
                  <a:srgbClr val="0000FF"/>
                </a:solidFill>
              </a:rPr>
              <a:t>.</a:t>
            </a:r>
            <a:endParaRPr dirty="0"/>
          </a:p>
        </p:txBody>
      </p:sp>
      <p:sp>
        <p:nvSpPr>
          <p:cNvPr id="1003" name="Google Shape;1003;p60"/>
          <p:cNvSpPr/>
          <p:nvPr/>
        </p:nvSpPr>
        <p:spPr>
          <a:xfrm>
            <a:off x="5176520" y="4175340"/>
            <a:ext cx="370840" cy="21844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007"/>
        <p:cNvGrpSpPr/>
        <p:nvPr/>
      </p:nvGrpSpPr>
      <p:grpSpPr>
        <a:xfrm>
          <a:off x="0" y="0"/>
          <a:ext cx="0" cy="0"/>
          <a:chOff x="0" y="0"/>
          <a:chExt cx="0" cy="0"/>
        </a:xfrm>
      </p:grpSpPr>
      <p:sp>
        <p:nvSpPr>
          <p:cNvPr id="1008" name="Google Shape;1008;p61"/>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009" name="Google Shape;1009;p61"/>
          <p:cNvSpPr txBox="1"/>
          <p:nvPr/>
        </p:nvSpPr>
        <p:spPr>
          <a:xfrm>
            <a:off x="457200" y="1536174"/>
            <a:ext cx="7391400" cy="248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Ethnische</a:t>
            </a:r>
            <a:r>
              <a:rPr lang="en-US" sz="1200" dirty="0">
                <a:solidFill>
                  <a:srgbClr val="BFBFBF"/>
                </a:solidFill>
              </a:rPr>
              <a:t> </a:t>
            </a:r>
            <a:r>
              <a:rPr lang="en-US" sz="1200" dirty="0" err="1">
                <a:solidFill>
                  <a:srgbClr val="BFBFBF"/>
                </a:solidFill>
              </a:rPr>
              <a:t>Zugehörigkeit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b="1" dirty="0" err="1">
                <a:solidFill>
                  <a:srgbClr val="0000FF"/>
                </a:solidFill>
              </a:rPr>
              <a:t>Höheres</a:t>
            </a:r>
            <a:r>
              <a:rPr lang="en-US" sz="1200" b="1" dirty="0">
                <a:solidFill>
                  <a:srgbClr val="0000FF"/>
                </a:solidFill>
              </a:rPr>
              <a:t> Alter</a:t>
            </a:r>
            <a:endParaRPr b="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p:txBody>
      </p:sp>
      <p:sp>
        <p:nvSpPr>
          <p:cNvPr id="1010" name="Google Shape;1010;p61"/>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011" name="Google Shape;1011;p61"/>
          <p:cNvSpPr/>
          <p:nvPr/>
        </p:nvSpPr>
        <p:spPr>
          <a:xfrm>
            <a:off x="457200" y="2353972"/>
            <a:ext cx="1219200" cy="4572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12" name="Google Shape;1012;p61"/>
          <p:cNvSpPr txBox="1"/>
          <p:nvPr/>
        </p:nvSpPr>
        <p:spPr>
          <a:xfrm>
            <a:off x="1962150" y="2490280"/>
            <a:ext cx="5676900" cy="1903500"/>
          </a:xfrm>
          <a:prstGeom prst="rect">
            <a:avLst/>
          </a:prstGeom>
          <a:solidFill>
            <a:srgbClr val="CCFFCC"/>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err="1">
                <a:solidFill>
                  <a:srgbClr val="0000FF"/>
                </a:solidFill>
              </a:rPr>
              <a:t>Welche</a:t>
            </a:r>
            <a:r>
              <a:rPr lang="en-US" sz="1200" i="1" dirty="0">
                <a:solidFill>
                  <a:srgbClr val="0000FF"/>
                </a:solidFill>
              </a:rPr>
              <a:t> </a:t>
            </a:r>
            <a:r>
              <a:rPr lang="en-US" sz="1200" i="1" dirty="0" err="1">
                <a:solidFill>
                  <a:srgbClr val="0000FF"/>
                </a:solidFill>
              </a:rPr>
              <a:t>Bedeutung</a:t>
            </a:r>
            <a:r>
              <a:rPr lang="en-US" sz="1200" i="1" dirty="0">
                <a:solidFill>
                  <a:srgbClr val="0000FF"/>
                </a:solidFill>
              </a:rPr>
              <a:t> hat das </a:t>
            </a:r>
            <a:r>
              <a:rPr lang="en-US" sz="1200" i="1" dirty="0" err="1">
                <a:solidFill>
                  <a:srgbClr val="0000FF"/>
                </a:solidFill>
              </a:rPr>
              <a:t>Lebensalter</a:t>
            </a:r>
            <a:r>
              <a:rPr lang="en-US" sz="1200" i="1" dirty="0">
                <a:solidFill>
                  <a:srgbClr val="0000FF"/>
                </a:solidFill>
              </a:rPr>
              <a: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Risikofaktor</a:t>
            </a:r>
            <a:r>
              <a:rPr lang="en-US" sz="1200" i="1" dirty="0">
                <a:solidFill>
                  <a:srgbClr val="0000FF"/>
                </a:solidFill>
              </a:rPr>
              <a:t> für die </a:t>
            </a:r>
            <a:r>
              <a:rPr lang="en-US" sz="1200" i="1" dirty="0" err="1">
                <a:solidFill>
                  <a:srgbClr val="0000FF"/>
                </a:solidFill>
              </a:rPr>
              <a:t>Entstehung</a:t>
            </a:r>
            <a:r>
              <a:rPr lang="en-US" sz="1200" i="1" dirty="0">
                <a:solidFill>
                  <a:srgbClr val="0000FF"/>
                </a:solidFill>
              </a:rPr>
              <a:t> </a:t>
            </a:r>
            <a:r>
              <a:rPr lang="en-US" sz="1200" i="1" dirty="0" err="1">
                <a:solidFill>
                  <a:srgbClr val="0000FF"/>
                </a:solidFill>
              </a:rPr>
              <a:t>eines</a:t>
            </a:r>
            <a:r>
              <a:rPr lang="en-US" sz="1200" i="1" dirty="0">
                <a:solidFill>
                  <a:srgbClr val="0000FF"/>
                </a:solidFill>
              </a:rPr>
              <a:t> POWG?</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ein</a:t>
            </a:r>
            <a:r>
              <a:rPr lang="en-US" sz="1200" dirty="0">
                <a:solidFill>
                  <a:srgbClr val="0000FF"/>
                </a:solidFill>
              </a:rPr>
              <a:t> </a:t>
            </a:r>
            <a:r>
              <a:rPr lang="en-US" sz="1200" dirty="0" err="1">
                <a:solidFill>
                  <a:srgbClr val="0000FF"/>
                </a:solidFill>
              </a:rPr>
              <a:t>sehr</a:t>
            </a:r>
            <a:r>
              <a:rPr lang="en-US" sz="1200" dirty="0">
                <a:solidFill>
                  <a:srgbClr val="0000FF"/>
                </a:solidFill>
              </a:rPr>
              <a:t> </a:t>
            </a:r>
            <a:r>
              <a:rPr lang="en-US" sz="1200" dirty="0" err="1">
                <a:solidFill>
                  <a:srgbClr val="0000FF"/>
                </a:solidFill>
              </a:rPr>
              <a:t>bedeutender</a:t>
            </a:r>
            <a:r>
              <a:rPr lang="en-US" sz="1200" dirty="0">
                <a:solidFill>
                  <a:srgbClr val="0000FF"/>
                </a:solidFill>
              </a:rPr>
              <a:t> </a:t>
            </a:r>
            <a:r>
              <a:rPr lang="en-US" sz="1200" dirty="0" err="1">
                <a:solidFill>
                  <a:srgbClr val="0000FF"/>
                </a:solidFill>
              </a:rPr>
              <a:t>Risikofaktor</a:t>
            </a:r>
            <a:r>
              <a:rPr lang="en-US" sz="1200" dirty="0">
                <a:solidFill>
                  <a:srgbClr val="0000FF"/>
                </a:solidFill>
              </a:rPr>
              <a:t>: </a:t>
            </a:r>
            <a:r>
              <a:rPr lang="en-US" sz="1200" dirty="0" err="1">
                <a:solidFill>
                  <a:srgbClr val="0000FF"/>
                </a:solidFill>
              </a:rPr>
              <a:t>Sowohl</a:t>
            </a:r>
            <a:r>
              <a:rPr lang="en-US" sz="1200" dirty="0">
                <a:solidFill>
                  <a:srgbClr val="0000FF"/>
                </a:solidFill>
              </a:rPr>
              <a:t> die </a:t>
            </a:r>
            <a:r>
              <a:rPr lang="en-US" sz="1200" dirty="0" err="1">
                <a:solidFill>
                  <a:srgbClr val="0000FF"/>
                </a:solidFill>
              </a:rPr>
              <a:t>Prävalenz</a:t>
            </a:r>
            <a:r>
              <a:rPr lang="en-US" sz="1200" dirty="0">
                <a:solidFill>
                  <a:srgbClr val="0000FF"/>
                </a:solidFill>
              </a:rPr>
              <a:t> </a:t>
            </a:r>
            <a:r>
              <a:rPr lang="en-US" sz="1200" dirty="0" err="1">
                <a:solidFill>
                  <a:srgbClr val="0000FF"/>
                </a:solidFill>
              </a:rPr>
              <a:t>eines</a:t>
            </a:r>
            <a:r>
              <a:rPr lang="en-US" sz="1200" dirty="0">
                <a:solidFill>
                  <a:srgbClr val="0000FF"/>
                </a:solidFill>
              </a:rPr>
              <a:t> POWG </a:t>
            </a:r>
            <a:r>
              <a:rPr lang="en-US" sz="1200" dirty="0" err="1">
                <a:solidFill>
                  <a:srgbClr val="0000FF"/>
                </a:solidFill>
              </a:rPr>
              <a:t>als</a:t>
            </a:r>
            <a:r>
              <a:rPr lang="en-US" sz="1200" dirty="0">
                <a:solidFill>
                  <a:srgbClr val="0000FF"/>
                </a:solidFill>
              </a:rPr>
              <a:t> </a:t>
            </a:r>
            <a:r>
              <a:rPr lang="en-US" sz="1200" dirty="0" err="1">
                <a:solidFill>
                  <a:srgbClr val="0000FF"/>
                </a:solidFill>
              </a:rPr>
              <a:t>auch</a:t>
            </a:r>
            <a:r>
              <a:rPr lang="en-US" sz="1200" dirty="0">
                <a:solidFill>
                  <a:srgbClr val="0000FF"/>
                </a:solidFill>
              </a:rPr>
              <a:t> das Risiko </a:t>
            </a:r>
            <a:r>
              <a:rPr lang="en-US" sz="1200" dirty="0" err="1">
                <a:solidFill>
                  <a:srgbClr val="0000FF"/>
                </a:solidFill>
              </a:rPr>
              <a:t>einer</a:t>
            </a:r>
            <a:r>
              <a:rPr lang="en-US" sz="1200" dirty="0">
                <a:solidFill>
                  <a:srgbClr val="0000FF"/>
                </a:solidFill>
              </a:rPr>
              <a:t> </a:t>
            </a:r>
            <a:r>
              <a:rPr lang="en-US" sz="1200" dirty="0" err="1">
                <a:solidFill>
                  <a:srgbClr val="0000FF"/>
                </a:solidFill>
              </a:rPr>
              <a:t>Krankheitsprogression</a:t>
            </a:r>
            <a:r>
              <a:rPr lang="en-US" sz="1200" dirty="0">
                <a:solidFill>
                  <a:srgbClr val="0000FF"/>
                </a:solidFill>
              </a:rPr>
              <a:t> </a:t>
            </a:r>
            <a:r>
              <a:rPr lang="en-US" sz="1200" dirty="0" err="1">
                <a:solidFill>
                  <a:srgbClr val="0000FF"/>
                </a:solidFill>
              </a:rPr>
              <a:t>nehmen</a:t>
            </a:r>
            <a:r>
              <a:rPr lang="en-US" sz="1200" dirty="0">
                <a:solidFill>
                  <a:srgbClr val="0000FF"/>
                </a:solidFill>
              </a:rPr>
              <a:t> </a:t>
            </a:r>
            <a:r>
              <a:rPr lang="en-US" sz="1200" dirty="0" err="1">
                <a:solidFill>
                  <a:srgbClr val="0000FF"/>
                </a:solidFill>
              </a:rPr>
              <a:t>mit</a:t>
            </a:r>
            <a:r>
              <a:rPr lang="en-US" sz="1200" dirty="0">
                <a:solidFill>
                  <a:srgbClr val="0000FF"/>
                </a:solidFill>
              </a:rPr>
              <a:t> </a:t>
            </a:r>
            <a:r>
              <a:rPr lang="en-US" sz="1200" dirty="0" err="1">
                <a:solidFill>
                  <a:srgbClr val="0000FF"/>
                </a:solidFill>
              </a:rPr>
              <a:t>zunehmendem</a:t>
            </a:r>
            <a:r>
              <a:rPr lang="en-US" sz="1200" dirty="0">
                <a:solidFill>
                  <a:srgbClr val="0000FF"/>
                </a:solidFill>
              </a:rPr>
              <a:t> </a:t>
            </a:r>
            <a:r>
              <a:rPr lang="en-US" sz="1200" dirty="0" err="1">
                <a:solidFill>
                  <a:srgbClr val="0000FF"/>
                </a:solidFill>
              </a:rPr>
              <a:t>Lebensalter</a:t>
            </a:r>
            <a:r>
              <a:rPr lang="en-US" sz="1200" dirty="0">
                <a:solidFill>
                  <a:srgbClr val="0000FF"/>
                </a:solidFill>
              </a:rPr>
              <a:t> </a:t>
            </a:r>
            <a:r>
              <a:rPr lang="en-US" sz="1200" dirty="0" err="1">
                <a:solidFill>
                  <a:srgbClr val="0000FF"/>
                </a:solidFill>
              </a:rPr>
              <a:t>deutlich</a:t>
            </a:r>
            <a:r>
              <a:rPr lang="en-US" sz="1200" dirty="0">
                <a:solidFill>
                  <a:srgbClr val="0000FF"/>
                </a:solidFill>
              </a:rPr>
              <a:t> </a:t>
            </a:r>
            <a:r>
              <a:rPr lang="en-US" sz="1200" dirty="0" err="1">
                <a:solidFill>
                  <a:srgbClr val="0000FF"/>
                </a:solidFill>
              </a:rPr>
              <a:t>zu</a:t>
            </a:r>
            <a:r>
              <a:rPr lang="en-US" sz="1200" dirty="0">
                <a:solidFill>
                  <a:srgbClr val="0000FF"/>
                </a:solidFill>
              </a:rPr>
              <a:t>.</a:t>
            </a:r>
            <a:endParaRPr sz="1200" i="1" dirty="0">
              <a:solidFill>
                <a:srgbClr val="0000FF"/>
              </a:solidFill>
            </a:endParaRPr>
          </a:p>
          <a:p>
            <a:pPr marL="0" lvl="0" indent="0" algn="l" rtl="0">
              <a:spcBef>
                <a:spcPts val="0"/>
              </a:spcBef>
              <a:spcAft>
                <a:spcPts val="0"/>
              </a:spcAft>
              <a:buClr>
                <a:schemeClr val="dk1"/>
              </a:buClr>
              <a:buFont typeface="Arial"/>
              <a:buNone/>
            </a:pPr>
            <a:endParaRPr dirty="0">
              <a:solidFill>
                <a:srgbClr val="0000FF"/>
              </a:solidFill>
            </a:endParaRPr>
          </a:p>
          <a:p>
            <a:pPr marL="0" lvl="0" indent="0" algn="l" rtl="0">
              <a:spcBef>
                <a:spcPts val="0"/>
              </a:spcBef>
              <a:spcAft>
                <a:spcPts val="0"/>
              </a:spcAft>
              <a:buClr>
                <a:schemeClr val="dk1"/>
              </a:buClr>
              <a:buFont typeface="Arial"/>
              <a:buNone/>
            </a:pPr>
            <a:r>
              <a:rPr lang="en-US" sz="1200" i="1" dirty="0">
                <a:solidFill>
                  <a:srgbClr val="0000FF"/>
                </a:solidFill>
              </a:rPr>
              <a:t>Für </a:t>
            </a:r>
            <a:r>
              <a:rPr lang="en-US" sz="1200" i="1" dirty="0" err="1">
                <a:solidFill>
                  <a:srgbClr val="0000FF"/>
                </a:solidFill>
              </a:rPr>
              <a:t>welche</a:t>
            </a:r>
            <a:r>
              <a:rPr lang="en-US" sz="1200" i="1" dirty="0">
                <a:solidFill>
                  <a:srgbClr val="0000FF"/>
                </a:solidFill>
              </a:rPr>
              <a:t> </a:t>
            </a:r>
            <a:r>
              <a:rPr lang="en-US" sz="1200" i="1" dirty="0" err="1">
                <a:solidFill>
                  <a:srgbClr val="0000FF"/>
                </a:solidFill>
              </a:rPr>
              <a:t>ethnische</a:t>
            </a:r>
            <a:r>
              <a:rPr lang="en-US" sz="1200" i="1" dirty="0">
                <a:solidFill>
                  <a:srgbClr val="0000FF"/>
                </a:solidFill>
              </a:rPr>
              <a:t> Gruppe </a:t>
            </a:r>
            <a:r>
              <a:rPr lang="en-US" sz="1200" i="1" dirty="0" err="1">
                <a:solidFill>
                  <a:srgbClr val="0000FF"/>
                </a:solidFill>
              </a:rPr>
              <a:t>ist</a:t>
            </a:r>
            <a:r>
              <a:rPr lang="en-US" sz="1200" i="1" dirty="0">
                <a:solidFill>
                  <a:srgbClr val="0000FF"/>
                </a:solidFill>
              </a:rPr>
              <a:t> das Alter </a:t>
            </a:r>
            <a:r>
              <a:rPr lang="en-US" sz="1200" i="1" dirty="0" err="1">
                <a:solidFill>
                  <a:srgbClr val="0000FF"/>
                </a:solidFill>
              </a:rPr>
              <a:t>ein</a:t>
            </a:r>
            <a:r>
              <a:rPr lang="en-US" sz="1200" i="1" dirty="0">
                <a:solidFill>
                  <a:srgbClr val="0000FF"/>
                </a:solidFill>
              </a:rPr>
              <a:t> </a:t>
            </a:r>
            <a:r>
              <a:rPr lang="en-US" sz="1200" i="1" dirty="0" err="1">
                <a:solidFill>
                  <a:srgbClr val="0000FF"/>
                </a:solidFill>
              </a:rPr>
              <a:t>besonders</a:t>
            </a:r>
            <a:r>
              <a:rPr lang="en-US" sz="1200" i="1" dirty="0">
                <a:solidFill>
                  <a:srgbClr val="0000FF"/>
                </a:solidFill>
              </a:rPr>
              <a:t> </a:t>
            </a:r>
            <a:r>
              <a:rPr lang="en-US" sz="1200" i="1" dirty="0" err="1">
                <a:solidFill>
                  <a:srgbClr val="0000FF"/>
                </a:solidFill>
              </a:rPr>
              <a:t>bedeutender</a:t>
            </a:r>
            <a:r>
              <a:rPr lang="en-US" sz="1200" i="1" dirty="0">
                <a:solidFill>
                  <a:srgbClr val="0000FF"/>
                </a:solidFill>
              </a:rPr>
              <a:t> </a:t>
            </a:r>
            <a:r>
              <a:rPr lang="en-US" sz="1200" i="1" dirty="0" err="1">
                <a:solidFill>
                  <a:srgbClr val="0000FF"/>
                </a:solidFill>
              </a:rPr>
              <a:t>Risikofaktor</a:t>
            </a:r>
            <a:r>
              <a:rPr lang="en-US" sz="1200" i="1" dirty="0">
                <a:solidFill>
                  <a:srgbClr val="0000FF"/>
                </a:solidFill>
              </a:rPr>
              <a:t>?</a:t>
            </a:r>
            <a:endParaRPr sz="1200" i="1" dirty="0">
              <a:solidFill>
                <a:srgbClr val="0000FF"/>
              </a:solidFill>
            </a:endParaRPr>
          </a:p>
          <a:p>
            <a:pPr marL="0" lvl="0" indent="0" algn="l" rtl="0">
              <a:spcBef>
                <a:spcPts val="0"/>
              </a:spcBef>
              <a:spcAft>
                <a:spcPts val="0"/>
              </a:spcAft>
              <a:buNone/>
            </a:pPr>
            <a:r>
              <a:rPr lang="en-US" sz="1200" dirty="0" err="1">
                <a:solidFill>
                  <a:srgbClr val="0000FF"/>
                </a:solidFill>
              </a:rPr>
              <a:t>Afroamerikaner</a:t>
            </a:r>
            <a:r>
              <a:rPr lang="en-US" sz="1200" dirty="0">
                <a:solidFill>
                  <a:srgbClr val="0000FF"/>
                </a:solidFill>
              </a:rPr>
              <a:t>. Zu </a:t>
            </a:r>
            <a:r>
              <a:rPr lang="en-US" sz="1200" dirty="0" err="1">
                <a:solidFill>
                  <a:srgbClr val="0000FF"/>
                </a:solidFill>
              </a:rPr>
              <a:t>bedenken</a:t>
            </a:r>
            <a:r>
              <a:rPr lang="en-US" sz="1200" dirty="0">
                <a:solidFill>
                  <a:srgbClr val="0000FF"/>
                </a:solidFill>
              </a:rPr>
              <a:t> </a:t>
            </a:r>
            <a:r>
              <a:rPr lang="en-US" sz="1200" dirty="0" err="1">
                <a:solidFill>
                  <a:srgbClr val="0000FF"/>
                </a:solidFill>
              </a:rPr>
              <a:t>ist</a:t>
            </a:r>
            <a:r>
              <a:rPr lang="en-US" sz="1200" dirty="0">
                <a:solidFill>
                  <a:srgbClr val="0000FF"/>
                </a:solidFill>
              </a:rPr>
              <a:t>, </a:t>
            </a:r>
            <a:r>
              <a:rPr lang="en-US" sz="1200" dirty="0" err="1">
                <a:solidFill>
                  <a:srgbClr val="0000FF"/>
                </a:solidFill>
              </a:rPr>
              <a:t>dass</a:t>
            </a:r>
            <a:r>
              <a:rPr lang="en-US" sz="1200" dirty="0">
                <a:solidFill>
                  <a:srgbClr val="0000FF"/>
                </a:solidFill>
              </a:rPr>
              <a:t> </a:t>
            </a:r>
            <a:r>
              <a:rPr lang="en-US" sz="1200" dirty="0" err="1">
                <a:solidFill>
                  <a:srgbClr val="0000FF"/>
                </a:solidFill>
              </a:rPr>
              <a:t>bei</a:t>
            </a:r>
            <a:r>
              <a:rPr lang="en-US" sz="1200" dirty="0">
                <a:solidFill>
                  <a:srgbClr val="0000FF"/>
                </a:solidFill>
              </a:rPr>
              <a:t> </a:t>
            </a:r>
            <a:r>
              <a:rPr lang="en-US" sz="1200" dirty="0" err="1">
                <a:solidFill>
                  <a:srgbClr val="0000FF"/>
                </a:solidFill>
              </a:rPr>
              <a:t>Afroamerikanern</a:t>
            </a:r>
            <a:r>
              <a:rPr lang="en-US" sz="1200" dirty="0">
                <a:solidFill>
                  <a:srgbClr val="0000FF"/>
                </a:solidFill>
              </a:rPr>
              <a:t> </a:t>
            </a:r>
            <a:r>
              <a:rPr lang="en-US" sz="1200" dirty="0" err="1">
                <a:solidFill>
                  <a:srgbClr val="0000FF"/>
                </a:solidFill>
              </a:rPr>
              <a:t>im</a:t>
            </a:r>
            <a:r>
              <a:rPr lang="en-US" sz="1200" dirty="0">
                <a:solidFill>
                  <a:srgbClr val="0000FF"/>
                </a:solidFill>
              </a:rPr>
              <a:t> Alter von </a:t>
            </a:r>
            <a:r>
              <a:rPr lang="en-US" sz="1200" dirty="0" err="1">
                <a:solidFill>
                  <a:srgbClr val="0000FF"/>
                </a:solidFill>
              </a:rPr>
              <a:t>über</a:t>
            </a:r>
            <a:r>
              <a:rPr lang="en-US" sz="1200" dirty="0">
                <a:solidFill>
                  <a:srgbClr val="0000FF"/>
                </a:solidFill>
              </a:rPr>
              <a:t> 80 Jahren die </a:t>
            </a:r>
            <a:r>
              <a:rPr lang="en-US" sz="1200" dirty="0" err="1">
                <a:solidFill>
                  <a:srgbClr val="0000FF"/>
                </a:solidFill>
              </a:rPr>
              <a:t>Prävalenz</a:t>
            </a:r>
            <a:r>
              <a:rPr lang="en-US" sz="1200" dirty="0">
                <a:solidFill>
                  <a:srgbClr val="0000FF"/>
                </a:solidFill>
              </a:rPr>
              <a:t> </a:t>
            </a:r>
            <a:r>
              <a:rPr lang="en-US" sz="1200" dirty="0" err="1">
                <a:solidFill>
                  <a:srgbClr val="0000FF"/>
                </a:solidFill>
              </a:rPr>
              <a:t>eines</a:t>
            </a:r>
            <a:r>
              <a:rPr lang="en-US" sz="1200" dirty="0">
                <a:solidFill>
                  <a:srgbClr val="0000FF"/>
                </a:solidFill>
              </a:rPr>
              <a:t> </a:t>
            </a:r>
            <a:r>
              <a:rPr lang="en-US" sz="1200" dirty="0" err="1">
                <a:solidFill>
                  <a:srgbClr val="0000FF"/>
                </a:solidFill>
              </a:rPr>
              <a:t>Glaukoms</a:t>
            </a:r>
            <a:r>
              <a:rPr lang="en-US" sz="1200" dirty="0">
                <a:solidFill>
                  <a:srgbClr val="0000FF"/>
                </a:solidFill>
              </a:rPr>
              <a:t> </a:t>
            </a:r>
            <a:r>
              <a:rPr lang="en-US" sz="1200" dirty="0" err="1">
                <a:solidFill>
                  <a:srgbClr val="0000FF"/>
                </a:solidFill>
              </a:rPr>
              <a:t>bei</a:t>
            </a:r>
            <a:r>
              <a:rPr lang="en-US" sz="1200" dirty="0">
                <a:solidFill>
                  <a:srgbClr val="0000FF"/>
                </a:solidFill>
              </a:rPr>
              <a:t> </a:t>
            </a:r>
            <a:r>
              <a:rPr lang="en-US" sz="1200" dirty="0" err="1">
                <a:solidFill>
                  <a:srgbClr val="0000FF"/>
                </a:solidFill>
              </a:rPr>
              <a:t>etwa</a:t>
            </a:r>
            <a:r>
              <a:rPr lang="en-US" sz="1200" dirty="0">
                <a:solidFill>
                  <a:srgbClr val="0000FF"/>
                </a:solidFill>
              </a:rPr>
              <a:t> 11 % </a:t>
            </a:r>
            <a:r>
              <a:rPr lang="en-US" sz="1200" dirty="0" err="1">
                <a:solidFill>
                  <a:srgbClr val="0000FF"/>
                </a:solidFill>
              </a:rPr>
              <a:t>liegt</a:t>
            </a:r>
            <a:r>
              <a:rPr lang="en-US" sz="1200" dirty="0">
                <a:solidFill>
                  <a:srgbClr val="0000FF"/>
                </a:solidFill>
              </a:rPr>
              <a:t>.</a:t>
            </a:r>
            <a:endParaRPr sz="1200" i="1" dirty="0">
              <a:solidFill>
                <a:srgbClr val="0000FF"/>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016"/>
        <p:cNvGrpSpPr/>
        <p:nvPr/>
      </p:nvGrpSpPr>
      <p:grpSpPr>
        <a:xfrm>
          <a:off x="0" y="0"/>
          <a:ext cx="0" cy="0"/>
          <a:chOff x="0" y="0"/>
          <a:chExt cx="0" cy="0"/>
        </a:xfrm>
      </p:grpSpPr>
      <p:sp>
        <p:nvSpPr>
          <p:cNvPr id="1017" name="Google Shape;1017;p62"/>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018" name="Google Shape;1018;p62"/>
          <p:cNvSpPr txBox="1"/>
          <p:nvPr/>
        </p:nvSpPr>
        <p:spPr>
          <a:xfrm>
            <a:off x="457200" y="1536174"/>
            <a:ext cx="7391400" cy="26730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Ethnische</a:t>
            </a:r>
            <a:r>
              <a:rPr lang="en-US" sz="1200" dirty="0">
                <a:solidFill>
                  <a:srgbClr val="BFBFBF"/>
                </a:solidFill>
              </a:rPr>
              <a:t> </a:t>
            </a:r>
            <a:r>
              <a:rPr lang="en-US" sz="1200" dirty="0" err="1">
                <a:solidFill>
                  <a:srgbClr val="BFBFBF"/>
                </a:solidFill>
              </a:rPr>
              <a:t>Zugehörigkeit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b="1" dirty="0" err="1">
                <a:solidFill>
                  <a:srgbClr val="0000FF"/>
                </a:solidFill>
              </a:rPr>
              <a:t>Geringe</a:t>
            </a:r>
            <a:r>
              <a:rPr lang="en-US" sz="1200" b="1" dirty="0">
                <a:solidFill>
                  <a:srgbClr val="0000FF"/>
                </a:solidFill>
              </a:rPr>
              <a:t> </a:t>
            </a:r>
            <a:r>
              <a:rPr lang="en-US" sz="1200" b="1" dirty="0" err="1">
                <a:solidFill>
                  <a:srgbClr val="0000FF"/>
                </a:solidFill>
              </a:rPr>
              <a:t>zentrale</a:t>
            </a:r>
            <a:r>
              <a:rPr lang="en-US" sz="1200" b="1" dirty="0">
                <a:solidFill>
                  <a:srgbClr val="0000FF"/>
                </a:solidFill>
              </a:rPr>
              <a:t> </a:t>
            </a:r>
            <a:r>
              <a:rPr lang="en-US" sz="1200" b="1" dirty="0" err="1">
                <a:solidFill>
                  <a:srgbClr val="0000FF"/>
                </a:solidFill>
              </a:rPr>
              <a:t>Hornhautdicke</a:t>
            </a:r>
            <a:r>
              <a:rPr lang="en-US" sz="1200" b="1" dirty="0">
                <a:solidFill>
                  <a:srgbClr val="0000FF"/>
                </a:solidFill>
              </a:rPr>
              <a:t> (CCT, central corneal thickness)</a:t>
            </a:r>
            <a:endParaRPr sz="1200" b="1" i="1" dirty="0">
              <a:solidFill>
                <a:srgbClr val="0000F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a:p>
            <a:pPr marL="0" marR="0" lvl="0" indent="0" algn="l" rtl="0">
              <a:spcBef>
                <a:spcPts val="0"/>
              </a:spcBef>
              <a:spcAft>
                <a:spcPts val="0"/>
              </a:spcAft>
              <a:buClr>
                <a:srgbClr val="BFBFBF"/>
              </a:buClr>
              <a:buSzPts val="1200"/>
              <a:buFont typeface="Noto Sans Symbols"/>
              <a:buNone/>
            </a:pPr>
            <a:endParaRPr sz="1200" i="1" dirty="0">
              <a:solidFill>
                <a:srgbClr val="BFBFBF"/>
              </a:solidFill>
            </a:endParaRPr>
          </a:p>
        </p:txBody>
      </p:sp>
      <p:sp>
        <p:nvSpPr>
          <p:cNvPr id="1019" name="Google Shape;1019;p62"/>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020" name="Google Shape;1020;p62"/>
          <p:cNvSpPr/>
          <p:nvPr/>
        </p:nvSpPr>
        <p:spPr>
          <a:xfrm>
            <a:off x="583680" y="2549652"/>
            <a:ext cx="3962400" cy="64604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21" name="Google Shape;1021;p62"/>
          <p:cNvSpPr txBox="1"/>
          <p:nvPr/>
        </p:nvSpPr>
        <p:spPr>
          <a:xfrm>
            <a:off x="152400" y="3785731"/>
            <a:ext cx="7010400" cy="2303700"/>
          </a:xfrm>
          <a:prstGeom prst="rect">
            <a:avLst/>
          </a:prstGeom>
          <a:solidFill>
            <a:srgbClr val="C8C86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rgbClr val="0000FF"/>
                </a:solidFill>
                <a:latin typeface="Arial"/>
                <a:ea typeface="Arial"/>
                <a:cs typeface="Arial"/>
                <a:sym typeface="Arial"/>
              </a:rPr>
              <a:t>In </a:t>
            </a:r>
            <a:r>
              <a:rPr lang="en-US" sz="1200" i="1" dirty="0" err="1">
                <a:solidFill>
                  <a:srgbClr val="0000FF"/>
                </a:solidFill>
                <a:latin typeface="Arial"/>
                <a:ea typeface="Arial"/>
                <a:cs typeface="Arial"/>
                <a:sym typeface="Arial"/>
              </a:rPr>
              <a:t>welcher</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klinischen</a:t>
            </a:r>
            <a:r>
              <a:rPr lang="en-US" sz="1200" i="1" dirty="0">
                <a:solidFill>
                  <a:srgbClr val="0000FF"/>
                </a:solidFill>
                <a:latin typeface="Arial"/>
                <a:ea typeface="Arial"/>
                <a:cs typeface="Arial"/>
                <a:sym typeface="Arial"/>
              </a:rPr>
              <a:t> Studie </a:t>
            </a:r>
            <a:r>
              <a:rPr lang="en-US" sz="1200" i="1" dirty="0" err="1">
                <a:solidFill>
                  <a:srgbClr val="0000FF"/>
                </a:solidFill>
                <a:latin typeface="Arial"/>
                <a:ea typeface="Arial"/>
                <a:cs typeface="Arial"/>
                <a:sym typeface="Arial"/>
              </a:rPr>
              <a:t>zum</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Glaukom</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wurde</a:t>
            </a:r>
            <a:r>
              <a:rPr lang="en-US" sz="1200" i="1" dirty="0">
                <a:solidFill>
                  <a:srgbClr val="0000FF"/>
                </a:solidFill>
                <a:latin typeface="Arial"/>
                <a:ea typeface="Arial"/>
                <a:cs typeface="Arial"/>
                <a:sym typeface="Arial"/>
              </a:rPr>
              <a:t> die CCT </a:t>
            </a:r>
            <a:r>
              <a:rPr lang="en-US" sz="1200" i="1" dirty="0" err="1">
                <a:solidFill>
                  <a:srgbClr val="0000FF"/>
                </a:solidFill>
                <a:latin typeface="Arial"/>
                <a:ea typeface="Arial"/>
                <a:cs typeface="Arial"/>
                <a:sym typeface="Arial"/>
              </a:rPr>
              <a:t>als</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Risikofaktor</a:t>
            </a:r>
            <a:r>
              <a:rPr lang="en-US" sz="1200" i="1" dirty="0">
                <a:solidFill>
                  <a:srgbClr val="0000FF"/>
                </a:solidFill>
                <a:latin typeface="Arial"/>
                <a:ea typeface="Arial"/>
                <a:cs typeface="Arial"/>
                <a:sym typeface="Arial"/>
              </a:rPr>
              <a:t> für das </a:t>
            </a:r>
            <a:r>
              <a:rPr lang="en-US" sz="1200" i="1" dirty="0">
                <a:solidFill>
                  <a:srgbClr val="0000FF"/>
                </a:solidFill>
              </a:rPr>
              <a:t>POWG</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identifiziert</a:t>
            </a:r>
            <a:r>
              <a:rPr lang="en-US" sz="1200" i="1" dirty="0">
                <a:solidFill>
                  <a:srgbClr val="0000FF"/>
                </a:solidFill>
                <a:latin typeface="Arial"/>
                <a:ea typeface="Arial"/>
                <a:cs typeface="Arial"/>
                <a:sym typeface="Arial"/>
              </a:rPr>
              <a:t>?</a:t>
            </a:r>
            <a:endParaRPr sz="1400" i="1" dirty="0">
              <a:solidFill>
                <a:srgbClr val="C8C860"/>
              </a:solidFill>
              <a:latin typeface="Arial"/>
              <a:ea typeface="Arial"/>
              <a:cs typeface="Arial"/>
              <a:sym typeface="Arial"/>
            </a:endParaRPr>
          </a:p>
          <a:p>
            <a:pPr marL="0" marR="0" lvl="0" indent="0" algn="l" rtl="0">
              <a:spcBef>
                <a:spcPts val="0"/>
              </a:spcBef>
              <a:spcAft>
                <a:spcPts val="0"/>
              </a:spcAft>
              <a:buNone/>
            </a:pPr>
            <a:r>
              <a:rPr lang="en-US" sz="1200" dirty="0">
                <a:solidFill>
                  <a:srgbClr val="C8C860"/>
                </a:solidFill>
                <a:latin typeface="Arial"/>
                <a:ea typeface="Arial"/>
                <a:cs typeface="Arial"/>
                <a:sym typeface="Arial"/>
              </a:rPr>
              <a:t>Die Ocular Hypertension Treatment Trial (OHTS)</a:t>
            </a:r>
            <a:endParaRPr dirty="0"/>
          </a:p>
          <a:p>
            <a:pPr marL="0" marR="0" lvl="0" indent="0" algn="l" rtl="0">
              <a:spcBef>
                <a:spcPts val="0"/>
              </a:spcBef>
              <a:spcAft>
                <a:spcPts val="0"/>
              </a:spcAft>
              <a:buNone/>
            </a:pPr>
            <a:endParaRPr sz="1400" dirty="0">
              <a:solidFill>
                <a:srgbClr val="C8C860"/>
              </a:solidFill>
              <a:latin typeface="Arial"/>
              <a:ea typeface="Arial"/>
              <a:cs typeface="Arial"/>
              <a:sym typeface="Arial"/>
            </a:endParaRPr>
          </a:p>
          <a:p>
            <a:pPr marL="0" marR="0" lvl="0" indent="0" algn="l" rtl="0">
              <a:spcBef>
                <a:spcPts val="0"/>
              </a:spcBef>
              <a:spcAft>
                <a:spcPts val="0"/>
              </a:spcAft>
              <a:buNone/>
            </a:pPr>
            <a:r>
              <a:rPr lang="en-US" sz="1200" i="1" dirty="0">
                <a:solidFill>
                  <a:srgbClr val="C8C860"/>
                </a:solidFill>
                <a:latin typeface="Arial"/>
                <a:ea typeface="Arial"/>
                <a:cs typeface="Arial"/>
                <a:sym typeface="Arial"/>
              </a:rPr>
              <a:t>Eine </a:t>
            </a:r>
            <a:r>
              <a:rPr lang="en-US" sz="1200" i="1" dirty="0" err="1">
                <a:solidFill>
                  <a:srgbClr val="C8C860"/>
                </a:solidFill>
                <a:latin typeface="Arial"/>
                <a:ea typeface="Arial"/>
                <a:cs typeface="Arial"/>
                <a:sym typeface="Arial"/>
              </a:rPr>
              <a:t>geringe</a:t>
            </a:r>
            <a:r>
              <a:rPr lang="en-US" sz="1200" i="1" dirty="0">
                <a:solidFill>
                  <a:srgbClr val="C8C860"/>
                </a:solidFill>
                <a:latin typeface="Arial"/>
                <a:ea typeface="Arial"/>
                <a:cs typeface="Arial"/>
                <a:sym typeface="Arial"/>
              </a:rPr>
              <a:t> CCT </a:t>
            </a:r>
            <a:r>
              <a:rPr lang="en-US" sz="1200" i="1" dirty="0" err="1">
                <a:solidFill>
                  <a:srgbClr val="C8C860"/>
                </a:solidFill>
                <a:latin typeface="Arial"/>
                <a:ea typeface="Arial"/>
                <a:cs typeface="Arial"/>
                <a:sym typeface="Arial"/>
              </a:rPr>
              <a:t>führt</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bei</a:t>
            </a:r>
            <a:r>
              <a:rPr lang="en-US" sz="1200" i="1" dirty="0">
                <a:solidFill>
                  <a:srgbClr val="C8C860"/>
                </a:solidFill>
                <a:latin typeface="Arial"/>
                <a:ea typeface="Arial"/>
                <a:cs typeface="Arial"/>
                <a:sym typeface="Arial"/>
              </a:rPr>
              <a:t> der </a:t>
            </a:r>
            <a:r>
              <a:rPr lang="en-US" sz="1200" i="1" dirty="0" err="1">
                <a:solidFill>
                  <a:srgbClr val="C8C860"/>
                </a:solidFill>
                <a:latin typeface="Arial"/>
                <a:ea typeface="Arial"/>
                <a:cs typeface="Arial"/>
                <a:sym typeface="Arial"/>
              </a:rPr>
              <a:t>Applanationsmessung</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zu</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fälschlicherweise</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niedrigen</a:t>
            </a:r>
            <a:r>
              <a:rPr lang="en-US" sz="1200" i="1" dirty="0">
                <a:solidFill>
                  <a:srgbClr val="C8C860"/>
                </a:solidFill>
                <a:latin typeface="Arial"/>
                <a:ea typeface="Arial"/>
                <a:cs typeface="Arial"/>
                <a:sym typeface="Arial"/>
              </a:rPr>
              <a:t> IOD-</a:t>
            </a:r>
            <a:r>
              <a:rPr lang="en-US" sz="1200" i="1" dirty="0" err="1">
                <a:solidFill>
                  <a:srgbClr val="C8C860"/>
                </a:solidFill>
                <a:latin typeface="Arial"/>
                <a:ea typeface="Arial"/>
                <a:cs typeface="Arial"/>
                <a:sym typeface="Arial"/>
              </a:rPr>
              <a:t>Werten</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Erklärt</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dieser</a:t>
            </a:r>
            <a:r>
              <a:rPr lang="en-US" sz="1200" i="1" dirty="0">
                <a:solidFill>
                  <a:srgbClr val="C8C860"/>
                </a:solidFill>
                <a:latin typeface="Arial"/>
                <a:ea typeface="Arial"/>
                <a:cs typeface="Arial"/>
                <a:sym typeface="Arial"/>
              </a:rPr>
              <a:t> IOD-</a:t>
            </a:r>
            <a:r>
              <a:rPr lang="en-US" sz="1200" i="1" dirty="0" err="1">
                <a:solidFill>
                  <a:srgbClr val="C8C860"/>
                </a:solidFill>
                <a:latin typeface="Arial"/>
                <a:ea typeface="Arial"/>
                <a:cs typeface="Arial"/>
                <a:sym typeface="Arial"/>
              </a:rPr>
              <a:t>Effekt</a:t>
            </a:r>
            <a:r>
              <a:rPr lang="en-US" sz="1200" i="1" dirty="0">
                <a:solidFill>
                  <a:srgbClr val="C8C860"/>
                </a:solidFill>
                <a:latin typeface="Arial"/>
                <a:ea typeface="Arial"/>
                <a:cs typeface="Arial"/>
                <a:sym typeface="Arial"/>
              </a:rPr>
              <a:t> den </a:t>
            </a:r>
            <a:r>
              <a:rPr lang="en-US" sz="1200" i="1" dirty="0" err="1">
                <a:solidFill>
                  <a:srgbClr val="C8C860"/>
                </a:solidFill>
                <a:latin typeface="Arial"/>
                <a:ea typeface="Arial"/>
                <a:cs typeface="Arial"/>
                <a:sym typeface="Arial"/>
              </a:rPr>
              <a:t>Zusammenhang</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zwischen</a:t>
            </a:r>
            <a:r>
              <a:rPr lang="en-US" sz="1200" i="1" dirty="0">
                <a:solidFill>
                  <a:srgbClr val="C8C860"/>
                </a:solidFill>
                <a:latin typeface="Arial"/>
                <a:ea typeface="Arial"/>
                <a:cs typeface="Arial"/>
                <a:sym typeface="Arial"/>
              </a:rPr>
              <a:t> CCT und dem Risiko für </a:t>
            </a:r>
            <a:r>
              <a:rPr lang="en-US" sz="1200" i="1" dirty="0" err="1">
                <a:solidFill>
                  <a:srgbClr val="C8C860"/>
                </a:solidFill>
                <a:latin typeface="Arial"/>
                <a:ea typeface="Arial"/>
                <a:cs typeface="Arial"/>
                <a:sym typeface="Arial"/>
              </a:rPr>
              <a:t>ein</a:t>
            </a:r>
            <a:r>
              <a:rPr lang="en-US" sz="1200" i="1" dirty="0">
                <a:solidFill>
                  <a:srgbClr val="C8C860"/>
                </a:solidFill>
                <a:latin typeface="Arial"/>
                <a:ea typeface="Arial"/>
                <a:cs typeface="Arial"/>
                <a:sym typeface="Arial"/>
              </a:rPr>
              <a:t> POWG?</a:t>
            </a:r>
            <a:endParaRPr dirty="0"/>
          </a:p>
          <a:p>
            <a:pPr marL="0" marR="0" lvl="0" indent="0" algn="l" rtl="0">
              <a:spcBef>
                <a:spcPts val="0"/>
              </a:spcBef>
              <a:spcAft>
                <a:spcPts val="0"/>
              </a:spcAft>
              <a:buNone/>
            </a:pPr>
            <a:r>
              <a:rPr lang="en-US" sz="1200" dirty="0">
                <a:solidFill>
                  <a:srgbClr val="C8C860"/>
                </a:solidFill>
                <a:latin typeface="Arial"/>
                <a:ea typeface="Arial"/>
                <a:cs typeface="Arial"/>
                <a:sym typeface="Arial"/>
              </a:rPr>
              <a:t>Nein – </a:t>
            </a:r>
            <a:r>
              <a:rPr lang="en-US" sz="1200" dirty="0" err="1">
                <a:solidFill>
                  <a:srgbClr val="C8C860"/>
                </a:solidFill>
                <a:latin typeface="Arial"/>
                <a:ea typeface="Arial"/>
                <a:cs typeface="Arial"/>
                <a:sym typeface="Arial"/>
              </a:rPr>
              <a:t>eine</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geringe</a:t>
            </a:r>
            <a:r>
              <a:rPr lang="en-US" sz="1200" dirty="0">
                <a:solidFill>
                  <a:srgbClr val="C8C860"/>
                </a:solidFill>
                <a:latin typeface="Arial"/>
                <a:ea typeface="Arial"/>
                <a:cs typeface="Arial"/>
                <a:sym typeface="Arial"/>
              </a:rPr>
              <a:t> CCT </a:t>
            </a:r>
            <a:r>
              <a:rPr lang="en-US" sz="1200" dirty="0" err="1">
                <a:solidFill>
                  <a:srgbClr val="C8C860"/>
                </a:solidFill>
                <a:latin typeface="Arial"/>
                <a:ea typeface="Arial"/>
                <a:cs typeface="Arial"/>
                <a:sym typeface="Arial"/>
              </a:rPr>
              <a:t>ist</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auch</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nach</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Berücksichtigung</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ihres</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Einflusses</a:t>
            </a:r>
            <a:r>
              <a:rPr lang="en-US" sz="1200" dirty="0">
                <a:solidFill>
                  <a:srgbClr val="C8C860"/>
                </a:solidFill>
                <a:latin typeface="Arial"/>
                <a:ea typeface="Arial"/>
                <a:cs typeface="Arial"/>
                <a:sym typeface="Arial"/>
              </a:rPr>
              <a:t> auf die IOD-</a:t>
            </a:r>
            <a:r>
              <a:rPr lang="en-US" sz="1200" dirty="0" err="1">
                <a:solidFill>
                  <a:srgbClr val="C8C860"/>
                </a:solidFill>
                <a:latin typeface="Arial"/>
                <a:ea typeface="Arial"/>
                <a:cs typeface="Arial"/>
                <a:sym typeface="Arial"/>
              </a:rPr>
              <a:t>Messung</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ein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Risikofaktor</a:t>
            </a:r>
            <a:r>
              <a:rPr lang="en-US" sz="1200" dirty="0">
                <a:solidFill>
                  <a:srgbClr val="C8C860"/>
                </a:solidFill>
                <a:latin typeface="Arial"/>
                <a:ea typeface="Arial"/>
                <a:cs typeface="Arial"/>
                <a:sym typeface="Arial"/>
              </a:rPr>
              <a:t>, d. h., es </a:t>
            </a:r>
            <a:r>
              <a:rPr lang="en-US" sz="1200" dirty="0" err="1">
                <a:solidFill>
                  <a:srgbClr val="C8C860"/>
                </a:solidFill>
                <a:latin typeface="Arial"/>
                <a:ea typeface="Arial"/>
                <a:cs typeface="Arial"/>
                <a:sym typeface="Arial"/>
              </a:rPr>
              <a:t>handelt</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sich</a:t>
            </a:r>
            <a:r>
              <a:rPr lang="en-US" sz="1200" dirty="0">
                <a:solidFill>
                  <a:srgbClr val="C8C860"/>
                </a:solidFill>
                <a:latin typeface="Arial"/>
                <a:ea typeface="Arial"/>
                <a:cs typeface="Arial"/>
                <a:sym typeface="Arial"/>
              </a:rPr>
              <a:t> um </a:t>
            </a:r>
            <a:r>
              <a:rPr lang="en-US" sz="1200" dirty="0" err="1">
                <a:solidFill>
                  <a:srgbClr val="C8C860"/>
                </a:solidFill>
                <a:latin typeface="Arial"/>
                <a:ea typeface="Arial"/>
                <a:cs typeface="Arial"/>
                <a:sym typeface="Arial"/>
              </a:rPr>
              <a:t>einen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unabhängigen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Risikofaktor</a:t>
            </a:r>
            <a:endParaRPr dirty="0"/>
          </a:p>
          <a:p>
            <a:pPr marL="0" marR="0" lvl="0" indent="0" algn="l" rtl="0">
              <a:spcBef>
                <a:spcPts val="0"/>
              </a:spcBef>
              <a:spcAft>
                <a:spcPts val="0"/>
              </a:spcAft>
              <a:buNone/>
            </a:pPr>
            <a:endParaRPr sz="1400" dirty="0">
              <a:solidFill>
                <a:srgbClr val="C8C860"/>
              </a:solidFill>
              <a:latin typeface="Arial"/>
              <a:ea typeface="Arial"/>
              <a:cs typeface="Arial"/>
              <a:sym typeface="Arial"/>
            </a:endParaRPr>
          </a:p>
          <a:p>
            <a:pPr marL="0" marR="0" lvl="0" indent="0" algn="l" rtl="0">
              <a:spcBef>
                <a:spcPts val="0"/>
              </a:spcBef>
              <a:spcAft>
                <a:spcPts val="0"/>
              </a:spcAft>
              <a:buNone/>
            </a:pPr>
            <a:r>
              <a:rPr lang="en-US" sz="1200" i="1" dirty="0">
                <a:solidFill>
                  <a:srgbClr val="C8C860"/>
                </a:solidFill>
                <a:latin typeface="Arial"/>
                <a:ea typeface="Arial"/>
                <a:cs typeface="Arial"/>
                <a:sym typeface="Arial"/>
              </a:rPr>
              <a:t>Wie </a:t>
            </a:r>
            <a:r>
              <a:rPr lang="en-US" sz="1200" i="1" dirty="0" err="1">
                <a:solidFill>
                  <a:srgbClr val="C8C860"/>
                </a:solidFill>
                <a:latin typeface="Arial"/>
                <a:ea typeface="Arial"/>
                <a:cs typeface="Arial"/>
                <a:sym typeface="Arial"/>
              </a:rPr>
              <a:t>könnte</a:t>
            </a:r>
            <a:r>
              <a:rPr lang="en-US" sz="1200" i="1" dirty="0">
                <a:solidFill>
                  <a:srgbClr val="C8C860"/>
                </a:solidFill>
                <a:latin typeface="Arial"/>
                <a:ea typeface="Arial"/>
                <a:cs typeface="Arial"/>
                <a:sym typeface="Arial"/>
              </a:rPr>
              <a:t> dies </a:t>
            </a:r>
            <a:r>
              <a:rPr lang="en-US" sz="1200" i="1" dirty="0" err="1">
                <a:solidFill>
                  <a:srgbClr val="C8C860"/>
                </a:solidFill>
                <a:latin typeface="Arial"/>
                <a:ea typeface="Arial"/>
                <a:cs typeface="Arial"/>
                <a:sym typeface="Arial"/>
              </a:rPr>
              <a:t>physiologisch</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funktionieren</a:t>
            </a:r>
            <a:r>
              <a:rPr lang="en-US" sz="1200" i="1" dirty="0">
                <a:solidFill>
                  <a:srgbClr val="C8C860"/>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C8C860"/>
                </a:solidFill>
                <a:latin typeface="Arial"/>
                <a:ea typeface="Arial"/>
                <a:cs typeface="Arial"/>
                <a:sym typeface="Arial"/>
              </a:rPr>
              <a:t>Niemand </a:t>
            </a:r>
            <a:r>
              <a:rPr lang="en-US" sz="1200" dirty="0" err="1">
                <a:solidFill>
                  <a:srgbClr val="C8C860"/>
                </a:solidFill>
                <a:latin typeface="Arial"/>
                <a:ea typeface="Arial"/>
                <a:cs typeface="Arial"/>
                <a:sym typeface="Arial"/>
              </a:rPr>
              <a:t>weiß</a:t>
            </a:r>
            <a:r>
              <a:rPr lang="en-US" sz="1200" dirty="0">
                <a:solidFill>
                  <a:srgbClr val="C8C860"/>
                </a:solidFill>
                <a:latin typeface="Arial"/>
                <a:ea typeface="Arial"/>
                <a:cs typeface="Arial"/>
                <a:sym typeface="Arial"/>
              </a:rPr>
              <a:t> es </a:t>
            </a:r>
            <a:r>
              <a:rPr lang="en-US" sz="1200" dirty="0" err="1">
                <a:solidFill>
                  <a:srgbClr val="C8C860"/>
                </a:solidFill>
                <a:latin typeface="Arial"/>
                <a:ea typeface="Arial"/>
                <a:cs typeface="Arial"/>
                <a:sym typeface="Arial"/>
              </a:rPr>
              <a:t>mit</a:t>
            </a:r>
            <a:r>
              <a:rPr lang="en-US" sz="1200" dirty="0">
                <a:solidFill>
                  <a:srgbClr val="C8C860"/>
                </a:solidFill>
                <a:latin typeface="Arial"/>
                <a:ea typeface="Arial"/>
                <a:cs typeface="Arial"/>
                <a:sym typeface="Arial"/>
              </a:rPr>
              <a:t> Sicherheit, </a:t>
            </a:r>
            <a:r>
              <a:rPr lang="en-US" sz="1200" dirty="0" err="1">
                <a:solidFill>
                  <a:srgbClr val="C8C860"/>
                </a:solidFill>
                <a:latin typeface="Arial"/>
                <a:ea typeface="Arial"/>
                <a:cs typeface="Arial"/>
                <a:sym typeface="Arial"/>
              </a:rPr>
              <a:t>aber</a:t>
            </a:r>
            <a:r>
              <a:rPr lang="en-US" sz="1200" dirty="0">
                <a:solidFill>
                  <a:srgbClr val="C8C860"/>
                </a:solidFill>
                <a:latin typeface="Arial"/>
                <a:ea typeface="Arial"/>
                <a:cs typeface="Arial"/>
                <a:sym typeface="Arial"/>
              </a:rPr>
              <a:t> es </a:t>
            </a:r>
            <a:r>
              <a:rPr lang="en-US" sz="1200" dirty="0" err="1">
                <a:solidFill>
                  <a:srgbClr val="C8C860"/>
                </a:solidFill>
                <a:latin typeface="Arial"/>
                <a:ea typeface="Arial"/>
                <a:cs typeface="Arial"/>
                <a:sym typeface="Arial"/>
              </a:rPr>
              <a:t>könnte</a:t>
            </a:r>
            <a:r>
              <a:rPr lang="en-US" sz="1200" dirty="0">
                <a:solidFill>
                  <a:srgbClr val="C8C860"/>
                </a:solidFill>
                <a:latin typeface="Arial"/>
                <a:ea typeface="Arial"/>
                <a:cs typeface="Arial"/>
                <a:sym typeface="Arial"/>
              </a:rPr>
              <a:t> sein, </a:t>
            </a:r>
            <a:r>
              <a:rPr lang="en-US" sz="1200" dirty="0" err="1">
                <a:solidFill>
                  <a:srgbClr val="C8C860"/>
                </a:solidFill>
                <a:latin typeface="Arial"/>
                <a:ea typeface="Arial"/>
                <a:cs typeface="Arial"/>
                <a:sym typeface="Arial"/>
              </a:rPr>
              <a:t>dass</a:t>
            </a:r>
            <a:r>
              <a:rPr lang="en-US" sz="1200" dirty="0">
                <a:solidFill>
                  <a:srgbClr val="C8C860"/>
                </a:solidFill>
                <a:latin typeface="Arial"/>
                <a:ea typeface="Arial"/>
                <a:cs typeface="Arial"/>
                <a:sym typeface="Arial"/>
              </a:rPr>
              <a:t> die </a:t>
            </a:r>
            <a:r>
              <a:rPr lang="en-US" sz="1200" dirty="0" err="1">
                <a:solidFill>
                  <a:srgbClr val="C8C860"/>
                </a:solidFill>
                <a:latin typeface="Arial"/>
                <a:ea typeface="Arial"/>
                <a:cs typeface="Arial"/>
                <a:sym typeface="Arial"/>
              </a:rPr>
              <a:t>geringe</a:t>
            </a:r>
            <a:r>
              <a:rPr lang="en-US" sz="1200" dirty="0">
                <a:solidFill>
                  <a:srgbClr val="C8C860"/>
                </a:solidFill>
                <a:latin typeface="Arial"/>
                <a:ea typeface="Arial"/>
                <a:cs typeface="Arial"/>
                <a:sym typeface="Arial"/>
              </a:rPr>
              <a:t> Dicke der CCT </a:t>
            </a:r>
            <a:r>
              <a:rPr lang="en-US" sz="1200" dirty="0" err="1">
                <a:solidFill>
                  <a:srgbClr val="C8C860"/>
                </a:solidFill>
                <a:latin typeface="Arial"/>
                <a:ea typeface="Arial"/>
                <a:cs typeface="Arial"/>
                <a:sym typeface="Arial"/>
              </a:rPr>
              <a:t>strukturelle</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Merkmale</a:t>
            </a:r>
            <a:r>
              <a:rPr lang="en-US" sz="1200" dirty="0">
                <a:solidFill>
                  <a:srgbClr val="C8C860"/>
                </a:solidFill>
                <a:latin typeface="Arial"/>
                <a:ea typeface="Arial"/>
                <a:cs typeface="Arial"/>
                <a:sym typeface="Arial"/>
              </a:rPr>
              <a:t> der </a:t>
            </a:r>
            <a:r>
              <a:rPr lang="en-US" sz="1200" dirty="0" err="1">
                <a:solidFill>
                  <a:srgbClr val="C8C860"/>
                </a:solidFill>
                <a:latin typeface="Arial"/>
                <a:ea typeface="Arial"/>
                <a:cs typeface="Arial"/>
                <a:sym typeface="Arial"/>
              </a:rPr>
              <a:t>Augenwand</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widerspiegelt</a:t>
            </a:r>
            <a:r>
              <a:rPr lang="en-US" sz="1200" dirty="0">
                <a:solidFill>
                  <a:srgbClr val="C8C860"/>
                </a:solidFill>
                <a:latin typeface="Arial"/>
                <a:ea typeface="Arial"/>
                <a:cs typeface="Arial"/>
                <a:sym typeface="Arial"/>
              </a:rPr>
              <a:t>, die den </a:t>
            </a:r>
            <a:r>
              <a:rPr lang="en-US" sz="1200" dirty="0" err="1">
                <a:solidFill>
                  <a:srgbClr val="C8C860"/>
                </a:solidFill>
                <a:latin typeface="Arial"/>
                <a:ea typeface="Arial"/>
                <a:cs typeface="Arial"/>
                <a:sym typeface="Arial"/>
              </a:rPr>
              <a:t>Sehnervenkopf</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anfällig</a:t>
            </a:r>
            <a:r>
              <a:rPr lang="en-US" sz="1200" dirty="0">
                <a:solidFill>
                  <a:srgbClr val="C8C860"/>
                </a:solidFill>
                <a:latin typeface="Arial"/>
                <a:ea typeface="Arial"/>
                <a:cs typeface="Arial"/>
                <a:sym typeface="Arial"/>
              </a:rPr>
              <a:t> für </a:t>
            </a:r>
            <a:r>
              <a:rPr lang="en-US" sz="1200" dirty="0" err="1">
                <a:solidFill>
                  <a:srgbClr val="C8C860"/>
                </a:solidFill>
                <a:latin typeface="Arial"/>
                <a:ea typeface="Arial"/>
                <a:cs typeface="Arial"/>
                <a:sym typeface="Arial"/>
              </a:rPr>
              <a:t>glaukomatöse</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Schäden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machen</a:t>
            </a:r>
            <a:endParaRP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025"/>
        <p:cNvGrpSpPr/>
        <p:nvPr/>
      </p:nvGrpSpPr>
      <p:grpSpPr>
        <a:xfrm>
          <a:off x="0" y="0"/>
          <a:ext cx="0" cy="0"/>
          <a:chOff x="0" y="0"/>
          <a:chExt cx="0" cy="0"/>
        </a:xfrm>
      </p:grpSpPr>
      <p:sp>
        <p:nvSpPr>
          <p:cNvPr id="1026" name="Google Shape;1026;p63"/>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027" name="Google Shape;1027;p63"/>
          <p:cNvSpPr txBox="1"/>
          <p:nvPr/>
        </p:nvSpPr>
        <p:spPr>
          <a:xfrm>
            <a:off x="457200" y="1536174"/>
            <a:ext cx="7391400" cy="28578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Ethnische</a:t>
            </a:r>
            <a:r>
              <a:rPr lang="en-US" sz="1200" dirty="0">
                <a:solidFill>
                  <a:srgbClr val="BFBFBF"/>
                </a:solidFill>
              </a:rPr>
              <a:t> </a:t>
            </a:r>
            <a:r>
              <a:rPr lang="en-US" sz="1200" dirty="0" err="1">
                <a:solidFill>
                  <a:srgbClr val="BFBFBF"/>
                </a:solidFill>
              </a:rPr>
              <a:t>Zugehörigkeit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b="1" dirty="0" err="1">
                <a:solidFill>
                  <a:srgbClr val="0000FF"/>
                </a:solidFill>
              </a:rPr>
              <a:t>Geringe</a:t>
            </a:r>
            <a:r>
              <a:rPr lang="en-US" sz="1200" b="1" dirty="0">
                <a:solidFill>
                  <a:srgbClr val="0000FF"/>
                </a:solidFill>
              </a:rPr>
              <a:t> </a:t>
            </a:r>
            <a:r>
              <a:rPr lang="en-US" sz="1200" b="1" dirty="0" err="1">
                <a:solidFill>
                  <a:srgbClr val="0000FF"/>
                </a:solidFill>
              </a:rPr>
              <a:t>zentrale</a:t>
            </a:r>
            <a:r>
              <a:rPr lang="en-US" sz="1200" b="1" dirty="0">
                <a:solidFill>
                  <a:srgbClr val="0000FF"/>
                </a:solidFill>
              </a:rPr>
              <a:t> </a:t>
            </a:r>
            <a:r>
              <a:rPr lang="en-US" sz="1200" b="1" dirty="0" err="1">
                <a:solidFill>
                  <a:srgbClr val="0000FF"/>
                </a:solidFill>
              </a:rPr>
              <a:t>Hornhautdicke</a:t>
            </a:r>
            <a:r>
              <a:rPr lang="en-US" sz="1200" b="1" dirty="0">
                <a:solidFill>
                  <a:srgbClr val="0000FF"/>
                </a:solidFill>
              </a:rPr>
              <a:t> (CCT, central corneal thickness)</a:t>
            </a:r>
            <a:endParaRPr sz="1200" b="1" i="1" dirty="0">
              <a:solidFill>
                <a:srgbClr val="0000F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a:p>
            <a:pPr marL="0" lvl="0" indent="0" algn="l" rtl="0">
              <a:spcBef>
                <a:spcPts val="0"/>
              </a:spcBef>
              <a:spcAft>
                <a:spcPts val="0"/>
              </a:spcAft>
              <a:buClr>
                <a:srgbClr val="BFBFBF"/>
              </a:buClr>
              <a:buSzPts val="1200"/>
              <a:buFont typeface="Noto Sans Symbols"/>
              <a:buNone/>
            </a:pPr>
            <a:endParaRPr sz="1200" i="1" dirty="0">
              <a:solidFill>
                <a:srgbClr val="BFBFBF"/>
              </a:solidFill>
            </a:endParaRPr>
          </a:p>
          <a:p>
            <a:pPr marL="0" marR="0" lvl="0" indent="0" algn="l" rtl="0">
              <a:spcBef>
                <a:spcPts val="0"/>
              </a:spcBef>
              <a:spcAft>
                <a:spcPts val="0"/>
              </a:spcAft>
              <a:buClr>
                <a:srgbClr val="BFBFBF"/>
              </a:buClr>
              <a:buSzPts val="1200"/>
              <a:buFont typeface="Noto Sans Symbols"/>
              <a:buNone/>
            </a:pPr>
            <a:endParaRPr sz="1200" i="1" dirty="0">
              <a:solidFill>
                <a:srgbClr val="BFBFBF"/>
              </a:solidFill>
            </a:endParaRPr>
          </a:p>
        </p:txBody>
      </p:sp>
      <p:sp>
        <p:nvSpPr>
          <p:cNvPr id="1028" name="Google Shape;1028;p63"/>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029" name="Google Shape;1029;p63"/>
          <p:cNvSpPr/>
          <p:nvPr/>
        </p:nvSpPr>
        <p:spPr>
          <a:xfrm>
            <a:off x="355600" y="2642052"/>
            <a:ext cx="3962400" cy="64604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30" name="Google Shape;1030;p63"/>
          <p:cNvSpPr txBox="1"/>
          <p:nvPr/>
        </p:nvSpPr>
        <p:spPr>
          <a:xfrm>
            <a:off x="152400" y="3785731"/>
            <a:ext cx="7010400" cy="23037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0000FF"/>
                </a:solidFill>
              </a:rPr>
              <a:t>In </a:t>
            </a:r>
            <a:r>
              <a:rPr lang="en-US" sz="1200" i="1" dirty="0" err="1">
                <a:solidFill>
                  <a:srgbClr val="0000FF"/>
                </a:solidFill>
              </a:rPr>
              <a:t>welcher</a:t>
            </a:r>
            <a:r>
              <a:rPr lang="en-US" sz="1200" i="1" dirty="0">
                <a:solidFill>
                  <a:srgbClr val="0000FF"/>
                </a:solidFill>
              </a:rPr>
              <a:t> </a:t>
            </a:r>
            <a:r>
              <a:rPr lang="en-US" sz="1200" i="1" dirty="0" err="1">
                <a:solidFill>
                  <a:srgbClr val="0000FF"/>
                </a:solidFill>
              </a:rPr>
              <a:t>klinischen</a:t>
            </a:r>
            <a:r>
              <a:rPr lang="en-US" sz="1200" i="1" dirty="0">
                <a:solidFill>
                  <a:srgbClr val="0000FF"/>
                </a:solidFill>
              </a:rPr>
              <a:t> Studie </a:t>
            </a:r>
            <a:r>
              <a:rPr lang="en-US" sz="1200" i="1" dirty="0" err="1">
                <a:solidFill>
                  <a:srgbClr val="0000FF"/>
                </a:solidFill>
              </a:rPr>
              <a:t>zum</a:t>
            </a:r>
            <a:r>
              <a:rPr lang="en-US" sz="1200" i="1" dirty="0">
                <a:solidFill>
                  <a:srgbClr val="0000FF"/>
                </a:solidFill>
              </a:rPr>
              <a:t> </a:t>
            </a:r>
            <a:r>
              <a:rPr lang="en-US" sz="1200" i="1" dirty="0" err="1">
                <a:solidFill>
                  <a:srgbClr val="0000FF"/>
                </a:solidFill>
              </a:rPr>
              <a:t>Glaukom</a:t>
            </a:r>
            <a:r>
              <a:rPr lang="en-US" sz="1200" i="1" dirty="0">
                <a:solidFill>
                  <a:srgbClr val="0000FF"/>
                </a:solidFill>
              </a:rPr>
              <a:t> </a:t>
            </a:r>
            <a:r>
              <a:rPr lang="en-US" sz="1200" i="1" dirty="0" err="1">
                <a:solidFill>
                  <a:srgbClr val="0000FF"/>
                </a:solidFill>
              </a:rPr>
              <a:t>wurde</a:t>
            </a:r>
            <a:r>
              <a:rPr lang="en-US" sz="1200" i="1" dirty="0">
                <a:solidFill>
                  <a:srgbClr val="0000FF"/>
                </a:solidFill>
              </a:rPr>
              <a:t> die CCT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Risikofaktor</a:t>
            </a:r>
            <a:r>
              <a:rPr lang="en-US" sz="1200" i="1" dirty="0">
                <a:solidFill>
                  <a:srgbClr val="0000FF"/>
                </a:solidFill>
              </a:rPr>
              <a:t> für das POWG </a:t>
            </a:r>
            <a:r>
              <a:rPr lang="en-US" sz="1200" i="1" dirty="0" err="1">
                <a:solidFill>
                  <a:srgbClr val="0000FF"/>
                </a:solidFill>
              </a:rPr>
              <a:t>identifiziert</a:t>
            </a:r>
            <a:r>
              <a:rPr lang="en-US" sz="1200" i="1" dirty="0">
                <a:solidFill>
                  <a:srgbClr val="0000FF"/>
                </a:solidFill>
              </a:rPr>
              <a:t>?</a:t>
            </a:r>
            <a:endParaRPr dirty="0"/>
          </a:p>
          <a:p>
            <a:pPr marL="0" marR="0" lvl="0" indent="0" algn="l" rtl="0">
              <a:spcBef>
                <a:spcPts val="0"/>
              </a:spcBef>
              <a:spcAft>
                <a:spcPts val="0"/>
              </a:spcAft>
              <a:buNone/>
            </a:pPr>
            <a:r>
              <a:rPr lang="en-US" sz="1200" dirty="0">
                <a:solidFill>
                  <a:srgbClr val="0000FF"/>
                </a:solidFill>
              </a:rPr>
              <a:t>In der</a:t>
            </a:r>
            <a:r>
              <a:rPr lang="en-US" sz="1200" dirty="0">
                <a:solidFill>
                  <a:srgbClr val="0000FF"/>
                </a:solidFill>
                <a:latin typeface="Arial"/>
                <a:ea typeface="Arial"/>
                <a:cs typeface="Arial"/>
                <a:sym typeface="Arial"/>
              </a:rPr>
              <a:t> Ocular Hypertension Treatment </a:t>
            </a:r>
            <a:r>
              <a:rPr lang="en-US" sz="1200" dirty="0">
                <a:solidFill>
                  <a:srgbClr val="0000FF"/>
                </a:solidFill>
              </a:rPr>
              <a:t>Studie</a:t>
            </a:r>
            <a:r>
              <a:rPr lang="en-US" sz="1200" dirty="0">
                <a:solidFill>
                  <a:srgbClr val="0000FF"/>
                </a:solidFill>
                <a:latin typeface="Arial"/>
                <a:ea typeface="Arial"/>
                <a:cs typeface="Arial"/>
                <a:sym typeface="Arial"/>
              </a:rPr>
              <a:t> (OHTS)</a:t>
            </a:r>
            <a:endParaRPr sz="1400" dirty="0">
              <a:solidFill>
                <a:srgbClr val="C8C860"/>
              </a:solidFill>
              <a:latin typeface="Arial"/>
              <a:ea typeface="Arial"/>
              <a:cs typeface="Arial"/>
              <a:sym typeface="Arial"/>
            </a:endParaRPr>
          </a:p>
          <a:p>
            <a:pPr marL="0" marR="0" lvl="0" indent="0" algn="l" rtl="0">
              <a:spcBef>
                <a:spcPts val="0"/>
              </a:spcBef>
              <a:spcAft>
                <a:spcPts val="0"/>
              </a:spcAft>
              <a:buNone/>
            </a:pPr>
            <a:endParaRPr sz="1400" dirty="0">
              <a:solidFill>
                <a:srgbClr val="C8C860"/>
              </a:solidFill>
              <a:latin typeface="Arial"/>
              <a:ea typeface="Arial"/>
              <a:cs typeface="Arial"/>
              <a:sym typeface="Arial"/>
            </a:endParaRPr>
          </a:p>
          <a:p>
            <a:pPr marL="0" marR="0" lvl="0" indent="0" algn="l" rtl="0">
              <a:spcBef>
                <a:spcPts val="0"/>
              </a:spcBef>
              <a:spcAft>
                <a:spcPts val="0"/>
              </a:spcAft>
              <a:buNone/>
            </a:pPr>
            <a:r>
              <a:rPr lang="en-US" sz="1200" i="1" dirty="0">
                <a:solidFill>
                  <a:srgbClr val="C8C860"/>
                </a:solidFill>
                <a:latin typeface="Arial"/>
                <a:ea typeface="Arial"/>
                <a:cs typeface="Arial"/>
                <a:sym typeface="Arial"/>
              </a:rPr>
              <a:t>Eine </a:t>
            </a:r>
            <a:r>
              <a:rPr lang="en-US" sz="1200" i="1" dirty="0" err="1">
                <a:solidFill>
                  <a:srgbClr val="C8C860"/>
                </a:solidFill>
                <a:latin typeface="Arial"/>
                <a:ea typeface="Arial"/>
                <a:cs typeface="Arial"/>
                <a:sym typeface="Arial"/>
              </a:rPr>
              <a:t>geringe</a:t>
            </a:r>
            <a:r>
              <a:rPr lang="en-US" sz="1200" i="1" dirty="0">
                <a:solidFill>
                  <a:srgbClr val="C8C860"/>
                </a:solidFill>
                <a:latin typeface="Arial"/>
                <a:ea typeface="Arial"/>
                <a:cs typeface="Arial"/>
                <a:sym typeface="Arial"/>
              </a:rPr>
              <a:t> CCT </a:t>
            </a:r>
            <a:r>
              <a:rPr lang="en-US" sz="1200" i="1" dirty="0" err="1">
                <a:solidFill>
                  <a:srgbClr val="C8C860"/>
                </a:solidFill>
                <a:latin typeface="Arial"/>
                <a:ea typeface="Arial"/>
                <a:cs typeface="Arial"/>
                <a:sym typeface="Arial"/>
              </a:rPr>
              <a:t>führt</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bei</a:t>
            </a:r>
            <a:r>
              <a:rPr lang="en-US" sz="1200" i="1" dirty="0">
                <a:solidFill>
                  <a:srgbClr val="C8C860"/>
                </a:solidFill>
                <a:latin typeface="Arial"/>
                <a:ea typeface="Arial"/>
                <a:cs typeface="Arial"/>
                <a:sym typeface="Arial"/>
              </a:rPr>
              <a:t> der </a:t>
            </a:r>
            <a:r>
              <a:rPr lang="en-US" sz="1200" i="1" dirty="0" err="1">
                <a:solidFill>
                  <a:srgbClr val="C8C860"/>
                </a:solidFill>
                <a:latin typeface="Arial"/>
                <a:ea typeface="Arial"/>
                <a:cs typeface="Arial"/>
                <a:sym typeface="Arial"/>
              </a:rPr>
              <a:t>Applanationsmessung</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zu</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fälschlicherweise</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niedrigen</a:t>
            </a:r>
            <a:r>
              <a:rPr lang="en-US" sz="1200" i="1" dirty="0">
                <a:solidFill>
                  <a:srgbClr val="C8C860"/>
                </a:solidFill>
                <a:latin typeface="Arial"/>
                <a:ea typeface="Arial"/>
                <a:cs typeface="Arial"/>
                <a:sym typeface="Arial"/>
              </a:rPr>
              <a:t> IOD-</a:t>
            </a:r>
            <a:r>
              <a:rPr lang="en-US" sz="1200" i="1" dirty="0" err="1">
                <a:solidFill>
                  <a:srgbClr val="C8C860"/>
                </a:solidFill>
                <a:latin typeface="Arial"/>
                <a:ea typeface="Arial"/>
                <a:cs typeface="Arial"/>
                <a:sym typeface="Arial"/>
              </a:rPr>
              <a:t>Werten</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Erklärt</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dieser</a:t>
            </a:r>
            <a:r>
              <a:rPr lang="en-US" sz="1200" i="1" dirty="0">
                <a:solidFill>
                  <a:srgbClr val="C8C860"/>
                </a:solidFill>
                <a:latin typeface="Arial"/>
                <a:ea typeface="Arial"/>
                <a:cs typeface="Arial"/>
                <a:sym typeface="Arial"/>
              </a:rPr>
              <a:t> IOD-</a:t>
            </a:r>
            <a:r>
              <a:rPr lang="en-US" sz="1200" i="1" dirty="0" err="1">
                <a:solidFill>
                  <a:srgbClr val="C8C860"/>
                </a:solidFill>
                <a:latin typeface="Arial"/>
                <a:ea typeface="Arial"/>
                <a:cs typeface="Arial"/>
                <a:sym typeface="Arial"/>
              </a:rPr>
              <a:t>Effekt</a:t>
            </a:r>
            <a:r>
              <a:rPr lang="en-US" sz="1200" i="1" dirty="0">
                <a:solidFill>
                  <a:srgbClr val="C8C860"/>
                </a:solidFill>
                <a:latin typeface="Arial"/>
                <a:ea typeface="Arial"/>
                <a:cs typeface="Arial"/>
                <a:sym typeface="Arial"/>
              </a:rPr>
              <a:t> den </a:t>
            </a:r>
            <a:r>
              <a:rPr lang="en-US" sz="1200" i="1" dirty="0" err="1">
                <a:solidFill>
                  <a:srgbClr val="C8C860"/>
                </a:solidFill>
                <a:latin typeface="Arial"/>
                <a:ea typeface="Arial"/>
                <a:cs typeface="Arial"/>
                <a:sym typeface="Arial"/>
              </a:rPr>
              <a:t>Zusammenhang</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zwischen</a:t>
            </a:r>
            <a:r>
              <a:rPr lang="en-US" sz="1200" i="1" dirty="0">
                <a:solidFill>
                  <a:srgbClr val="C8C860"/>
                </a:solidFill>
                <a:latin typeface="Arial"/>
                <a:ea typeface="Arial"/>
                <a:cs typeface="Arial"/>
                <a:sym typeface="Arial"/>
              </a:rPr>
              <a:t> CCT und dem Risiko für </a:t>
            </a:r>
            <a:r>
              <a:rPr lang="en-US" sz="1200" i="1" dirty="0" err="1">
                <a:solidFill>
                  <a:srgbClr val="C8C860"/>
                </a:solidFill>
                <a:latin typeface="Arial"/>
                <a:ea typeface="Arial"/>
                <a:cs typeface="Arial"/>
                <a:sym typeface="Arial"/>
              </a:rPr>
              <a:t>ein</a:t>
            </a:r>
            <a:r>
              <a:rPr lang="en-US" sz="1200" i="1" dirty="0">
                <a:solidFill>
                  <a:srgbClr val="C8C860"/>
                </a:solidFill>
                <a:latin typeface="Arial"/>
                <a:ea typeface="Arial"/>
                <a:cs typeface="Arial"/>
                <a:sym typeface="Arial"/>
              </a:rPr>
              <a:t> POWG?</a:t>
            </a:r>
            <a:endParaRPr dirty="0"/>
          </a:p>
          <a:p>
            <a:pPr marL="0" marR="0" lvl="0" indent="0" algn="l" rtl="0">
              <a:spcBef>
                <a:spcPts val="0"/>
              </a:spcBef>
              <a:spcAft>
                <a:spcPts val="0"/>
              </a:spcAft>
              <a:buNone/>
            </a:pPr>
            <a:r>
              <a:rPr lang="en-US" sz="1200" dirty="0">
                <a:solidFill>
                  <a:srgbClr val="C8C860"/>
                </a:solidFill>
                <a:latin typeface="Arial"/>
                <a:ea typeface="Arial"/>
                <a:cs typeface="Arial"/>
                <a:sym typeface="Arial"/>
              </a:rPr>
              <a:t>Nein – </a:t>
            </a:r>
            <a:r>
              <a:rPr lang="en-US" sz="1200" dirty="0" err="1">
                <a:solidFill>
                  <a:srgbClr val="C8C860"/>
                </a:solidFill>
                <a:latin typeface="Arial"/>
                <a:ea typeface="Arial"/>
                <a:cs typeface="Arial"/>
                <a:sym typeface="Arial"/>
              </a:rPr>
              <a:t>eine</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geringe</a:t>
            </a:r>
            <a:r>
              <a:rPr lang="en-US" sz="1200" dirty="0">
                <a:solidFill>
                  <a:srgbClr val="C8C860"/>
                </a:solidFill>
                <a:latin typeface="Arial"/>
                <a:ea typeface="Arial"/>
                <a:cs typeface="Arial"/>
                <a:sym typeface="Arial"/>
              </a:rPr>
              <a:t> CCT </a:t>
            </a:r>
            <a:r>
              <a:rPr lang="en-US" sz="1200" dirty="0" err="1">
                <a:solidFill>
                  <a:srgbClr val="C8C860"/>
                </a:solidFill>
                <a:latin typeface="Arial"/>
                <a:ea typeface="Arial"/>
                <a:cs typeface="Arial"/>
                <a:sym typeface="Arial"/>
              </a:rPr>
              <a:t>ist</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auch</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nach</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Berücksichtigung</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ihres</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Einflusses</a:t>
            </a:r>
            <a:r>
              <a:rPr lang="en-US" sz="1200" dirty="0">
                <a:solidFill>
                  <a:srgbClr val="C8C860"/>
                </a:solidFill>
                <a:latin typeface="Arial"/>
                <a:ea typeface="Arial"/>
                <a:cs typeface="Arial"/>
                <a:sym typeface="Arial"/>
              </a:rPr>
              <a:t> auf die IOD-</a:t>
            </a:r>
            <a:r>
              <a:rPr lang="en-US" sz="1200" dirty="0" err="1">
                <a:solidFill>
                  <a:srgbClr val="C8C860"/>
                </a:solidFill>
                <a:latin typeface="Arial"/>
                <a:ea typeface="Arial"/>
                <a:cs typeface="Arial"/>
                <a:sym typeface="Arial"/>
              </a:rPr>
              <a:t>Messung</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ein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Risikofaktor</a:t>
            </a:r>
            <a:r>
              <a:rPr lang="en-US" sz="1200" dirty="0">
                <a:solidFill>
                  <a:srgbClr val="C8C860"/>
                </a:solidFill>
                <a:latin typeface="Arial"/>
                <a:ea typeface="Arial"/>
                <a:cs typeface="Arial"/>
                <a:sym typeface="Arial"/>
              </a:rPr>
              <a:t>, d. h., es </a:t>
            </a:r>
            <a:r>
              <a:rPr lang="en-US" sz="1200" dirty="0" err="1">
                <a:solidFill>
                  <a:srgbClr val="C8C860"/>
                </a:solidFill>
                <a:latin typeface="Arial"/>
                <a:ea typeface="Arial"/>
                <a:cs typeface="Arial"/>
                <a:sym typeface="Arial"/>
              </a:rPr>
              <a:t>handelt</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sich</a:t>
            </a:r>
            <a:r>
              <a:rPr lang="en-US" sz="1200" dirty="0">
                <a:solidFill>
                  <a:srgbClr val="C8C860"/>
                </a:solidFill>
                <a:latin typeface="Arial"/>
                <a:ea typeface="Arial"/>
                <a:cs typeface="Arial"/>
                <a:sym typeface="Arial"/>
              </a:rPr>
              <a:t> um </a:t>
            </a:r>
            <a:r>
              <a:rPr lang="en-US" sz="1200" dirty="0" err="1">
                <a:solidFill>
                  <a:srgbClr val="C8C860"/>
                </a:solidFill>
                <a:latin typeface="Arial"/>
                <a:ea typeface="Arial"/>
                <a:cs typeface="Arial"/>
                <a:sym typeface="Arial"/>
              </a:rPr>
              <a:t>einen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unabhängigen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Risikofaktor</a:t>
            </a:r>
            <a:endParaRPr dirty="0"/>
          </a:p>
          <a:p>
            <a:pPr marL="0" marR="0" lvl="0" indent="0" algn="l" rtl="0">
              <a:spcBef>
                <a:spcPts val="0"/>
              </a:spcBef>
              <a:spcAft>
                <a:spcPts val="0"/>
              </a:spcAft>
              <a:buNone/>
            </a:pPr>
            <a:endParaRPr sz="1400" dirty="0">
              <a:solidFill>
                <a:srgbClr val="C8C860"/>
              </a:solidFill>
              <a:latin typeface="Arial"/>
              <a:ea typeface="Arial"/>
              <a:cs typeface="Arial"/>
              <a:sym typeface="Arial"/>
            </a:endParaRPr>
          </a:p>
          <a:p>
            <a:pPr marL="0" marR="0" lvl="0" indent="0" algn="l" rtl="0">
              <a:spcBef>
                <a:spcPts val="0"/>
              </a:spcBef>
              <a:spcAft>
                <a:spcPts val="0"/>
              </a:spcAft>
              <a:buNone/>
            </a:pPr>
            <a:r>
              <a:rPr lang="en-US" sz="1200" i="1" dirty="0">
                <a:solidFill>
                  <a:srgbClr val="C8C860"/>
                </a:solidFill>
                <a:latin typeface="Arial"/>
                <a:ea typeface="Arial"/>
                <a:cs typeface="Arial"/>
                <a:sym typeface="Arial"/>
              </a:rPr>
              <a:t>Wie </a:t>
            </a:r>
            <a:r>
              <a:rPr lang="en-US" sz="1200" i="1" dirty="0" err="1">
                <a:solidFill>
                  <a:srgbClr val="C8C860"/>
                </a:solidFill>
                <a:latin typeface="Arial"/>
                <a:ea typeface="Arial"/>
                <a:cs typeface="Arial"/>
                <a:sym typeface="Arial"/>
              </a:rPr>
              <a:t>könnte</a:t>
            </a:r>
            <a:r>
              <a:rPr lang="en-US" sz="1200" i="1" dirty="0">
                <a:solidFill>
                  <a:srgbClr val="C8C860"/>
                </a:solidFill>
                <a:latin typeface="Arial"/>
                <a:ea typeface="Arial"/>
                <a:cs typeface="Arial"/>
                <a:sym typeface="Arial"/>
              </a:rPr>
              <a:t> dies </a:t>
            </a:r>
            <a:r>
              <a:rPr lang="en-US" sz="1200" i="1" dirty="0" err="1">
                <a:solidFill>
                  <a:srgbClr val="C8C860"/>
                </a:solidFill>
                <a:latin typeface="Arial"/>
                <a:ea typeface="Arial"/>
                <a:cs typeface="Arial"/>
                <a:sym typeface="Arial"/>
              </a:rPr>
              <a:t>physiologisch</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funktionieren</a:t>
            </a:r>
            <a:r>
              <a:rPr lang="en-US" sz="1200" i="1" dirty="0">
                <a:solidFill>
                  <a:srgbClr val="C8C860"/>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C8C860"/>
                </a:solidFill>
                <a:latin typeface="Arial"/>
                <a:ea typeface="Arial"/>
                <a:cs typeface="Arial"/>
                <a:sym typeface="Arial"/>
              </a:rPr>
              <a:t>Niemand </a:t>
            </a:r>
            <a:r>
              <a:rPr lang="en-US" sz="1200" dirty="0" err="1">
                <a:solidFill>
                  <a:srgbClr val="C8C860"/>
                </a:solidFill>
                <a:latin typeface="Arial"/>
                <a:ea typeface="Arial"/>
                <a:cs typeface="Arial"/>
                <a:sym typeface="Arial"/>
              </a:rPr>
              <a:t>weiß</a:t>
            </a:r>
            <a:r>
              <a:rPr lang="en-US" sz="1200" dirty="0">
                <a:solidFill>
                  <a:srgbClr val="C8C860"/>
                </a:solidFill>
                <a:latin typeface="Arial"/>
                <a:ea typeface="Arial"/>
                <a:cs typeface="Arial"/>
                <a:sym typeface="Arial"/>
              </a:rPr>
              <a:t> es </a:t>
            </a:r>
            <a:r>
              <a:rPr lang="en-US" sz="1200" dirty="0" err="1">
                <a:solidFill>
                  <a:srgbClr val="C8C860"/>
                </a:solidFill>
                <a:latin typeface="Arial"/>
                <a:ea typeface="Arial"/>
                <a:cs typeface="Arial"/>
                <a:sym typeface="Arial"/>
              </a:rPr>
              <a:t>mit</a:t>
            </a:r>
            <a:r>
              <a:rPr lang="en-US" sz="1200" dirty="0">
                <a:solidFill>
                  <a:srgbClr val="C8C860"/>
                </a:solidFill>
                <a:latin typeface="Arial"/>
                <a:ea typeface="Arial"/>
                <a:cs typeface="Arial"/>
                <a:sym typeface="Arial"/>
              </a:rPr>
              <a:t> Sicherheit, </a:t>
            </a:r>
            <a:r>
              <a:rPr lang="en-US" sz="1200" dirty="0" err="1">
                <a:solidFill>
                  <a:srgbClr val="C8C860"/>
                </a:solidFill>
                <a:latin typeface="Arial"/>
                <a:ea typeface="Arial"/>
                <a:cs typeface="Arial"/>
                <a:sym typeface="Arial"/>
              </a:rPr>
              <a:t>aber</a:t>
            </a:r>
            <a:r>
              <a:rPr lang="en-US" sz="1200" dirty="0">
                <a:solidFill>
                  <a:srgbClr val="C8C860"/>
                </a:solidFill>
                <a:latin typeface="Arial"/>
                <a:ea typeface="Arial"/>
                <a:cs typeface="Arial"/>
                <a:sym typeface="Arial"/>
              </a:rPr>
              <a:t> es </a:t>
            </a:r>
            <a:r>
              <a:rPr lang="en-US" sz="1200" dirty="0" err="1">
                <a:solidFill>
                  <a:srgbClr val="C8C860"/>
                </a:solidFill>
                <a:latin typeface="Arial"/>
                <a:ea typeface="Arial"/>
                <a:cs typeface="Arial"/>
                <a:sym typeface="Arial"/>
              </a:rPr>
              <a:t>könnte</a:t>
            </a:r>
            <a:r>
              <a:rPr lang="en-US" sz="1200" dirty="0">
                <a:solidFill>
                  <a:srgbClr val="C8C860"/>
                </a:solidFill>
                <a:latin typeface="Arial"/>
                <a:ea typeface="Arial"/>
                <a:cs typeface="Arial"/>
                <a:sym typeface="Arial"/>
              </a:rPr>
              <a:t> sein, </a:t>
            </a:r>
            <a:r>
              <a:rPr lang="en-US" sz="1200" dirty="0" err="1">
                <a:solidFill>
                  <a:srgbClr val="C8C860"/>
                </a:solidFill>
                <a:latin typeface="Arial"/>
                <a:ea typeface="Arial"/>
                <a:cs typeface="Arial"/>
                <a:sym typeface="Arial"/>
              </a:rPr>
              <a:t>dass</a:t>
            </a:r>
            <a:r>
              <a:rPr lang="en-US" sz="1200" dirty="0">
                <a:solidFill>
                  <a:srgbClr val="C8C860"/>
                </a:solidFill>
                <a:latin typeface="Arial"/>
                <a:ea typeface="Arial"/>
                <a:cs typeface="Arial"/>
                <a:sym typeface="Arial"/>
              </a:rPr>
              <a:t> die </a:t>
            </a:r>
            <a:r>
              <a:rPr lang="en-US" sz="1200" dirty="0" err="1">
                <a:solidFill>
                  <a:srgbClr val="C8C860"/>
                </a:solidFill>
                <a:latin typeface="Arial"/>
                <a:ea typeface="Arial"/>
                <a:cs typeface="Arial"/>
                <a:sym typeface="Arial"/>
              </a:rPr>
              <a:t>geringe</a:t>
            </a:r>
            <a:r>
              <a:rPr lang="en-US" sz="1200" dirty="0">
                <a:solidFill>
                  <a:srgbClr val="C8C860"/>
                </a:solidFill>
                <a:latin typeface="Arial"/>
                <a:ea typeface="Arial"/>
                <a:cs typeface="Arial"/>
                <a:sym typeface="Arial"/>
              </a:rPr>
              <a:t> Dicke der CCT </a:t>
            </a:r>
            <a:r>
              <a:rPr lang="en-US" sz="1200" dirty="0" err="1">
                <a:solidFill>
                  <a:srgbClr val="C8C860"/>
                </a:solidFill>
                <a:latin typeface="Arial"/>
                <a:ea typeface="Arial"/>
                <a:cs typeface="Arial"/>
                <a:sym typeface="Arial"/>
              </a:rPr>
              <a:t>strukturelle</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Merkmale</a:t>
            </a:r>
            <a:r>
              <a:rPr lang="en-US" sz="1200" dirty="0">
                <a:solidFill>
                  <a:srgbClr val="C8C860"/>
                </a:solidFill>
                <a:latin typeface="Arial"/>
                <a:ea typeface="Arial"/>
                <a:cs typeface="Arial"/>
                <a:sym typeface="Arial"/>
              </a:rPr>
              <a:t> der </a:t>
            </a:r>
            <a:r>
              <a:rPr lang="en-US" sz="1200" dirty="0" err="1">
                <a:solidFill>
                  <a:srgbClr val="C8C860"/>
                </a:solidFill>
                <a:latin typeface="Arial"/>
                <a:ea typeface="Arial"/>
                <a:cs typeface="Arial"/>
                <a:sym typeface="Arial"/>
              </a:rPr>
              <a:t>Augenwand</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widerspiegelt</a:t>
            </a:r>
            <a:r>
              <a:rPr lang="en-US" sz="1200" dirty="0">
                <a:solidFill>
                  <a:srgbClr val="C8C860"/>
                </a:solidFill>
                <a:latin typeface="Arial"/>
                <a:ea typeface="Arial"/>
                <a:cs typeface="Arial"/>
                <a:sym typeface="Arial"/>
              </a:rPr>
              <a:t>, die den </a:t>
            </a:r>
            <a:r>
              <a:rPr lang="en-US" sz="1200" dirty="0" err="1">
                <a:solidFill>
                  <a:srgbClr val="C8C860"/>
                </a:solidFill>
                <a:latin typeface="Arial"/>
                <a:ea typeface="Arial"/>
                <a:cs typeface="Arial"/>
                <a:sym typeface="Arial"/>
              </a:rPr>
              <a:t>Sehnervenkopf</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anfällig</a:t>
            </a:r>
            <a:r>
              <a:rPr lang="en-US" sz="1200" dirty="0">
                <a:solidFill>
                  <a:srgbClr val="C8C860"/>
                </a:solidFill>
                <a:latin typeface="Arial"/>
                <a:ea typeface="Arial"/>
                <a:cs typeface="Arial"/>
                <a:sym typeface="Arial"/>
              </a:rPr>
              <a:t> für </a:t>
            </a:r>
            <a:r>
              <a:rPr lang="en-US" sz="1200" dirty="0" err="1">
                <a:solidFill>
                  <a:srgbClr val="C8C860"/>
                </a:solidFill>
                <a:latin typeface="Arial"/>
                <a:ea typeface="Arial"/>
                <a:cs typeface="Arial"/>
                <a:sym typeface="Arial"/>
              </a:rPr>
              <a:t>glaukomatöse</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Schäden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machen</a:t>
            </a:r>
            <a:endParaRPr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1035" name="Google Shape;1035;p64"/>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036" name="Google Shape;1036;p64"/>
          <p:cNvSpPr txBox="1"/>
          <p:nvPr/>
        </p:nvSpPr>
        <p:spPr>
          <a:xfrm>
            <a:off x="457200" y="1536174"/>
            <a:ext cx="7391400" cy="30426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9"/>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Ethnische</a:t>
            </a:r>
            <a:r>
              <a:rPr lang="en-US" sz="1200" dirty="0">
                <a:solidFill>
                  <a:srgbClr val="BFBFBF"/>
                </a:solidFill>
              </a:rPr>
              <a:t> </a:t>
            </a:r>
            <a:r>
              <a:rPr lang="en-US" sz="1200" dirty="0" err="1">
                <a:solidFill>
                  <a:srgbClr val="BFBFBF"/>
                </a:solidFill>
              </a:rPr>
              <a:t>Zugehörigkeit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b="1" dirty="0" err="1">
                <a:solidFill>
                  <a:srgbClr val="0000FF"/>
                </a:solidFill>
              </a:rPr>
              <a:t>Geringe</a:t>
            </a:r>
            <a:r>
              <a:rPr lang="en-US" sz="1200" b="1" dirty="0">
                <a:solidFill>
                  <a:srgbClr val="0000FF"/>
                </a:solidFill>
              </a:rPr>
              <a:t> </a:t>
            </a:r>
            <a:r>
              <a:rPr lang="en-US" sz="1200" b="1" dirty="0" err="1">
                <a:solidFill>
                  <a:srgbClr val="0000FF"/>
                </a:solidFill>
              </a:rPr>
              <a:t>zentrale</a:t>
            </a:r>
            <a:r>
              <a:rPr lang="en-US" sz="1200" b="1" dirty="0">
                <a:solidFill>
                  <a:srgbClr val="0000FF"/>
                </a:solidFill>
              </a:rPr>
              <a:t> </a:t>
            </a:r>
            <a:r>
              <a:rPr lang="en-US" sz="1200" b="1" dirty="0" err="1">
                <a:solidFill>
                  <a:srgbClr val="0000FF"/>
                </a:solidFill>
              </a:rPr>
              <a:t>Hornhautdicke</a:t>
            </a:r>
            <a:r>
              <a:rPr lang="en-US" sz="1200" b="1" dirty="0">
                <a:solidFill>
                  <a:srgbClr val="0000FF"/>
                </a:solidFill>
              </a:rPr>
              <a:t> (CCT, central corneal thickness)</a:t>
            </a:r>
            <a:endParaRPr sz="1200" b="1" i="1" dirty="0">
              <a:solidFill>
                <a:srgbClr val="0000F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a:p>
            <a:pPr marL="0" lvl="0" indent="0" algn="l" rtl="0">
              <a:spcBef>
                <a:spcPts val="0"/>
              </a:spcBef>
              <a:spcAft>
                <a:spcPts val="0"/>
              </a:spcAft>
              <a:buClr>
                <a:srgbClr val="BFBFBF"/>
              </a:buClr>
              <a:buSzPts val="1200"/>
              <a:buFont typeface="Noto Sans Symbols"/>
              <a:buNone/>
            </a:pPr>
            <a:endParaRPr sz="1200" i="1" dirty="0">
              <a:solidFill>
                <a:srgbClr val="BFBFBF"/>
              </a:solidFill>
            </a:endParaRPr>
          </a:p>
          <a:p>
            <a:pPr marL="0" lvl="0" indent="0" algn="l" rtl="0">
              <a:spcBef>
                <a:spcPts val="0"/>
              </a:spcBef>
              <a:spcAft>
                <a:spcPts val="0"/>
              </a:spcAft>
              <a:buClr>
                <a:srgbClr val="BFBFBF"/>
              </a:buClr>
              <a:buSzPts val="1200"/>
              <a:buFont typeface="Noto Sans Symbols"/>
              <a:buNone/>
            </a:pPr>
            <a:endParaRPr sz="1200" i="1" dirty="0">
              <a:solidFill>
                <a:srgbClr val="BFBFBF"/>
              </a:solidFill>
            </a:endParaRPr>
          </a:p>
          <a:p>
            <a:pPr marL="0" marR="0" lvl="0" indent="0" algn="l" rtl="0">
              <a:spcBef>
                <a:spcPts val="0"/>
              </a:spcBef>
              <a:spcAft>
                <a:spcPts val="0"/>
              </a:spcAft>
              <a:buClr>
                <a:srgbClr val="BFBFBF"/>
              </a:buClr>
              <a:buSzPts val="1200"/>
              <a:buFont typeface="Noto Sans Symbols"/>
              <a:buNone/>
            </a:pPr>
            <a:endParaRPr sz="1200" i="1" dirty="0">
              <a:solidFill>
                <a:srgbClr val="BFBFBF"/>
              </a:solidFill>
            </a:endParaRPr>
          </a:p>
        </p:txBody>
      </p:sp>
      <p:sp>
        <p:nvSpPr>
          <p:cNvPr id="1037" name="Google Shape;1037;p64"/>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038" name="Google Shape;1038;p64"/>
          <p:cNvSpPr/>
          <p:nvPr/>
        </p:nvSpPr>
        <p:spPr>
          <a:xfrm>
            <a:off x="457200" y="2620397"/>
            <a:ext cx="3962400" cy="64604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39" name="Google Shape;1039;p64"/>
          <p:cNvSpPr txBox="1"/>
          <p:nvPr/>
        </p:nvSpPr>
        <p:spPr>
          <a:xfrm>
            <a:off x="152400" y="3785731"/>
            <a:ext cx="7010400" cy="24885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0000FF"/>
                </a:solidFill>
              </a:rPr>
              <a:t>In </a:t>
            </a:r>
            <a:r>
              <a:rPr lang="en-US" sz="1200" i="1" dirty="0" err="1">
                <a:solidFill>
                  <a:srgbClr val="0000FF"/>
                </a:solidFill>
              </a:rPr>
              <a:t>welcher</a:t>
            </a:r>
            <a:r>
              <a:rPr lang="en-US" sz="1200" i="1" dirty="0">
                <a:solidFill>
                  <a:srgbClr val="0000FF"/>
                </a:solidFill>
              </a:rPr>
              <a:t> </a:t>
            </a:r>
            <a:r>
              <a:rPr lang="en-US" sz="1200" i="1" dirty="0" err="1">
                <a:solidFill>
                  <a:srgbClr val="0000FF"/>
                </a:solidFill>
              </a:rPr>
              <a:t>klinischen</a:t>
            </a:r>
            <a:r>
              <a:rPr lang="en-US" sz="1200" i="1" dirty="0">
                <a:solidFill>
                  <a:srgbClr val="0000FF"/>
                </a:solidFill>
              </a:rPr>
              <a:t> Studie </a:t>
            </a:r>
            <a:r>
              <a:rPr lang="en-US" sz="1200" i="1" dirty="0" err="1">
                <a:solidFill>
                  <a:srgbClr val="0000FF"/>
                </a:solidFill>
              </a:rPr>
              <a:t>zum</a:t>
            </a:r>
            <a:r>
              <a:rPr lang="en-US" sz="1200" i="1" dirty="0">
                <a:solidFill>
                  <a:srgbClr val="0000FF"/>
                </a:solidFill>
              </a:rPr>
              <a:t> </a:t>
            </a:r>
            <a:r>
              <a:rPr lang="en-US" sz="1200" i="1" dirty="0" err="1">
                <a:solidFill>
                  <a:srgbClr val="0000FF"/>
                </a:solidFill>
              </a:rPr>
              <a:t>Glaukom</a:t>
            </a:r>
            <a:r>
              <a:rPr lang="en-US" sz="1200" i="1" dirty="0">
                <a:solidFill>
                  <a:srgbClr val="0000FF"/>
                </a:solidFill>
              </a:rPr>
              <a:t> </a:t>
            </a:r>
            <a:r>
              <a:rPr lang="en-US" sz="1200" i="1" dirty="0" err="1">
                <a:solidFill>
                  <a:srgbClr val="0000FF"/>
                </a:solidFill>
              </a:rPr>
              <a:t>wurde</a:t>
            </a:r>
            <a:r>
              <a:rPr lang="en-US" sz="1200" i="1" dirty="0">
                <a:solidFill>
                  <a:srgbClr val="0000FF"/>
                </a:solidFill>
              </a:rPr>
              <a:t> die CCT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Risikofaktor</a:t>
            </a:r>
            <a:r>
              <a:rPr lang="en-US" sz="1200" i="1" dirty="0">
                <a:solidFill>
                  <a:srgbClr val="0000FF"/>
                </a:solidFill>
              </a:rPr>
              <a:t> für das POWG </a:t>
            </a:r>
            <a:r>
              <a:rPr lang="en-US" sz="1200" i="1" dirty="0" err="1">
                <a:solidFill>
                  <a:srgbClr val="0000FF"/>
                </a:solidFill>
              </a:rPr>
              <a:t>identifiziert</a:t>
            </a:r>
            <a:r>
              <a:rPr lang="en-US" sz="1200" i="1" dirty="0">
                <a:solidFill>
                  <a:srgbClr val="0000FF"/>
                </a:solidFill>
              </a:rPr>
              <a:t>?</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rgbClr val="0000FF"/>
                </a:solidFill>
              </a:rPr>
              <a:t>In der Ocular Hypertension Treatment Studie (OHTS)</a:t>
            </a:r>
            <a:endParaRPr sz="1200" i="1" dirty="0">
              <a:solidFill>
                <a:srgbClr val="0000FF"/>
              </a:solidFill>
            </a:endParaRPr>
          </a:p>
          <a:p>
            <a:pPr marL="0" marR="0" lvl="0" indent="0" algn="l" rtl="0">
              <a:spcBef>
                <a:spcPts val="0"/>
              </a:spcBef>
              <a:spcAft>
                <a:spcPts val="0"/>
              </a:spcAft>
              <a:buNone/>
            </a:pPr>
            <a:endParaRPr sz="1400" dirty="0">
              <a:solidFill>
                <a:srgbClr val="0000FF"/>
              </a:solidFill>
              <a:latin typeface="Arial"/>
              <a:ea typeface="Arial"/>
              <a:cs typeface="Arial"/>
              <a:sym typeface="Arial"/>
            </a:endParaRPr>
          </a:p>
          <a:p>
            <a:pPr marL="0" marR="0" lvl="0" indent="0" algn="l" rtl="0">
              <a:spcBef>
                <a:spcPts val="0"/>
              </a:spcBef>
              <a:spcAft>
                <a:spcPts val="0"/>
              </a:spcAft>
              <a:buNone/>
            </a:pPr>
            <a:r>
              <a:rPr lang="en-US" sz="1200" i="1" dirty="0">
                <a:solidFill>
                  <a:srgbClr val="0000FF"/>
                </a:solidFill>
              </a:rPr>
              <a:t>Eine </a:t>
            </a:r>
            <a:r>
              <a:rPr lang="en-US" sz="1200" i="1" dirty="0" err="1">
                <a:solidFill>
                  <a:srgbClr val="0000FF"/>
                </a:solidFill>
              </a:rPr>
              <a:t>geringe</a:t>
            </a:r>
            <a:r>
              <a:rPr lang="en-US" sz="1200" i="1" dirty="0">
                <a:solidFill>
                  <a:srgbClr val="0000FF"/>
                </a:solidFill>
              </a:rPr>
              <a:t> CCT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bei</a:t>
            </a:r>
            <a:r>
              <a:rPr lang="en-US" sz="1200" i="1" dirty="0">
                <a:solidFill>
                  <a:srgbClr val="0000FF"/>
                </a:solidFill>
              </a:rPr>
              <a:t> der </a:t>
            </a:r>
            <a:r>
              <a:rPr lang="en-US" sz="1200" i="1" dirty="0" err="1">
                <a:solidFill>
                  <a:srgbClr val="0000FF"/>
                </a:solidFill>
              </a:rPr>
              <a:t>Applanationstonometrie</a:t>
            </a:r>
            <a:r>
              <a:rPr lang="en-US" sz="1200" i="1" dirty="0">
                <a:solidFill>
                  <a:srgbClr val="0000FF"/>
                </a:solidFill>
              </a:rPr>
              <a:t> </a:t>
            </a:r>
            <a:r>
              <a:rPr lang="en-US" sz="1200" i="1" dirty="0" err="1">
                <a:solidFill>
                  <a:srgbClr val="0000FF"/>
                </a:solidFill>
              </a:rPr>
              <a:t>zu</a:t>
            </a:r>
            <a:r>
              <a:rPr lang="en-US" sz="1200" i="1" dirty="0">
                <a:solidFill>
                  <a:srgbClr val="0000FF"/>
                </a:solidFill>
              </a:rPr>
              <a:t> </a:t>
            </a:r>
            <a:r>
              <a:rPr lang="en-US" sz="1200" i="1" dirty="0" err="1">
                <a:solidFill>
                  <a:srgbClr val="0000FF"/>
                </a:solidFill>
              </a:rPr>
              <a:t>einer</a:t>
            </a:r>
            <a:r>
              <a:rPr lang="en-US" sz="1200" i="1" dirty="0">
                <a:solidFill>
                  <a:srgbClr val="0000FF"/>
                </a:solidFill>
              </a:rPr>
              <a:t> </a:t>
            </a:r>
            <a:r>
              <a:rPr lang="en-US" sz="1200" i="1" dirty="0" err="1">
                <a:solidFill>
                  <a:srgbClr val="0000FF"/>
                </a:solidFill>
              </a:rPr>
              <a:t>Unterschätzung</a:t>
            </a:r>
            <a:r>
              <a:rPr lang="en-US" sz="1200" i="1" dirty="0">
                <a:solidFill>
                  <a:srgbClr val="0000FF"/>
                </a:solidFill>
              </a:rPr>
              <a:t> des </a:t>
            </a:r>
            <a:r>
              <a:rPr lang="en-US" sz="1200" i="1" dirty="0" err="1">
                <a:solidFill>
                  <a:srgbClr val="0000FF"/>
                </a:solidFill>
              </a:rPr>
              <a:t>Augeninnendrucks</a:t>
            </a:r>
            <a:r>
              <a:rPr lang="en-US" sz="1200" i="1" dirty="0">
                <a:solidFill>
                  <a:srgbClr val="0000FF"/>
                </a:solidFill>
              </a:rPr>
              <a:t> </a:t>
            </a:r>
            <a:r>
              <a:rPr lang="en-US" sz="1200" i="1" dirty="0" err="1">
                <a:solidFill>
                  <a:srgbClr val="0000FF"/>
                </a:solidFill>
              </a:rPr>
              <a:t>führen</a:t>
            </a:r>
            <a:r>
              <a:rPr lang="en-US" sz="1200" i="1" dirty="0">
                <a:solidFill>
                  <a:srgbClr val="0000FF"/>
                </a:solidFill>
              </a:rPr>
              <a:t>. </a:t>
            </a:r>
            <a:r>
              <a:rPr lang="en-US" sz="1200" i="1" dirty="0" err="1">
                <a:solidFill>
                  <a:srgbClr val="0000FF"/>
                </a:solidFill>
              </a:rPr>
              <a:t>Erklärt</a:t>
            </a:r>
            <a:r>
              <a:rPr lang="en-US" sz="1200" i="1" dirty="0">
                <a:solidFill>
                  <a:srgbClr val="0000FF"/>
                </a:solidFill>
              </a:rPr>
              <a:t> </a:t>
            </a:r>
            <a:r>
              <a:rPr lang="en-US" sz="1200" i="1" dirty="0" err="1">
                <a:solidFill>
                  <a:srgbClr val="0000FF"/>
                </a:solidFill>
              </a:rPr>
              <a:t>dieser</a:t>
            </a:r>
            <a:r>
              <a:rPr lang="en-US" sz="1200" i="1" dirty="0">
                <a:solidFill>
                  <a:srgbClr val="0000FF"/>
                </a:solidFill>
              </a:rPr>
              <a:t> </a:t>
            </a:r>
            <a:r>
              <a:rPr lang="en-US" sz="1200" i="1" dirty="0" err="1">
                <a:solidFill>
                  <a:srgbClr val="0000FF"/>
                </a:solidFill>
              </a:rPr>
              <a:t>Einfluss</a:t>
            </a:r>
            <a:r>
              <a:rPr lang="en-US" sz="1200" i="1" dirty="0">
                <a:solidFill>
                  <a:srgbClr val="0000FF"/>
                </a:solidFill>
              </a:rPr>
              <a:t> auf die IOD-</a:t>
            </a:r>
            <a:r>
              <a:rPr lang="en-US" sz="1200" i="1" dirty="0" err="1">
                <a:solidFill>
                  <a:srgbClr val="0000FF"/>
                </a:solidFill>
              </a:rPr>
              <a:t>Messung</a:t>
            </a:r>
            <a:r>
              <a:rPr lang="en-US" sz="1200" i="1" dirty="0">
                <a:solidFill>
                  <a:srgbClr val="0000FF"/>
                </a:solidFill>
              </a:rPr>
              <a:t> den </a:t>
            </a:r>
            <a:r>
              <a:rPr lang="en-US" sz="1200" i="1" dirty="0" err="1">
                <a:solidFill>
                  <a:srgbClr val="0000FF"/>
                </a:solidFill>
              </a:rPr>
              <a:t>Zusammenhang</a:t>
            </a:r>
            <a:r>
              <a:rPr lang="en-US" sz="1200" i="1" dirty="0">
                <a:solidFill>
                  <a:srgbClr val="0000FF"/>
                </a:solidFill>
              </a:rPr>
              <a:t> </a:t>
            </a:r>
            <a:r>
              <a:rPr lang="en-US" sz="1200" i="1" dirty="0" err="1">
                <a:solidFill>
                  <a:srgbClr val="0000FF"/>
                </a:solidFill>
              </a:rPr>
              <a:t>zwischen</a:t>
            </a:r>
            <a:r>
              <a:rPr lang="en-US" sz="1200" i="1" dirty="0">
                <a:solidFill>
                  <a:srgbClr val="0000FF"/>
                </a:solidFill>
              </a:rPr>
              <a:t> CCT und POWG-Risiko?</a:t>
            </a:r>
            <a:endParaRPr sz="1400" i="1" dirty="0">
              <a:solidFill>
                <a:srgbClr val="C8C860"/>
              </a:solidFill>
              <a:latin typeface="Arial"/>
              <a:ea typeface="Arial"/>
              <a:cs typeface="Arial"/>
              <a:sym typeface="Arial"/>
            </a:endParaRPr>
          </a:p>
          <a:p>
            <a:pPr marL="0" marR="0" lvl="0" indent="0" algn="l" rtl="0">
              <a:spcBef>
                <a:spcPts val="0"/>
              </a:spcBef>
              <a:spcAft>
                <a:spcPts val="0"/>
              </a:spcAft>
              <a:buNone/>
            </a:pPr>
            <a:r>
              <a:rPr lang="en-US" sz="1200" dirty="0">
                <a:solidFill>
                  <a:srgbClr val="C8C860"/>
                </a:solidFill>
                <a:latin typeface="Arial"/>
                <a:ea typeface="Arial"/>
                <a:cs typeface="Arial"/>
                <a:sym typeface="Arial"/>
              </a:rPr>
              <a:t>Nein – </a:t>
            </a:r>
            <a:r>
              <a:rPr lang="en-US" sz="1200" dirty="0" err="1">
                <a:solidFill>
                  <a:srgbClr val="C8C860"/>
                </a:solidFill>
                <a:latin typeface="Arial"/>
                <a:ea typeface="Arial"/>
                <a:cs typeface="Arial"/>
                <a:sym typeface="Arial"/>
              </a:rPr>
              <a:t>eine</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geringe</a:t>
            </a:r>
            <a:r>
              <a:rPr lang="en-US" sz="1200" dirty="0">
                <a:solidFill>
                  <a:srgbClr val="C8C860"/>
                </a:solidFill>
                <a:latin typeface="Arial"/>
                <a:ea typeface="Arial"/>
                <a:cs typeface="Arial"/>
                <a:sym typeface="Arial"/>
              </a:rPr>
              <a:t> CCT </a:t>
            </a:r>
            <a:r>
              <a:rPr lang="en-US" sz="1200" dirty="0" err="1">
                <a:solidFill>
                  <a:srgbClr val="C8C860"/>
                </a:solidFill>
                <a:latin typeface="Arial"/>
                <a:ea typeface="Arial"/>
                <a:cs typeface="Arial"/>
                <a:sym typeface="Arial"/>
              </a:rPr>
              <a:t>ist</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auch</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nach</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Berücksichtigung</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ihres</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Einflusses</a:t>
            </a:r>
            <a:r>
              <a:rPr lang="en-US" sz="1200" dirty="0">
                <a:solidFill>
                  <a:srgbClr val="C8C860"/>
                </a:solidFill>
                <a:latin typeface="Arial"/>
                <a:ea typeface="Arial"/>
                <a:cs typeface="Arial"/>
                <a:sym typeface="Arial"/>
              </a:rPr>
              <a:t> auf die IOD-</a:t>
            </a:r>
            <a:r>
              <a:rPr lang="en-US" sz="1200" dirty="0" err="1">
                <a:solidFill>
                  <a:srgbClr val="C8C860"/>
                </a:solidFill>
                <a:latin typeface="Arial"/>
                <a:ea typeface="Arial"/>
                <a:cs typeface="Arial"/>
                <a:sym typeface="Arial"/>
              </a:rPr>
              <a:t>Messung</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ein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Risikofaktor</a:t>
            </a:r>
            <a:r>
              <a:rPr lang="en-US" sz="1200" dirty="0">
                <a:solidFill>
                  <a:srgbClr val="C8C860"/>
                </a:solidFill>
                <a:latin typeface="Arial"/>
                <a:ea typeface="Arial"/>
                <a:cs typeface="Arial"/>
                <a:sym typeface="Arial"/>
              </a:rPr>
              <a:t>, d. h., es </a:t>
            </a:r>
            <a:r>
              <a:rPr lang="en-US" sz="1200" dirty="0" err="1">
                <a:solidFill>
                  <a:srgbClr val="C8C860"/>
                </a:solidFill>
                <a:latin typeface="Arial"/>
                <a:ea typeface="Arial"/>
                <a:cs typeface="Arial"/>
                <a:sym typeface="Arial"/>
              </a:rPr>
              <a:t>handelt</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sich</a:t>
            </a:r>
            <a:r>
              <a:rPr lang="en-US" sz="1200" dirty="0">
                <a:solidFill>
                  <a:srgbClr val="C8C860"/>
                </a:solidFill>
                <a:latin typeface="Arial"/>
                <a:ea typeface="Arial"/>
                <a:cs typeface="Arial"/>
                <a:sym typeface="Arial"/>
              </a:rPr>
              <a:t> um </a:t>
            </a:r>
            <a:r>
              <a:rPr lang="en-US" sz="1200" dirty="0" err="1">
                <a:solidFill>
                  <a:srgbClr val="C8C860"/>
                </a:solidFill>
                <a:latin typeface="Arial"/>
                <a:ea typeface="Arial"/>
                <a:cs typeface="Arial"/>
                <a:sym typeface="Arial"/>
              </a:rPr>
              <a:t>einen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unabhängigen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Risikofaktor</a:t>
            </a:r>
            <a:endParaRPr dirty="0"/>
          </a:p>
          <a:p>
            <a:pPr marL="0" marR="0" lvl="0" indent="0" algn="l" rtl="0">
              <a:spcBef>
                <a:spcPts val="0"/>
              </a:spcBef>
              <a:spcAft>
                <a:spcPts val="0"/>
              </a:spcAft>
              <a:buNone/>
            </a:pPr>
            <a:endParaRPr sz="1400" dirty="0">
              <a:solidFill>
                <a:srgbClr val="C8C860"/>
              </a:solidFill>
              <a:latin typeface="Arial"/>
              <a:ea typeface="Arial"/>
              <a:cs typeface="Arial"/>
              <a:sym typeface="Arial"/>
            </a:endParaRPr>
          </a:p>
          <a:p>
            <a:pPr marL="0" marR="0" lvl="0" indent="0" algn="l" rtl="0">
              <a:spcBef>
                <a:spcPts val="0"/>
              </a:spcBef>
              <a:spcAft>
                <a:spcPts val="0"/>
              </a:spcAft>
              <a:buNone/>
            </a:pPr>
            <a:r>
              <a:rPr lang="en-US" sz="1200" i="1" dirty="0">
                <a:solidFill>
                  <a:srgbClr val="C8C860"/>
                </a:solidFill>
                <a:latin typeface="Arial"/>
                <a:ea typeface="Arial"/>
                <a:cs typeface="Arial"/>
                <a:sym typeface="Arial"/>
              </a:rPr>
              <a:t>Wie </a:t>
            </a:r>
            <a:r>
              <a:rPr lang="en-US" sz="1200" i="1" dirty="0" err="1">
                <a:solidFill>
                  <a:srgbClr val="C8C860"/>
                </a:solidFill>
                <a:latin typeface="Arial"/>
                <a:ea typeface="Arial"/>
                <a:cs typeface="Arial"/>
                <a:sym typeface="Arial"/>
              </a:rPr>
              <a:t>könnte</a:t>
            </a:r>
            <a:r>
              <a:rPr lang="en-US" sz="1200" i="1" dirty="0">
                <a:solidFill>
                  <a:srgbClr val="C8C860"/>
                </a:solidFill>
                <a:latin typeface="Arial"/>
                <a:ea typeface="Arial"/>
                <a:cs typeface="Arial"/>
                <a:sym typeface="Arial"/>
              </a:rPr>
              <a:t> dies </a:t>
            </a:r>
            <a:r>
              <a:rPr lang="en-US" sz="1200" i="1" dirty="0" err="1">
                <a:solidFill>
                  <a:srgbClr val="C8C860"/>
                </a:solidFill>
                <a:latin typeface="Arial"/>
                <a:ea typeface="Arial"/>
                <a:cs typeface="Arial"/>
                <a:sym typeface="Arial"/>
              </a:rPr>
              <a:t>physiologisch</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funktionieren</a:t>
            </a:r>
            <a:r>
              <a:rPr lang="en-US" sz="1200" i="1" dirty="0">
                <a:solidFill>
                  <a:srgbClr val="C8C860"/>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C8C860"/>
                </a:solidFill>
                <a:latin typeface="Arial"/>
                <a:ea typeface="Arial"/>
                <a:cs typeface="Arial"/>
                <a:sym typeface="Arial"/>
              </a:rPr>
              <a:t>Niemand </a:t>
            </a:r>
            <a:r>
              <a:rPr lang="en-US" sz="1200" dirty="0" err="1">
                <a:solidFill>
                  <a:srgbClr val="C8C860"/>
                </a:solidFill>
                <a:latin typeface="Arial"/>
                <a:ea typeface="Arial"/>
                <a:cs typeface="Arial"/>
                <a:sym typeface="Arial"/>
              </a:rPr>
              <a:t>weiß</a:t>
            </a:r>
            <a:r>
              <a:rPr lang="en-US" sz="1200" dirty="0">
                <a:solidFill>
                  <a:srgbClr val="C8C860"/>
                </a:solidFill>
                <a:latin typeface="Arial"/>
                <a:ea typeface="Arial"/>
                <a:cs typeface="Arial"/>
                <a:sym typeface="Arial"/>
              </a:rPr>
              <a:t> es </a:t>
            </a:r>
            <a:r>
              <a:rPr lang="en-US" sz="1200" dirty="0" err="1">
                <a:solidFill>
                  <a:srgbClr val="C8C860"/>
                </a:solidFill>
                <a:latin typeface="Arial"/>
                <a:ea typeface="Arial"/>
                <a:cs typeface="Arial"/>
                <a:sym typeface="Arial"/>
              </a:rPr>
              <a:t>mit</a:t>
            </a:r>
            <a:r>
              <a:rPr lang="en-US" sz="1200" dirty="0">
                <a:solidFill>
                  <a:srgbClr val="C8C860"/>
                </a:solidFill>
                <a:latin typeface="Arial"/>
                <a:ea typeface="Arial"/>
                <a:cs typeface="Arial"/>
                <a:sym typeface="Arial"/>
              </a:rPr>
              <a:t> Sicherheit, </a:t>
            </a:r>
            <a:r>
              <a:rPr lang="en-US" sz="1200" dirty="0" err="1">
                <a:solidFill>
                  <a:srgbClr val="C8C860"/>
                </a:solidFill>
                <a:latin typeface="Arial"/>
                <a:ea typeface="Arial"/>
                <a:cs typeface="Arial"/>
                <a:sym typeface="Arial"/>
              </a:rPr>
              <a:t>aber</a:t>
            </a:r>
            <a:r>
              <a:rPr lang="en-US" sz="1200" dirty="0">
                <a:solidFill>
                  <a:srgbClr val="C8C860"/>
                </a:solidFill>
                <a:latin typeface="Arial"/>
                <a:ea typeface="Arial"/>
                <a:cs typeface="Arial"/>
                <a:sym typeface="Arial"/>
              </a:rPr>
              <a:t> es </a:t>
            </a:r>
            <a:r>
              <a:rPr lang="en-US" sz="1200" dirty="0" err="1">
                <a:solidFill>
                  <a:srgbClr val="C8C860"/>
                </a:solidFill>
                <a:latin typeface="Arial"/>
                <a:ea typeface="Arial"/>
                <a:cs typeface="Arial"/>
                <a:sym typeface="Arial"/>
              </a:rPr>
              <a:t>könnte</a:t>
            </a:r>
            <a:r>
              <a:rPr lang="en-US" sz="1200" dirty="0">
                <a:solidFill>
                  <a:srgbClr val="C8C860"/>
                </a:solidFill>
                <a:latin typeface="Arial"/>
                <a:ea typeface="Arial"/>
                <a:cs typeface="Arial"/>
                <a:sym typeface="Arial"/>
              </a:rPr>
              <a:t> sein, </a:t>
            </a:r>
            <a:r>
              <a:rPr lang="en-US" sz="1200" dirty="0" err="1">
                <a:solidFill>
                  <a:srgbClr val="C8C860"/>
                </a:solidFill>
                <a:latin typeface="Arial"/>
                <a:ea typeface="Arial"/>
                <a:cs typeface="Arial"/>
                <a:sym typeface="Arial"/>
              </a:rPr>
              <a:t>dass</a:t>
            </a:r>
            <a:r>
              <a:rPr lang="en-US" sz="1200" dirty="0">
                <a:solidFill>
                  <a:srgbClr val="C8C860"/>
                </a:solidFill>
                <a:latin typeface="Arial"/>
                <a:ea typeface="Arial"/>
                <a:cs typeface="Arial"/>
                <a:sym typeface="Arial"/>
              </a:rPr>
              <a:t> die </a:t>
            </a:r>
            <a:r>
              <a:rPr lang="en-US" sz="1200" dirty="0" err="1">
                <a:solidFill>
                  <a:srgbClr val="C8C860"/>
                </a:solidFill>
                <a:latin typeface="Arial"/>
                <a:ea typeface="Arial"/>
                <a:cs typeface="Arial"/>
                <a:sym typeface="Arial"/>
              </a:rPr>
              <a:t>geringe</a:t>
            </a:r>
            <a:r>
              <a:rPr lang="en-US" sz="1200" dirty="0">
                <a:solidFill>
                  <a:srgbClr val="C8C860"/>
                </a:solidFill>
                <a:latin typeface="Arial"/>
                <a:ea typeface="Arial"/>
                <a:cs typeface="Arial"/>
                <a:sym typeface="Arial"/>
              </a:rPr>
              <a:t> Dicke der CCT </a:t>
            </a:r>
            <a:r>
              <a:rPr lang="en-US" sz="1200" dirty="0" err="1">
                <a:solidFill>
                  <a:srgbClr val="C8C860"/>
                </a:solidFill>
                <a:latin typeface="Arial"/>
                <a:ea typeface="Arial"/>
                <a:cs typeface="Arial"/>
                <a:sym typeface="Arial"/>
              </a:rPr>
              <a:t>strukturelle</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Merkmale</a:t>
            </a:r>
            <a:r>
              <a:rPr lang="en-US" sz="1200" dirty="0">
                <a:solidFill>
                  <a:srgbClr val="C8C860"/>
                </a:solidFill>
                <a:latin typeface="Arial"/>
                <a:ea typeface="Arial"/>
                <a:cs typeface="Arial"/>
                <a:sym typeface="Arial"/>
              </a:rPr>
              <a:t> der </a:t>
            </a:r>
            <a:r>
              <a:rPr lang="en-US" sz="1200" dirty="0" err="1">
                <a:solidFill>
                  <a:srgbClr val="C8C860"/>
                </a:solidFill>
                <a:latin typeface="Arial"/>
                <a:ea typeface="Arial"/>
                <a:cs typeface="Arial"/>
                <a:sym typeface="Arial"/>
              </a:rPr>
              <a:t>Augenwand</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widerspiegelt</a:t>
            </a:r>
            <a:r>
              <a:rPr lang="en-US" sz="1200" dirty="0">
                <a:solidFill>
                  <a:srgbClr val="C8C860"/>
                </a:solidFill>
                <a:latin typeface="Arial"/>
                <a:ea typeface="Arial"/>
                <a:cs typeface="Arial"/>
                <a:sym typeface="Arial"/>
              </a:rPr>
              <a:t>, die den </a:t>
            </a:r>
            <a:r>
              <a:rPr lang="en-US" sz="1200" dirty="0" err="1">
                <a:solidFill>
                  <a:srgbClr val="C8C860"/>
                </a:solidFill>
                <a:latin typeface="Arial"/>
                <a:ea typeface="Arial"/>
                <a:cs typeface="Arial"/>
                <a:sym typeface="Arial"/>
              </a:rPr>
              <a:t>Sehnervenkopf</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anfällig</a:t>
            </a:r>
            <a:r>
              <a:rPr lang="en-US" sz="1200" dirty="0">
                <a:solidFill>
                  <a:srgbClr val="C8C860"/>
                </a:solidFill>
                <a:latin typeface="Arial"/>
                <a:ea typeface="Arial"/>
                <a:cs typeface="Arial"/>
                <a:sym typeface="Arial"/>
              </a:rPr>
              <a:t> für </a:t>
            </a:r>
            <a:r>
              <a:rPr lang="en-US" sz="1200" dirty="0" err="1">
                <a:solidFill>
                  <a:srgbClr val="C8C860"/>
                </a:solidFill>
                <a:latin typeface="Arial"/>
                <a:ea typeface="Arial"/>
                <a:cs typeface="Arial"/>
                <a:sym typeface="Arial"/>
              </a:rPr>
              <a:t>glaukomatöse</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Schäden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machen</a:t>
            </a:r>
            <a:endParaRP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043"/>
        <p:cNvGrpSpPr/>
        <p:nvPr/>
      </p:nvGrpSpPr>
      <p:grpSpPr>
        <a:xfrm>
          <a:off x="0" y="0"/>
          <a:ext cx="0" cy="0"/>
          <a:chOff x="0" y="0"/>
          <a:chExt cx="0" cy="0"/>
        </a:xfrm>
      </p:grpSpPr>
      <p:sp>
        <p:nvSpPr>
          <p:cNvPr id="1044" name="Google Shape;1044;p65"/>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045" name="Google Shape;1045;p65"/>
          <p:cNvSpPr txBox="1"/>
          <p:nvPr/>
        </p:nvSpPr>
        <p:spPr>
          <a:xfrm>
            <a:off x="457200" y="1536174"/>
            <a:ext cx="7391400" cy="32274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0"/>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Ethnische</a:t>
            </a:r>
            <a:r>
              <a:rPr lang="en-US" sz="1200" dirty="0">
                <a:solidFill>
                  <a:srgbClr val="BFBFBF"/>
                </a:solidFill>
              </a:rPr>
              <a:t> </a:t>
            </a:r>
            <a:r>
              <a:rPr lang="en-US" sz="1200" dirty="0" err="1">
                <a:solidFill>
                  <a:srgbClr val="BFBFBF"/>
                </a:solidFill>
              </a:rPr>
              <a:t>Zugehörigkeit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b="1" dirty="0" err="1">
                <a:solidFill>
                  <a:srgbClr val="0000FF"/>
                </a:solidFill>
              </a:rPr>
              <a:t>Geringe</a:t>
            </a:r>
            <a:r>
              <a:rPr lang="en-US" sz="1200" b="1" dirty="0">
                <a:solidFill>
                  <a:srgbClr val="0000FF"/>
                </a:solidFill>
              </a:rPr>
              <a:t> </a:t>
            </a:r>
            <a:r>
              <a:rPr lang="en-US" sz="1200" b="1" dirty="0" err="1">
                <a:solidFill>
                  <a:srgbClr val="0000FF"/>
                </a:solidFill>
              </a:rPr>
              <a:t>zentrale</a:t>
            </a:r>
            <a:r>
              <a:rPr lang="en-US" sz="1200" b="1" dirty="0">
                <a:solidFill>
                  <a:srgbClr val="0000FF"/>
                </a:solidFill>
              </a:rPr>
              <a:t> </a:t>
            </a:r>
            <a:r>
              <a:rPr lang="en-US" sz="1200" b="1" dirty="0" err="1">
                <a:solidFill>
                  <a:srgbClr val="0000FF"/>
                </a:solidFill>
              </a:rPr>
              <a:t>Hornhautdicke</a:t>
            </a:r>
            <a:r>
              <a:rPr lang="en-US" sz="1200" b="1" dirty="0">
                <a:solidFill>
                  <a:srgbClr val="0000FF"/>
                </a:solidFill>
              </a:rPr>
              <a:t> (CCT, central corneal thickness)</a:t>
            </a:r>
            <a:endParaRPr sz="1200" b="1" i="1" dirty="0">
              <a:solidFill>
                <a:srgbClr val="0000F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a:p>
            <a:pPr marL="0" lvl="0" indent="0" algn="l" rtl="0">
              <a:spcBef>
                <a:spcPts val="0"/>
              </a:spcBef>
              <a:spcAft>
                <a:spcPts val="0"/>
              </a:spcAft>
              <a:buClr>
                <a:srgbClr val="BFBFBF"/>
              </a:buClr>
              <a:buSzPts val="1200"/>
              <a:buFont typeface="Noto Sans Symbols"/>
              <a:buNone/>
            </a:pPr>
            <a:endParaRPr sz="1200" i="1" dirty="0">
              <a:solidFill>
                <a:srgbClr val="BFBFBF"/>
              </a:solidFill>
            </a:endParaRPr>
          </a:p>
          <a:p>
            <a:pPr marL="0" lvl="0" indent="0" algn="l" rtl="0">
              <a:spcBef>
                <a:spcPts val="0"/>
              </a:spcBef>
              <a:spcAft>
                <a:spcPts val="0"/>
              </a:spcAft>
              <a:buClr>
                <a:srgbClr val="BFBFBF"/>
              </a:buClr>
              <a:buSzPts val="1200"/>
              <a:buFont typeface="Noto Sans Symbols"/>
              <a:buNone/>
            </a:pPr>
            <a:endParaRPr sz="1200" i="1" dirty="0">
              <a:solidFill>
                <a:srgbClr val="BFBFBF"/>
              </a:solidFill>
            </a:endParaRPr>
          </a:p>
          <a:p>
            <a:pPr marL="0" lvl="0" indent="0" algn="l" rtl="0">
              <a:spcBef>
                <a:spcPts val="0"/>
              </a:spcBef>
              <a:spcAft>
                <a:spcPts val="0"/>
              </a:spcAft>
              <a:buClr>
                <a:srgbClr val="BFBFBF"/>
              </a:buClr>
              <a:buSzPts val="1200"/>
              <a:buFont typeface="Noto Sans Symbols"/>
              <a:buNone/>
            </a:pPr>
            <a:endParaRPr sz="1200" i="1" dirty="0">
              <a:solidFill>
                <a:srgbClr val="BFBFBF"/>
              </a:solidFill>
            </a:endParaRPr>
          </a:p>
          <a:p>
            <a:pPr marL="0" marR="0" lvl="0" indent="0" algn="l" rtl="0">
              <a:spcBef>
                <a:spcPts val="0"/>
              </a:spcBef>
              <a:spcAft>
                <a:spcPts val="0"/>
              </a:spcAft>
              <a:buClr>
                <a:srgbClr val="BFBFBF"/>
              </a:buClr>
              <a:buSzPts val="1200"/>
              <a:buFont typeface="Noto Sans Symbols"/>
              <a:buNone/>
            </a:pPr>
            <a:endParaRPr sz="1200" i="1" dirty="0">
              <a:solidFill>
                <a:srgbClr val="BFBFBF"/>
              </a:solidFill>
            </a:endParaRPr>
          </a:p>
        </p:txBody>
      </p:sp>
      <p:sp>
        <p:nvSpPr>
          <p:cNvPr id="1046" name="Google Shape;1046;p65"/>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047" name="Google Shape;1047;p65"/>
          <p:cNvSpPr/>
          <p:nvPr/>
        </p:nvSpPr>
        <p:spPr>
          <a:xfrm>
            <a:off x="457200" y="2610237"/>
            <a:ext cx="3962400" cy="64604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48" name="Google Shape;1048;p65"/>
          <p:cNvSpPr txBox="1"/>
          <p:nvPr/>
        </p:nvSpPr>
        <p:spPr>
          <a:xfrm>
            <a:off x="152400" y="3785731"/>
            <a:ext cx="7010400" cy="26730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0000FF"/>
                </a:solidFill>
              </a:rPr>
              <a:t>In </a:t>
            </a:r>
            <a:r>
              <a:rPr lang="en-US" sz="1200" i="1" dirty="0" err="1">
                <a:solidFill>
                  <a:srgbClr val="0000FF"/>
                </a:solidFill>
              </a:rPr>
              <a:t>welcher</a:t>
            </a:r>
            <a:r>
              <a:rPr lang="en-US" sz="1200" i="1" dirty="0">
                <a:solidFill>
                  <a:srgbClr val="0000FF"/>
                </a:solidFill>
              </a:rPr>
              <a:t> </a:t>
            </a:r>
            <a:r>
              <a:rPr lang="en-US" sz="1200" i="1" dirty="0" err="1">
                <a:solidFill>
                  <a:srgbClr val="0000FF"/>
                </a:solidFill>
              </a:rPr>
              <a:t>klinischen</a:t>
            </a:r>
            <a:r>
              <a:rPr lang="en-US" sz="1200" i="1" dirty="0">
                <a:solidFill>
                  <a:srgbClr val="0000FF"/>
                </a:solidFill>
              </a:rPr>
              <a:t> Studie </a:t>
            </a:r>
            <a:r>
              <a:rPr lang="en-US" sz="1200" i="1" dirty="0" err="1">
                <a:solidFill>
                  <a:srgbClr val="0000FF"/>
                </a:solidFill>
              </a:rPr>
              <a:t>zum</a:t>
            </a:r>
            <a:r>
              <a:rPr lang="en-US" sz="1200" i="1" dirty="0">
                <a:solidFill>
                  <a:srgbClr val="0000FF"/>
                </a:solidFill>
              </a:rPr>
              <a:t> </a:t>
            </a:r>
            <a:r>
              <a:rPr lang="en-US" sz="1200" i="1" dirty="0" err="1">
                <a:solidFill>
                  <a:srgbClr val="0000FF"/>
                </a:solidFill>
              </a:rPr>
              <a:t>Glaukom</a:t>
            </a:r>
            <a:r>
              <a:rPr lang="en-US" sz="1200" i="1" dirty="0">
                <a:solidFill>
                  <a:srgbClr val="0000FF"/>
                </a:solidFill>
              </a:rPr>
              <a:t> </a:t>
            </a:r>
            <a:r>
              <a:rPr lang="en-US" sz="1200" i="1" dirty="0" err="1">
                <a:solidFill>
                  <a:srgbClr val="0000FF"/>
                </a:solidFill>
              </a:rPr>
              <a:t>wurde</a:t>
            </a:r>
            <a:r>
              <a:rPr lang="en-US" sz="1200" i="1" dirty="0">
                <a:solidFill>
                  <a:srgbClr val="0000FF"/>
                </a:solidFill>
              </a:rPr>
              <a:t> die CCT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Risikofaktor</a:t>
            </a:r>
            <a:r>
              <a:rPr lang="en-US" sz="1200" i="1" dirty="0">
                <a:solidFill>
                  <a:srgbClr val="0000FF"/>
                </a:solidFill>
              </a:rPr>
              <a:t> für das POWG </a:t>
            </a:r>
            <a:r>
              <a:rPr lang="en-US" sz="1200" i="1" dirty="0" err="1">
                <a:solidFill>
                  <a:srgbClr val="0000FF"/>
                </a:solidFill>
              </a:rPr>
              <a:t>identifiziert</a:t>
            </a:r>
            <a:r>
              <a:rPr lang="en-US" sz="1200" i="1" dirty="0">
                <a:solidFill>
                  <a:srgbClr val="0000FF"/>
                </a:solidFill>
              </a:rPr>
              <a:t>?</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rgbClr val="0000FF"/>
                </a:solidFill>
              </a:rPr>
              <a:t>In der Ocular Hypertension Treatment Studie (OHTS)</a:t>
            </a:r>
            <a:endParaRPr sz="1200" i="1" dirty="0">
              <a:solidFill>
                <a:srgbClr val="0000FF"/>
              </a:solidFill>
            </a:endParaRPr>
          </a:p>
          <a:p>
            <a:pPr marL="0" lvl="0" indent="0" algn="l" rtl="0">
              <a:spcBef>
                <a:spcPts val="0"/>
              </a:spcBef>
              <a:spcAft>
                <a:spcPts val="0"/>
              </a:spcAft>
              <a:buClr>
                <a:schemeClr val="dk1"/>
              </a:buClr>
              <a:buFont typeface="Arial"/>
              <a:buNone/>
            </a:pPr>
            <a:endParaRPr dirty="0">
              <a:solidFill>
                <a:srgbClr val="0000FF"/>
              </a:solidFill>
            </a:endParaRPr>
          </a:p>
          <a:p>
            <a:pPr marL="0" lvl="0" indent="0" algn="l" rtl="0">
              <a:spcBef>
                <a:spcPts val="0"/>
              </a:spcBef>
              <a:spcAft>
                <a:spcPts val="0"/>
              </a:spcAft>
              <a:buClr>
                <a:schemeClr val="dk1"/>
              </a:buClr>
              <a:buFont typeface="Arial"/>
              <a:buNone/>
            </a:pPr>
            <a:r>
              <a:rPr lang="en-US" sz="1200" i="1" dirty="0">
                <a:solidFill>
                  <a:srgbClr val="0000FF"/>
                </a:solidFill>
              </a:rPr>
              <a:t>Eine </a:t>
            </a:r>
            <a:r>
              <a:rPr lang="en-US" sz="1200" i="1" dirty="0" err="1">
                <a:solidFill>
                  <a:srgbClr val="0000FF"/>
                </a:solidFill>
              </a:rPr>
              <a:t>geringe</a:t>
            </a:r>
            <a:r>
              <a:rPr lang="en-US" sz="1200" i="1" dirty="0">
                <a:solidFill>
                  <a:srgbClr val="0000FF"/>
                </a:solidFill>
              </a:rPr>
              <a:t> CCT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bei</a:t>
            </a:r>
            <a:r>
              <a:rPr lang="en-US" sz="1200" i="1" dirty="0">
                <a:solidFill>
                  <a:srgbClr val="0000FF"/>
                </a:solidFill>
              </a:rPr>
              <a:t> der </a:t>
            </a:r>
            <a:r>
              <a:rPr lang="en-US" sz="1200" i="1" dirty="0" err="1">
                <a:solidFill>
                  <a:srgbClr val="0000FF"/>
                </a:solidFill>
              </a:rPr>
              <a:t>Applanationstonometrie</a:t>
            </a:r>
            <a:r>
              <a:rPr lang="en-US" sz="1200" i="1" dirty="0">
                <a:solidFill>
                  <a:srgbClr val="0000FF"/>
                </a:solidFill>
              </a:rPr>
              <a:t> </a:t>
            </a:r>
            <a:r>
              <a:rPr lang="en-US" sz="1200" i="1" dirty="0" err="1">
                <a:solidFill>
                  <a:srgbClr val="0000FF"/>
                </a:solidFill>
              </a:rPr>
              <a:t>zu</a:t>
            </a:r>
            <a:r>
              <a:rPr lang="en-US" sz="1200" i="1" dirty="0">
                <a:solidFill>
                  <a:srgbClr val="0000FF"/>
                </a:solidFill>
              </a:rPr>
              <a:t> </a:t>
            </a:r>
            <a:r>
              <a:rPr lang="en-US" sz="1200" i="1" dirty="0" err="1">
                <a:solidFill>
                  <a:srgbClr val="0000FF"/>
                </a:solidFill>
              </a:rPr>
              <a:t>einer</a:t>
            </a:r>
            <a:r>
              <a:rPr lang="en-US" sz="1200" i="1" dirty="0">
                <a:solidFill>
                  <a:srgbClr val="0000FF"/>
                </a:solidFill>
              </a:rPr>
              <a:t> </a:t>
            </a:r>
            <a:r>
              <a:rPr lang="en-US" sz="1200" i="1" dirty="0" err="1">
                <a:solidFill>
                  <a:srgbClr val="0000FF"/>
                </a:solidFill>
              </a:rPr>
              <a:t>Unterschätzung</a:t>
            </a:r>
            <a:r>
              <a:rPr lang="en-US" sz="1200" i="1" dirty="0">
                <a:solidFill>
                  <a:srgbClr val="0000FF"/>
                </a:solidFill>
              </a:rPr>
              <a:t> des </a:t>
            </a:r>
            <a:r>
              <a:rPr lang="en-US" sz="1200" i="1" dirty="0" err="1">
                <a:solidFill>
                  <a:srgbClr val="0000FF"/>
                </a:solidFill>
              </a:rPr>
              <a:t>Augeninnendrucks</a:t>
            </a:r>
            <a:r>
              <a:rPr lang="en-US" sz="1200" i="1" dirty="0">
                <a:solidFill>
                  <a:srgbClr val="0000FF"/>
                </a:solidFill>
              </a:rPr>
              <a:t> </a:t>
            </a:r>
            <a:r>
              <a:rPr lang="en-US" sz="1200" i="1" dirty="0" err="1">
                <a:solidFill>
                  <a:srgbClr val="0000FF"/>
                </a:solidFill>
              </a:rPr>
              <a:t>führen</a:t>
            </a:r>
            <a:r>
              <a:rPr lang="en-US" sz="1200" i="1" dirty="0">
                <a:solidFill>
                  <a:srgbClr val="0000FF"/>
                </a:solidFill>
              </a:rPr>
              <a:t>. </a:t>
            </a:r>
            <a:r>
              <a:rPr lang="en-US" sz="1200" i="1" dirty="0" err="1">
                <a:solidFill>
                  <a:srgbClr val="0000FF"/>
                </a:solidFill>
              </a:rPr>
              <a:t>Erklärt</a:t>
            </a:r>
            <a:r>
              <a:rPr lang="en-US" sz="1200" i="1" dirty="0">
                <a:solidFill>
                  <a:srgbClr val="0000FF"/>
                </a:solidFill>
              </a:rPr>
              <a:t> </a:t>
            </a:r>
            <a:r>
              <a:rPr lang="en-US" sz="1200" i="1" dirty="0" err="1">
                <a:solidFill>
                  <a:srgbClr val="0000FF"/>
                </a:solidFill>
              </a:rPr>
              <a:t>dieser</a:t>
            </a:r>
            <a:r>
              <a:rPr lang="en-US" sz="1200" i="1" dirty="0">
                <a:solidFill>
                  <a:srgbClr val="0000FF"/>
                </a:solidFill>
              </a:rPr>
              <a:t> </a:t>
            </a:r>
            <a:r>
              <a:rPr lang="en-US" sz="1200" i="1" dirty="0" err="1">
                <a:solidFill>
                  <a:srgbClr val="0000FF"/>
                </a:solidFill>
              </a:rPr>
              <a:t>Einfluss</a:t>
            </a:r>
            <a:r>
              <a:rPr lang="en-US" sz="1200" i="1" dirty="0">
                <a:solidFill>
                  <a:srgbClr val="0000FF"/>
                </a:solidFill>
              </a:rPr>
              <a:t> auf die IOD-</a:t>
            </a:r>
            <a:r>
              <a:rPr lang="en-US" sz="1200" i="1" dirty="0" err="1">
                <a:solidFill>
                  <a:srgbClr val="0000FF"/>
                </a:solidFill>
              </a:rPr>
              <a:t>Messung</a:t>
            </a:r>
            <a:r>
              <a:rPr lang="en-US" sz="1200" i="1" dirty="0">
                <a:solidFill>
                  <a:srgbClr val="0000FF"/>
                </a:solidFill>
              </a:rPr>
              <a:t> den </a:t>
            </a:r>
            <a:r>
              <a:rPr lang="en-US" sz="1200" i="1" dirty="0" err="1">
                <a:solidFill>
                  <a:srgbClr val="0000FF"/>
                </a:solidFill>
              </a:rPr>
              <a:t>Zusammenhang</a:t>
            </a:r>
            <a:r>
              <a:rPr lang="en-US" sz="1200" i="1" dirty="0">
                <a:solidFill>
                  <a:srgbClr val="0000FF"/>
                </a:solidFill>
              </a:rPr>
              <a:t> </a:t>
            </a:r>
            <a:r>
              <a:rPr lang="en-US" sz="1200" i="1" dirty="0" err="1">
                <a:solidFill>
                  <a:srgbClr val="0000FF"/>
                </a:solidFill>
              </a:rPr>
              <a:t>zwischen</a:t>
            </a:r>
            <a:r>
              <a:rPr lang="en-US" sz="1200" i="1" dirty="0">
                <a:solidFill>
                  <a:srgbClr val="0000FF"/>
                </a:solidFill>
              </a:rPr>
              <a:t> CCT und POWG-Risiko?</a:t>
            </a:r>
            <a:endParaRPr sz="1200" i="1" dirty="0">
              <a:solidFill>
                <a:srgbClr val="0000FF"/>
              </a:solidFill>
            </a:endParaRPr>
          </a:p>
          <a:p>
            <a:pPr marL="0" marR="0" lvl="0" indent="0" algn="l" rtl="0">
              <a:spcBef>
                <a:spcPts val="0"/>
              </a:spcBef>
              <a:spcAft>
                <a:spcPts val="0"/>
              </a:spcAft>
              <a:buNone/>
            </a:pPr>
            <a:r>
              <a:rPr lang="en-US" sz="1200" dirty="0">
                <a:solidFill>
                  <a:srgbClr val="0000FF"/>
                </a:solidFill>
              </a:rPr>
              <a:t>Nein. Die </a:t>
            </a:r>
            <a:r>
              <a:rPr lang="en-US" sz="1200" dirty="0" err="1">
                <a:solidFill>
                  <a:srgbClr val="0000FF"/>
                </a:solidFill>
              </a:rPr>
              <a:t>geringe</a:t>
            </a:r>
            <a:r>
              <a:rPr lang="en-US" sz="1200" dirty="0">
                <a:solidFill>
                  <a:srgbClr val="0000FF"/>
                </a:solidFill>
              </a:rPr>
              <a:t> CCT </a:t>
            </a:r>
            <a:r>
              <a:rPr lang="en-US" sz="1200" dirty="0" err="1">
                <a:solidFill>
                  <a:srgbClr val="0000FF"/>
                </a:solidFill>
              </a:rPr>
              <a:t>bleibt</a:t>
            </a:r>
            <a:r>
              <a:rPr lang="en-US" sz="1200" dirty="0">
                <a:solidFill>
                  <a:srgbClr val="0000FF"/>
                </a:solidFill>
              </a:rPr>
              <a:t> </a:t>
            </a:r>
            <a:r>
              <a:rPr lang="en-US" sz="1200" dirty="0" err="1">
                <a:solidFill>
                  <a:srgbClr val="0000FF"/>
                </a:solidFill>
              </a:rPr>
              <a:t>nach</a:t>
            </a:r>
            <a:r>
              <a:rPr lang="en-US" sz="1200" dirty="0">
                <a:solidFill>
                  <a:srgbClr val="0000FF"/>
                </a:solidFill>
              </a:rPr>
              <a:t> </a:t>
            </a:r>
            <a:r>
              <a:rPr lang="en-US" sz="1200" dirty="0" err="1">
                <a:solidFill>
                  <a:srgbClr val="0000FF"/>
                </a:solidFill>
              </a:rPr>
              <a:t>Korrektur</a:t>
            </a:r>
            <a:r>
              <a:rPr lang="en-US" sz="1200" dirty="0">
                <a:solidFill>
                  <a:srgbClr val="0000FF"/>
                </a:solidFill>
              </a:rPr>
              <a:t> des </a:t>
            </a:r>
            <a:r>
              <a:rPr lang="en-US" sz="1200" dirty="0" err="1">
                <a:solidFill>
                  <a:srgbClr val="0000FF"/>
                </a:solidFill>
              </a:rPr>
              <a:t>durch</a:t>
            </a:r>
            <a:r>
              <a:rPr lang="en-US" sz="1200" dirty="0">
                <a:solidFill>
                  <a:srgbClr val="0000FF"/>
                </a:solidFill>
              </a:rPr>
              <a:t> </a:t>
            </a:r>
            <a:r>
              <a:rPr lang="en-US" sz="1200" dirty="0" err="1">
                <a:solidFill>
                  <a:srgbClr val="0000FF"/>
                </a:solidFill>
              </a:rPr>
              <a:t>sie</a:t>
            </a:r>
            <a:r>
              <a:rPr lang="en-US" sz="1200" dirty="0">
                <a:solidFill>
                  <a:srgbClr val="0000FF"/>
                </a:solidFill>
              </a:rPr>
              <a:t> </a:t>
            </a:r>
            <a:r>
              <a:rPr lang="en-US" sz="1200" dirty="0" err="1">
                <a:solidFill>
                  <a:srgbClr val="0000FF"/>
                </a:solidFill>
              </a:rPr>
              <a:t>verursachten</a:t>
            </a:r>
            <a:r>
              <a:rPr lang="en-US" sz="1200" dirty="0">
                <a:solidFill>
                  <a:srgbClr val="0000FF"/>
                </a:solidFill>
              </a:rPr>
              <a:t> </a:t>
            </a:r>
            <a:r>
              <a:rPr lang="en-US" sz="1200" dirty="0" err="1">
                <a:solidFill>
                  <a:srgbClr val="0000FF"/>
                </a:solidFill>
              </a:rPr>
              <a:t>Effekts</a:t>
            </a:r>
            <a:r>
              <a:rPr lang="en-US" sz="1200" dirty="0">
                <a:solidFill>
                  <a:srgbClr val="0000FF"/>
                </a:solidFill>
              </a:rPr>
              <a:t> auf die </a:t>
            </a:r>
            <a:r>
              <a:rPr lang="en-US" sz="1200" dirty="0" err="1">
                <a:solidFill>
                  <a:srgbClr val="0000FF"/>
                </a:solidFill>
              </a:rPr>
              <a:t>Augeninnendruckmessung</a:t>
            </a:r>
            <a:r>
              <a:rPr lang="en-US" sz="1200" dirty="0">
                <a:solidFill>
                  <a:srgbClr val="0000FF"/>
                </a:solidFill>
              </a:rPr>
              <a:t> </a:t>
            </a:r>
            <a:r>
              <a:rPr lang="en-US" sz="1200" dirty="0" err="1">
                <a:solidFill>
                  <a:srgbClr val="0000FF"/>
                </a:solidFill>
              </a:rPr>
              <a:t>mit</a:t>
            </a:r>
            <a:r>
              <a:rPr lang="en-US" sz="1200" dirty="0">
                <a:solidFill>
                  <a:srgbClr val="0000FF"/>
                </a:solidFill>
              </a:rPr>
              <a:t> </a:t>
            </a:r>
            <a:r>
              <a:rPr lang="en-US" sz="1200" dirty="0" err="1">
                <a:solidFill>
                  <a:srgbClr val="0000FF"/>
                </a:solidFill>
              </a:rPr>
              <a:t>einem</a:t>
            </a:r>
            <a:r>
              <a:rPr lang="en-US" sz="1200" dirty="0">
                <a:solidFill>
                  <a:srgbClr val="0000FF"/>
                </a:solidFill>
              </a:rPr>
              <a:t> </a:t>
            </a:r>
            <a:r>
              <a:rPr lang="en-US" sz="1200" dirty="0" err="1">
                <a:solidFill>
                  <a:srgbClr val="0000FF"/>
                </a:solidFill>
              </a:rPr>
              <a:t>erhöhten</a:t>
            </a:r>
            <a:r>
              <a:rPr lang="en-US" sz="1200" dirty="0">
                <a:solidFill>
                  <a:srgbClr val="0000FF"/>
                </a:solidFill>
              </a:rPr>
              <a:t> POWG-Risiko </a:t>
            </a:r>
            <a:r>
              <a:rPr lang="en-US" sz="1200" dirty="0" err="1">
                <a:solidFill>
                  <a:srgbClr val="0000FF"/>
                </a:solidFill>
              </a:rPr>
              <a:t>assoziiert</a:t>
            </a:r>
            <a:r>
              <a:rPr lang="en-US" sz="1200" dirty="0">
                <a:solidFill>
                  <a:srgbClr val="0000FF"/>
                </a:solidFill>
              </a:rPr>
              <a:t>. Sie </a:t>
            </a:r>
            <a:r>
              <a:rPr lang="en-US" sz="1200" dirty="0" err="1">
                <a:solidFill>
                  <a:srgbClr val="0000FF"/>
                </a:solidFill>
              </a:rPr>
              <a:t>stellt</a:t>
            </a:r>
            <a:r>
              <a:rPr lang="en-US" sz="1200" dirty="0">
                <a:solidFill>
                  <a:srgbClr val="0000FF"/>
                </a:solidFill>
              </a:rPr>
              <a:t> </a:t>
            </a:r>
            <a:r>
              <a:rPr lang="en-US" sz="1200" dirty="0" err="1">
                <a:solidFill>
                  <a:srgbClr val="0000FF"/>
                </a:solidFill>
              </a:rPr>
              <a:t>somit</a:t>
            </a:r>
            <a:r>
              <a:rPr lang="en-US" sz="1200" dirty="0">
                <a:solidFill>
                  <a:srgbClr val="0000FF"/>
                </a:solidFill>
              </a:rPr>
              <a:t> </a:t>
            </a:r>
            <a:r>
              <a:rPr lang="en-US" sz="1200" dirty="0" err="1">
                <a:solidFill>
                  <a:srgbClr val="0000FF"/>
                </a:solidFill>
              </a:rPr>
              <a:t>einen</a:t>
            </a:r>
            <a:r>
              <a:rPr lang="en-US" sz="1200" dirty="0">
                <a:solidFill>
                  <a:srgbClr val="0000FF"/>
                </a:solidFill>
              </a:rPr>
              <a:t> </a:t>
            </a:r>
            <a:r>
              <a:rPr lang="en-US" sz="1200" dirty="0" err="1">
                <a:solidFill>
                  <a:srgbClr val="0000FF"/>
                </a:solidFill>
              </a:rPr>
              <a:t>unabhängigen</a:t>
            </a:r>
            <a:r>
              <a:rPr lang="en-US" sz="1200" dirty="0">
                <a:solidFill>
                  <a:srgbClr val="0000FF"/>
                </a:solidFill>
              </a:rPr>
              <a:t> </a:t>
            </a:r>
            <a:r>
              <a:rPr lang="en-US" sz="1200" dirty="0" err="1">
                <a:solidFill>
                  <a:srgbClr val="0000FF"/>
                </a:solidFill>
              </a:rPr>
              <a:t>Risikofaktor</a:t>
            </a:r>
            <a:r>
              <a:rPr lang="en-US" sz="1200" dirty="0">
                <a:solidFill>
                  <a:srgbClr val="0000FF"/>
                </a:solidFill>
              </a:rPr>
              <a:t> </a:t>
            </a:r>
            <a:r>
              <a:rPr lang="en-US" sz="1200" dirty="0" err="1">
                <a:solidFill>
                  <a:srgbClr val="0000FF"/>
                </a:solidFill>
              </a:rPr>
              <a:t>dar</a:t>
            </a:r>
            <a:r>
              <a:rPr lang="en-US" sz="1200" dirty="0">
                <a:solidFill>
                  <a:srgbClr val="0000FF"/>
                </a:solidFill>
              </a:rPr>
              <a:t>.</a:t>
            </a:r>
            <a:endParaRPr sz="1400" dirty="0">
              <a:solidFill>
                <a:srgbClr val="C8C860"/>
              </a:solidFill>
              <a:latin typeface="Arial"/>
              <a:ea typeface="Arial"/>
              <a:cs typeface="Arial"/>
              <a:sym typeface="Arial"/>
            </a:endParaRPr>
          </a:p>
          <a:p>
            <a:pPr marL="0" marR="0" lvl="0" indent="0" algn="l" rtl="0">
              <a:spcBef>
                <a:spcPts val="0"/>
              </a:spcBef>
              <a:spcAft>
                <a:spcPts val="0"/>
              </a:spcAft>
              <a:buNone/>
            </a:pPr>
            <a:endParaRPr sz="1400" dirty="0">
              <a:solidFill>
                <a:srgbClr val="C8C860"/>
              </a:solidFill>
              <a:latin typeface="Arial"/>
              <a:ea typeface="Arial"/>
              <a:cs typeface="Arial"/>
              <a:sym typeface="Arial"/>
            </a:endParaRPr>
          </a:p>
          <a:p>
            <a:pPr marL="0" marR="0" lvl="0" indent="0" algn="l" rtl="0">
              <a:spcBef>
                <a:spcPts val="0"/>
              </a:spcBef>
              <a:spcAft>
                <a:spcPts val="0"/>
              </a:spcAft>
              <a:buNone/>
            </a:pPr>
            <a:r>
              <a:rPr lang="en-US" sz="1200" i="1" dirty="0">
                <a:solidFill>
                  <a:srgbClr val="C8C860"/>
                </a:solidFill>
                <a:latin typeface="Arial"/>
                <a:ea typeface="Arial"/>
                <a:cs typeface="Arial"/>
                <a:sym typeface="Arial"/>
              </a:rPr>
              <a:t>Wie </a:t>
            </a:r>
            <a:r>
              <a:rPr lang="en-US" sz="1200" i="1" dirty="0" err="1">
                <a:solidFill>
                  <a:srgbClr val="C8C860"/>
                </a:solidFill>
                <a:latin typeface="Arial"/>
                <a:ea typeface="Arial"/>
                <a:cs typeface="Arial"/>
                <a:sym typeface="Arial"/>
              </a:rPr>
              <a:t>könnte</a:t>
            </a:r>
            <a:r>
              <a:rPr lang="en-US" sz="1200" i="1" dirty="0">
                <a:solidFill>
                  <a:srgbClr val="C8C860"/>
                </a:solidFill>
                <a:latin typeface="Arial"/>
                <a:ea typeface="Arial"/>
                <a:cs typeface="Arial"/>
                <a:sym typeface="Arial"/>
              </a:rPr>
              <a:t> dies </a:t>
            </a:r>
            <a:r>
              <a:rPr lang="en-US" sz="1200" i="1" dirty="0" err="1">
                <a:solidFill>
                  <a:srgbClr val="C8C860"/>
                </a:solidFill>
                <a:latin typeface="Arial"/>
                <a:ea typeface="Arial"/>
                <a:cs typeface="Arial"/>
                <a:sym typeface="Arial"/>
              </a:rPr>
              <a:t>physiologisch</a:t>
            </a:r>
            <a:r>
              <a:rPr lang="en-US" sz="1200" i="1" dirty="0">
                <a:solidFill>
                  <a:srgbClr val="C8C860"/>
                </a:solidFill>
                <a:latin typeface="Arial"/>
                <a:ea typeface="Arial"/>
                <a:cs typeface="Arial"/>
                <a:sym typeface="Arial"/>
              </a:rPr>
              <a:t> </a:t>
            </a:r>
            <a:r>
              <a:rPr lang="en-US" sz="1200" i="1" dirty="0" err="1">
                <a:solidFill>
                  <a:srgbClr val="C8C860"/>
                </a:solidFill>
                <a:latin typeface="Arial"/>
                <a:ea typeface="Arial"/>
                <a:cs typeface="Arial"/>
                <a:sym typeface="Arial"/>
              </a:rPr>
              <a:t>funktionieren</a:t>
            </a:r>
            <a:r>
              <a:rPr lang="en-US" sz="1200" i="1" dirty="0">
                <a:solidFill>
                  <a:srgbClr val="C8C860"/>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C8C860"/>
                </a:solidFill>
                <a:latin typeface="Arial"/>
                <a:ea typeface="Arial"/>
                <a:cs typeface="Arial"/>
                <a:sym typeface="Arial"/>
              </a:rPr>
              <a:t>Niemand </a:t>
            </a:r>
            <a:r>
              <a:rPr lang="en-US" sz="1200" dirty="0" err="1">
                <a:solidFill>
                  <a:srgbClr val="C8C860"/>
                </a:solidFill>
                <a:latin typeface="Arial"/>
                <a:ea typeface="Arial"/>
                <a:cs typeface="Arial"/>
                <a:sym typeface="Arial"/>
              </a:rPr>
              <a:t>weiß</a:t>
            </a:r>
            <a:r>
              <a:rPr lang="en-US" sz="1200" dirty="0">
                <a:solidFill>
                  <a:srgbClr val="C8C860"/>
                </a:solidFill>
                <a:latin typeface="Arial"/>
                <a:ea typeface="Arial"/>
                <a:cs typeface="Arial"/>
                <a:sym typeface="Arial"/>
              </a:rPr>
              <a:t> es </a:t>
            </a:r>
            <a:r>
              <a:rPr lang="en-US" sz="1200" dirty="0" err="1">
                <a:solidFill>
                  <a:srgbClr val="C8C860"/>
                </a:solidFill>
                <a:latin typeface="Arial"/>
                <a:ea typeface="Arial"/>
                <a:cs typeface="Arial"/>
                <a:sym typeface="Arial"/>
              </a:rPr>
              <a:t>mit</a:t>
            </a:r>
            <a:r>
              <a:rPr lang="en-US" sz="1200" dirty="0">
                <a:solidFill>
                  <a:srgbClr val="C8C860"/>
                </a:solidFill>
                <a:latin typeface="Arial"/>
                <a:ea typeface="Arial"/>
                <a:cs typeface="Arial"/>
                <a:sym typeface="Arial"/>
              </a:rPr>
              <a:t> Sicherheit, </a:t>
            </a:r>
            <a:r>
              <a:rPr lang="en-US" sz="1200" dirty="0" err="1">
                <a:solidFill>
                  <a:srgbClr val="C8C860"/>
                </a:solidFill>
                <a:latin typeface="Arial"/>
                <a:ea typeface="Arial"/>
                <a:cs typeface="Arial"/>
                <a:sym typeface="Arial"/>
              </a:rPr>
              <a:t>aber</a:t>
            </a:r>
            <a:r>
              <a:rPr lang="en-US" sz="1200" dirty="0">
                <a:solidFill>
                  <a:srgbClr val="C8C860"/>
                </a:solidFill>
                <a:latin typeface="Arial"/>
                <a:ea typeface="Arial"/>
                <a:cs typeface="Arial"/>
                <a:sym typeface="Arial"/>
              </a:rPr>
              <a:t> es </a:t>
            </a:r>
            <a:r>
              <a:rPr lang="en-US" sz="1200" dirty="0" err="1">
                <a:solidFill>
                  <a:srgbClr val="C8C860"/>
                </a:solidFill>
                <a:latin typeface="Arial"/>
                <a:ea typeface="Arial"/>
                <a:cs typeface="Arial"/>
                <a:sym typeface="Arial"/>
              </a:rPr>
              <a:t>könnte</a:t>
            </a:r>
            <a:r>
              <a:rPr lang="en-US" sz="1200" dirty="0">
                <a:solidFill>
                  <a:srgbClr val="C8C860"/>
                </a:solidFill>
                <a:latin typeface="Arial"/>
                <a:ea typeface="Arial"/>
                <a:cs typeface="Arial"/>
                <a:sym typeface="Arial"/>
              </a:rPr>
              <a:t> sein, </a:t>
            </a:r>
            <a:r>
              <a:rPr lang="en-US" sz="1200" dirty="0" err="1">
                <a:solidFill>
                  <a:srgbClr val="C8C860"/>
                </a:solidFill>
                <a:latin typeface="Arial"/>
                <a:ea typeface="Arial"/>
                <a:cs typeface="Arial"/>
                <a:sym typeface="Arial"/>
              </a:rPr>
              <a:t>dass</a:t>
            </a:r>
            <a:r>
              <a:rPr lang="en-US" sz="1200" dirty="0">
                <a:solidFill>
                  <a:srgbClr val="C8C860"/>
                </a:solidFill>
                <a:latin typeface="Arial"/>
                <a:ea typeface="Arial"/>
                <a:cs typeface="Arial"/>
                <a:sym typeface="Arial"/>
              </a:rPr>
              <a:t> die </a:t>
            </a:r>
            <a:r>
              <a:rPr lang="en-US" sz="1200" dirty="0" err="1">
                <a:solidFill>
                  <a:srgbClr val="C8C860"/>
                </a:solidFill>
                <a:latin typeface="Arial"/>
                <a:ea typeface="Arial"/>
                <a:cs typeface="Arial"/>
                <a:sym typeface="Arial"/>
              </a:rPr>
              <a:t>geringe</a:t>
            </a:r>
            <a:r>
              <a:rPr lang="en-US" sz="1200" dirty="0">
                <a:solidFill>
                  <a:srgbClr val="C8C860"/>
                </a:solidFill>
                <a:latin typeface="Arial"/>
                <a:ea typeface="Arial"/>
                <a:cs typeface="Arial"/>
                <a:sym typeface="Arial"/>
              </a:rPr>
              <a:t> Dicke der CCT </a:t>
            </a:r>
            <a:r>
              <a:rPr lang="en-US" sz="1200" dirty="0" err="1">
                <a:solidFill>
                  <a:srgbClr val="C8C860"/>
                </a:solidFill>
                <a:latin typeface="Arial"/>
                <a:ea typeface="Arial"/>
                <a:cs typeface="Arial"/>
                <a:sym typeface="Arial"/>
              </a:rPr>
              <a:t>strukturelle</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Merkmale</a:t>
            </a:r>
            <a:r>
              <a:rPr lang="en-US" sz="1200" dirty="0">
                <a:solidFill>
                  <a:srgbClr val="C8C860"/>
                </a:solidFill>
                <a:latin typeface="Arial"/>
                <a:ea typeface="Arial"/>
                <a:cs typeface="Arial"/>
                <a:sym typeface="Arial"/>
              </a:rPr>
              <a:t> der </a:t>
            </a:r>
            <a:r>
              <a:rPr lang="en-US" sz="1200" dirty="0" err="1">
                <a:solidFill>
                  <a:srgbClr val="C8C860"/>
                </a:solidFill>
                <a:latin typeface="Arial"/>
                <a:ea typeface="Arial"/>
                <a:cs typeface="Arial"/>
                <a:sym typeface="Arial"/>
              </a:rPr>
              <a:t>Augenwand</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widerspiegelt</a:t>
            </a:r>
            <a:r>
              <a:rPr lang="en-US" sz="1200" dirty="0">
                <a:solidFill>
                  <a:srgbClr val="C8C860"/>
                </a:solidFill>
                <a:latin typeface="Arial"/>
                <a:ea typeface="Arial"/>
                <a:cs typeface="Arial"/>
                <a:sym typeface="Arial"/>
              </a:rPr>
              <a:t>, die den </a:t>
            </a:r>
            <a:r>
              <a:rPr lang="en-US" sz="1200" dirty="0" err="1">
                <a:solidFill>
                  <a:srgbClr val="C8C860"/>
                </a:solidFill>
                <a:latin typeface="Arial"/>
                <a:ea typeface="Arial"/>
                <a:cs typeface="Arial"/>
                <a:sym typeface="Arial"/>
              </a:rPr>
              <a:t>Sehnervenkopf</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anfällig</a:t>
            </a:r>
            <a:r>
              <a:rPr lang="en-US" sz="1200" dirty="0">
                <a:solidFill>
                  <a:srgbClr val="C8C860"/>
                </a:solidFill>
                <a:latin typeface="Arial"/>
                <a:ea typeface="Arial"/>
                <a:cs typeface="Arial"/>
                <a:sym typeface="Arial"/>
              </a:rPr>
              <a:t> für </a:t>
            </a:r>
            <a:r>
              <a:rPr lang="en-US" sz="1200" dirty="0" err="1">
                <a:solidFill>
                  <a:srgbClr val="C8C860"/>
                </a:solidFill>
                <a:latin typeface="Arial"/>
                <a:ea typeface="Arial"/>
                <a:cs typeface="Arial"/>
                <a:sym typeface="Arial"/>
              </a:rPr>
              <a:t>glaukomatöse</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Schäden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machen</a:t>
            </a:r>
            <a:endParaRP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052"/>
        <p:cNvGrpSpPr/>
        <p:nvPr/>
      </p:nvGrpSpPr>
      <p:grpSpPr>
        <a:xfrm>
          <a:off x="0" y="0"/>
          <a:ext cx="0" cy="0"/>
          <a:chOff x="0" y="0"/>
          <a:chExt cx="0" cy="0"/>
        </a:xfrm>
      </p:grpSpPr>
      <p:sp>
        <p:nvSpPr>
          <p:cNvPr id="1053" name="Google Shape;1053;p66"/>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054" name="Google Shape;1054;p66"/>
          <p:cNvSpPr txBox="1"/>
          <p:nvPr/>
        </p:nvSpPr>
        <p:spPr>
          <a:xfrm>
            <a:off x="457200" y="1536174"/>
            <a:ext cx="7391400" cy="34119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1"/>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Ethnische</a:t>
            </a:r>
            <a:r>
              <a:rPr lang="en-US" sz="1200" dirty="0">
                <a:solidFill>
                  <a:srgbClr val="BFBFBF"/>
                </a:solidFill>
              </a:rPr>
              <a:t> </a:t>
            </a:r>
            <a:r>
              <a:rPr lang="en-US" sz="1200" dirty="0" err="1">
                <a:solidFill>
                  <a:srgbClr val="BFBFBF"/>
                </a:solidFill>
              </a:rPr>
              <a:t>Zugehörigkeit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b="1" dirty="0" err="1">
                <a:solidFill>
                  <a:srgbClr val="0000FF"/>
                </a:solidFill>
              </a:rPr>
              <a:t>Geringe</a:t>
            </a:r>
            <a:r>
              <a:rPr lang="en-US" sz="1200" b="1" dirty="0">
                <a:solidFill>
                  <a:srgbClr val="0000FF"/>
                </a:solidFill>
              </a:rPr>
              <a:t> </a:t>
            </a:r>
            <a:r>
              <a:rPr lang="en-US" sz="1200" b="1" dirty="0" err="1">
                <a:solidFill>
                  <a:srgbClr val="0000FF"/>
                </a:solidFill>
              </a:rPr>
              <a:t>zentrale</a:t>
            </a:r>
            <a:r>
              <a:rPr lang="en-US" sz="1200" b="1" dirty="0">
                <a:solidFill>
                  <a:srgbClr val="0000FF"/>
                </a:solidFill>
              </a:rPr>
              <a:t> </a:t>
            </a:r>
            <a:r>
              <a:rPr lang="en-US" sz="1200" b="1" dirty="0" err="1">
                <a:solidFill>
                  <a:srgbClr val="0000FF"/>
                </a:solidFill>
              </a:rPr>
              <a:t>Hornhautdicke</a:t>
            </a:r>
            <a:r>
              <a:rPr lang="en-US" sz="1200" b="1" dirty="0">
                <a:solidFill>
                  <a:srgbClr val="0000FF"/>
                </a:solidFill>
              </a:rPr>
              <a:t> (CCT, central corneal thickness)</a:t>
            </a:r>
            <a:endParaRPr sz="1200" b="1" i="1" dirty="0">
              <a:solidFill>
                <a:srgbClr val="0000F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a:p>
            <a:pPr marL="0" lvl="0" indent="0" algn="l" rtl="0">
              <a:spcBef>
                <a:spcPts val="0"/>
              </a:spcBef>
              <a:spcAft>
                <a:spcPts val="0"/>
              </a:spcAft>
              <a:buClr>
                <a:srgbClr val="BFBFBF"/>
              </a:buClr>
              <a:buSzPts val="1200"/>
              <a:buFont typeface="Noto Sans Symbols"/>
              <a:buNone/>
            </a:pPr>
            <a:endParaRPr sz="1200" i="1" dirty="0">
              <a:solidFill>
                <a:srgbClr val="BFBFBF"/>
              </a:solidFill>
            </a:endParaRPr>
          </a:p>
          <a:p>
            <a:pPr marL="0" lvl="0" indent="0" algn="l" rtl="0">
              <a:spcBef>
                <a:spcPts val="0"/>
              </a:spcBef>
              <a:spcAft>
                <a:spcPts val="0"/>
              </a:spcAft>
              <a:buClr>
                <a:srgbClr val="BFBFBF"/>
              </a:buClr>
              <a:buSzPts val="1200"/>
              <a:buFont typeface="Noto Sans Symbols"/>
              <a:buNone/>
            </a:pPr>
            <a:endParaRPr sz="1200" i="1" dirty="0">
              <a:solidFill>
                <a:srgbClr val="BFBFBF"/>
              </a:solidFill>
            </a:endParaRPr>
          </a:p>
          <a:p>
            <a:pPr marL="0" lvl="0" indent="0" algn="l" rtl="0">
              <a:spcBef>
                <a:spcPts val="0"/>
              </a:spcBef>
              <a:spcAft>
                <a:spcPts val="0"/>
              </a:spcAft>
              <a:buClr>
                <a:srgbClr val="BFBFBF"/>
              </a:buClr>
              <a:buSzPts val="1200"/>
              <a:buFont typeface="Noto Sans Symbols"/>
              <a:buNone/>
            </a:pPr>
            <a:endParaRPr sz="1200" i="1" dirty="0">
              <a:solidFill>
                <a:srgbClr val="BFBFBF"/>
              </a:solidFill>
            </a:endParaRPr>
          </a:p>
          <a:p>
            <a:pPr marL="0" lvl="0" indent="0" algn="l" rtl="0">
              <a:spcBef>
                <a:spcPts val="0"/>
              </a:spcBef>
              <a:spcAft>
                <a:spcPts val="0"/>
              </a:spcAft>
              <a:buClr>
                <a:srgbClr val="BFBFBF"/>
              </a:buClr>
              <a:buSzPts val="1200"/>
              <a:buFont typeface="Noto Sans Symbols"/>
              <a:buNone/>
            </a:pPr>
            <a:endParaRPr sz="1200" i="1" dirty="0">
              <a:solidFill>
                <a:srgbClr val="BFBFBF"/>
              </a:solidFill>
            </a:endParaRPr>
          </a:p>
          <a:p>
            <a:pPr marL="0" marR="0" lvl="0" indent="0" algn="l" rtl="0">
              <a:spcBef>
                <a:spcPts val="0"/>
              </a:spcBef>
              <a:spcAft>
                <a:spcPts val="0"/>
              </a:spcAft>
              <a:buClr>
                <a:srgbClr val="BFBFBF"/>
              </a:buClr>
              <a:buSzPts val="1200"/>
              <a:buFont typeface="Noto Sans Symbols"/>
              <a:buNone/>
            </a:pPr>
            <a:endParaRPr sz="1200" i="1" dirty="0">
              <a:solidFill>
                <a:srgbClr val="BFBFBF"/>
              </a:solidFill>
            </a:endParaRPr>
          </a:p>
        </p:txBody>
      </p:sp>
      <p:sp>
        <p:nvSpPr>
          <p:cNvPr id="1055" name="Google Shape;1055;p66"/>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056" name="Google Shape;1056;p66"/>
          <p:cNvSpPr/>
          <p:nvPr/>
        </p:nvSpPr>
        <p:spPr>
          <a:xfrm>
            <a:off x="457200" y="2596081"/>
            <a:ext cx="3962400" cy="64604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57" name="Google Shape;1057;p66"/>
          <p:cNvSpPr txBox="1"/>
          <p:nvPr/>
        </p:nvSpPr>
        <p:spPr>
          <a:xfrm>
            <a:off x="152400" y="3785731"/>
            <a:ext cx="7010400" cy="26730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0000FF"/>
                </a:solidFill>
              </a:rPr>
              <a:t>In </a:t>
            </a:r>
            <a:r>
              <a:rPr lang="en-US" sz="1200" i="1" dirty="0" err="1">
                <a:solidFill>
                  <a:srgbClr val="0000FF"/>
                </a:solidFill>
              </a:rPr>
              <a:t>welcher</a:t>
            </a:r>
            <a:r>
              <a:rPr lang="en-US" sz="1200" i="1" dirty="0">
                <a:solidFill>
                  <a:srgbClr val="0000FF"/>
                </a:solidFill>
              </a:rPr>
              <a:t> </a:t>
            </a:r>
            <a:r>
              <a:rPr lang="en-US" sz="1200" i="1" dirty="0" err="1">
                <a:solidFill>
                  <a:srgbClr val="0000FF"/>
                </a:solidFill>
              </a:rPr>
              <a:t>klinischen</a:t>
            </a:r>
            <a:r>
              <a:rPr lang="en-US" sz="1200" i="1" dirty="0">
                <a:solidFill>
                  <a:srgbClr val="0000FF"/>
                </a:solidFill>
              </a:rPr>
              <a:t> Studie </a:t>
            </a:r>
            <a:r>
              <a:rPr lang="en-US" sz="1200" i="1" dirty="0" err="1">
                <a:solidFill>
                  <a:srgbClr val="0000FF"/>
                </a:solidFill>
              </a:rPr>
              <a:t>zum</a:t>
            </a:r>
            <a:r>
              <a:rPr lang="en-US" sz="1200" i="1" dirty="0">
                <a:solidFill>
                  <a:srgbClr val="0000FF"/>
                </a:solidFill>
              </a:rPr>
              <a:t> </a:t>
            </a:r>
            <a:r>
              <a:rPr lang="en-US" sz="1200" i="1" dirty="0" err="1">
                <a:solidFill>
                  <a:srgbClr val="0000FF"/>
                </a:solidFill>
              </a:rPr>
              <a:t>Glaukom</a:t>
            </a:r>
            <a:r>
              <a:rPr lang="en-US" sz="1200" i="1" dirty="0">
                <a:solidFill>
                  <a:srgbClr val="0000FF"/>
                </a:solidFill>
              </a:rPr>
              <a:t> </a:t>
            </a:r>
            <a:r>
              <a:rPr lang="en-US" sz="1200" i="1" dirty="0" err="1">
                <a:solidFill>
                  <a:srgbClr val="0000FF"/>
                </a:solidFill>
              </a:rPr>
              <a:t>wurde</a:t>
            </a:r>
            <a:r>
              <a:rPr lang="en-US" sz="1200" i="1" dirty="0">
                <a:solidFill>
                  <a:srgbClr val="0000FF"/>
                </a:solidFill>
              </a:rPr>
              <a:t> die CCT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Risikofaktor</a:t>
            </a:r>
            <a:r>
              <a:rPr lang="en-US" sz="1200" i="1" dirty="0">
                <a:solidFill>
                  <a:srgbClr val="0000FF"/>
                </a:solidFill>
              </a:rPr>
              <a:t> für das POWG </a:t>
            </a:r>
            <a:r>
              <a:rPr lang="en-US" sz="1200" i="1" dirty="0" err="1">
                <a:solidFill>
                  <a:srgbClr val="0000FF"/>
                </a:solidFill>
              </a:rPr>
              <a:t>identifiziert</a:t>
            </a:r>
            <a:r>
              <a:rPr lang="en-US" sz="1200" i="1" dirty="0">
                <a:solidFill>
                  <a:srgbClr val="0000FF"/>
                </a:solidFill>
              </a:rPr>
              <a:t>?</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rgbClr val="0000FF"/>
                </a:solidFill>
              </a:rPr>
              <a:t>In der Ocular Hypertension Treatment Studie (OHTS)</a:t>
            </a:r>
            <a:endParaRPr sz="1200" i="1" dirty="0">
              <a:solidFill>
                <a:srgbClr val="0000FF"/>
              </a:solidFill>
            </a:endParaRPr>
          </a:p>
          <a:p>
            <a:pPr marL="0" lvl="0" indent="0" algn="l" rtl="0">
              <a:spcBef>
                <a:spcPts val="0"/>
              </a:spcBef>
              <a:spcAft>
                <a:spcPts val="0"/>
              </a:spcAft>
              <a:buClr>
                <a:schemeClr val="dk1"/>
              </a:buClr>
              <a:buFont typeface="Arial"/>
              <a:buNone/>
            </a:pPr>
            <a:endParaRPr dirty="0">
              <a:solidFill>
                <a:srgbClr val="0000FF"/>
              </a:solidFill>
            </a:endParaRPr>
          </a:p>
          <a:p>
            <a:pPr marL="0" lvl="0" indent="0" algn="l" rtl="0">
              <a:spcBef>
                <a:spcPts val="0"/>
              </a:spcBef>
              <a:spcAft>
                <a:spcPts val="0"/>
              </a:spcAft>
              <a:buClr>
                <a:schemeClr val="dk1"/>
              </a:buClr>
              <a:buFont typeface="Arial"/>
              <a:buNone/>
            </a:pPr>
            <a:r>
              <a:rPr lang="en-US" sz="1200" i="1" dirty="0">
                <a:solidFill>
                  <a:srgbClr val="0000FF"/>
                </a:solidFill>
              </a:rPr>
              <a:t>Eine </a:t>
            </a:r>
            <a:r>
              <a:rPr lang="en-US" sz="1200" i="1" dirty="0" err="1">
                <a:solidFill>
                  <a:srgbClr val="0000FF"/>
                </a:solidFill>
              </a:rPr>
              <a:t>geringe</a:t>
            </a:r>
            <a:r>
              <a:rPr lang="en-US" sz="1200" i="1" dirty="0">
                <a:solidFill>
                  <a:srgbClr val="0000FF"/>
                </a:solidFill>
              </a:rPr>
              <a:t> CCT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bei</a:t>
            </a:r>
            <a:r>
              <a:rPr lang="en-US" sz="1200" i="1" dirty="0">
                <a:solidFill>
                  <a:srgbClr val="0000FF"/>
                </a:solidFill>
              </a:rPr>
              <a:t> der </a:t>
            </a:r>
            <a:r>
              <a:rPr lang="en-US" sz="1200" i="1" dirty="0" err="1">
                <a:solidFill>
                  <a:srgbClr val="0000FF"/>
                </a:solidFill>
              </a:rPr>
              <a:t>Applanationstonometrie</a:t>
            </a:r>
            <a:r>
              <a:rPr lang="en-US" sz="1200" i="1" dirty="0">
                <a:solidFill>
                  <a:srgbClr val="0000FF"/>
                </a:solidFill>
              </a:rPr>
              <a:t> </a:t>
            </a:r>
            <a:r>
              <a:rPr lang="en-US" sz="1200" i="1" dirty="0" err="1">
                <a:solidFill>
                  <a:srgbClr val="0000FF"/>
                </a:solidFill>
              </a:rPr>
              <a:t>zu</a:t>
            </a:r>
            <a:r>
              <a:rPr lang="en-US" sz="1200" i="1" dirty="0">
                <a:solidFill>
                  <a:srgbClr val="0000FF"/>
                </a:solidFill>
              </a:rPr>
              <a:t> </a:t>
            </a:r>
            <a:r>
              <a:rPr lang="en-US" sz="1200" i="1" dirty="0" err="1">
                <a:solidFill>
                  <a:srgbClr val="0000FF"/>
                </a:solidFill>
              </a:rPr>
              <a:t>einer</a:t>
            </a:r>
            <a:r>
              <a:rPr lang="en-US" sz="1200" i="1" dirty="0">
                <a:solidFill>
                  <a:srgbClr val="0000FF"/>
                </a:solidFill>
              </a:rPr>
              <a:t> </a:t>
            </a:r>
            <a:r>
              <a:rPr lang="en-US" sz="1200" i="1" dirty="0" err="1">
                <a:solidFill>
                  <a:srgbClr val="0000FF"/>
                </a:solidFill>
              </a:rPr>
              <a:t>Unterschätzung</a:t>
            </a:r>
            <a:r>
              <a:rPr lang="en-US" sz="1200" i="1" dirty="0">
                <a:solidFill>
                  <a:srgbClr val="0000FF"/>
                </a:solidFill>
              </a:rPr>
              <a:t> des </a:t>
            </a:r>
            <a:r>
              <a:rPr lang="en-US" sz="1200" i="1" dirty="0" err="1">
                <a:solidFill>
                  <a:srgbClr val="0000FF"/>
                </a:solidFill>
              </a:rPr>
              <a:t>Augeninnendrucks</a:t>
            </a:r>
            <a:r>
              <a:rPr lang="en-US" sz="1200" i="1" dirty="0">
                <a:solidFill>
                  <a:srgbClr val="0000FF"/>
                </a:solidFill>
              </a:rPr>
              <a:t> </a:t>
            </a:r>
            <a:r>
              <a:rPr lang="en-US" sz="1200" i="1" dirty="0" err="1">
                <a:solidFill>
                  <a:srgbClr val="0000FF"/>
                </a:solidFill>
              </a:rPr>
              <a:t>führen</a:t>
            </a:r>
            <a:r>
              <a:rPr lang="en-US" sz="1200" i="1" dirty="0">
                <a:solidFill>
                  <a:srgbClr val="0000FF"/>
                </a:solidFill>
              </a:rPr>
              <a:t>. </a:t>
            </a:r>
            <a:r>
              <a:rPr lang="en-US" sz="1200" i="1" dirty="0" err="1">
                <a:solidFill>
                  <a:srgbClr val="0000FF"/>
                </a:solidFill>
              </a:rPr>
              <a:t>Erklärt</a:t>
            </a:r>
            <a:r>
              <a:rPr lang="en-US" sz="1200" i="1" dirty="0">
                <a:solidFill>
                  <a:srgbClr val="0000FF"/>
                </a:solidFill>
              </a:rPr>
              <a:t> </a:t>
            </a:r>
            <a:r>
              <a:rPr lang="en-US" sz="1200" i="1" dirty="0" err="1">
                <a:solidFill>
                  <a:srgbClr val="0000FF"/>
                </a:solidFill>
              </a:rPr>
              <a:t>dieser</a:t>
            </a:r>
            <a:r>
              <a:rPr lang="en-US" sz="1200" i="1" dirty="0">
                <a:solidFill>
                  <a:srgbClr val="0000FF"/>
                </a:solidFill>
              </a:rPr>
              <a:t> </a:t>
            </a:r>
            <a:r>
              <a:rPr lang="en-US" sz="1200" i="1" dirty="0" err="1">
                <a:solidFill>
                  <a:srgbClr val="0000FF"/>
                </a:solidFill>
              </a:rPr>
              <a:t>Einfluss</a:t>
            </a:r>
            <a:r>
              <a:rPr lang="en-US" sz="1200" i="1" dirty="0">
                <a:solidFill>
                  <a:srgbClr val="0000FF"/>
                </a:solidFill>
              </a:rPr>
              <a:t> auf die IOD-</a:t>
            </a:r>
            <a:r>
              <a:rPr lang="en-US" sz="1200" i="1" dirty="0" err="1">
                <a:solidFill>
                  <a:srgbClr val="0000FF"/>
                </a:solidFill>
              </a:rPr>
              <a:t>Messung</a:t>
            </a:r>
            <a:r>
              <a:rPr lang="en-US" sz="1200" i="1" dirty="0">
                <a:solidFill>
                  <a:srgbClr val="0000FF"/>
                </a:solidFill>
              </a:rPr>
              <a:t> den </a:t>
            </a:r>
            <a:r>
              <a:rPr lang="en-US" sz="1200" i="1" dirty="0" err="1">
                <a:solidFill>
                  <a:srgbClr val="0000FF"/>
                </a:solidFill>
              </a:rPr>
              <a:t>Zusammenhang</a:t>
            </a:r>
            <a:r>
              <a:rPr lang="en-US" sz="1200" i="1" dirty="0">
                <a:solidFill>
                  <a:srgbClr val="0000FF"/>
                </a:solidFill>
              </a:rPr>
              <a:t> </a:t>
            </a:r>
            <a:r>
              <a:rPr lang="en-US" sz="1200" i="1" dirty="0" err="1">
                <a:solidFill>
                  <a:srgbClr val="0000FF"/>
                </a:solidFill>
              </a:rPr>
              <a:t>zwischen</a:t>
            </a:r>
            <a:r>
              <a:rPr lang="en-US" sz="1200" i="1" dirty="0">
                <a:solidFill>
                  <a:srgbClr val="0000FF"/>
                </a:solidFill>
              </a:rPr>
              <a:t> CCT und POWG-Risiko?</a:t>
            </a:r>
            <a:endParaRPr sz="1200" i="1" dirty="0">
              <a:solidFill>
                <a:srgbClr val="0000FF"/>
              </a:solidFill>
            </a:endParaRPr>
          </a:p>
          <a:p>
            <a:pPr marL="0" lvl="0" indent="0" algn="l" rtl="0">
              <a:spcBef>
                <a:spcPts val="0"/>
              </a:spcBef>
              <a:spcAft>
                <a:spcPts val="0"/>
              </a:spcAft>
              <a:buClr>
                <a:schemeClr val="dk1"/>
              </a:buClr>
              <a:buFont typeface="Arial"/>
              <a:buNone/>
            </a:pPr>
            <a:r>
              <a:rPr lang="en-US" sz="1200" dirty="0">
                <a:solidFill>
                  <a:srgbClr val="0000FF"/>
                </a:solidFill>
              </a:rPr>
              <a:t>Nein. Die </a:t>
            </a:r>
            <a:r>
              <a:rPr lang="en-US" sz="1200" dirty="0" err="1">
                <a:solidFill>
                  <a:srgbClr val="0000FF"/>
                </a:solidFill>
              </a:rPr>
              <a:t>geringe</a:t>
            </a:r>
            <a:r>
              <a:rPr lang="en-US" sz="1200" dirty="0">
                <a:solidFill>
                  <a:srgbClr val="0000FF"/>
                </a:solidFill>
              </a:rPr>
              <a:t> CCT </a:t>
            </a:r>
            <a:r>
              <a:rPr lang="en-US" sz="1200" dirty="0" err="1">
                <a:solidFill>
                  <a:srgbClr val="0000FF"/>
                </a:solidFill>
              </a:rPr>
              <a:t>bleibt</a:t>
            </a:r>
            <a:r>
              <a:rPr lang="en-US" sz="1200" dirty="0">
                <a:solidFill>
                  <a:srgbClr val="0000FF"/>
                </a:solidFill>
              </a:rPr>
              <a:t> </a:t>
            </a:r>
            <a:r>
              <a:rPr lang="en-US" sz="1200" dirty="0" err="1">
                <a:solidFill>
                  <a:srgbClr val="0000FF"/>
                </a:solidFill>
              </a:rPr>
              <a:t>nach</a:t>
            </a:r>
            <a:r>
              <a:rPr lang="en-US" sz="1200" dirty="0">
                <a:solidFill>
                  <a:srgbClr val="0000FF"/>
                </a:solidFill>
              </a:rPr>
              <a:t> </a:t>
            </a:r>
            <a:r>
              <a:rPr lang="en-US" sz="1200" dirty="0" err="1">
                <a:solidFill>
                  <a:srgbClr val="0000FF"/>
                </a:solidFill>
              </a:rPr>
              <a:t>Korrektur</a:t>
            </a:r>
            <a:r>
              <a:rPr lang="en-US" sz="1200" dirty="0">
                <a:solidFill>
                  <a:srgbClr val="0000FF"/>
                </a:solidFill>
              </a:rPr>
              <a:t> des </a:t>
            </a:r>
            <a:r>
              <a:rPr lang="en-US" sz="1200" dirty="0" err="1">
                <a:solidFill>
                  <a:srgbClr val="0000FF"/>
                </a:solidFill>
              </a:rPr>
              <a:t>durch</a:t>
            </a:r>
            <a:r>
              <a:rPr lang="en-US" sz="1200" dirty="0">
                <a:solidFill>
                  <a:srgbClr val="0000FF"/>
                </a:solidFill>
              </a:rPr>
              <a:t> </a:t>
            </a:r>
            <a:r>
              <a:rPr lang="en-US" sz="1200" dirty="0" err="1">
                <a:solidFill>
                  <a:srgbClr val="0000FF"/>
                </a:solidFill>
              </a:rPr>
              <a:t>sie</a:t>
            </a:r>
            <a:r>
              <a:rPr lang="en-US" sz="1200" dirty="0">
                <a:solidFill>
                  <a:srgbClr val="0000FF"/>
                </a:solidFill>
              </a:rPr>
              <a:t> </a:t>
            </a:r>
            <a:r>
              <a:rPr lang="en-US" sz="1200" dirty="0" err="1">
                <a:solidFill>
                  <a:srgbClr val="0000FF"/>
                </a:solidFill>
              </a:rPr>
              <a:t>verursachten</a:t>
            </a:r>
            <a:r>
              <a:rPr lang="en-US" sz="1200" dirty="0">
                <a:solidFill>
                  <a:srgbClr val="0000FF"/>
                </a:solidFill>
              </a:rPr>
              <a:t> </a:t>
            </a:r>
            <a:r>
              <a:rPr lang="en-US" sz="1200" dirty="0" err="1">
                <a:solidFill>
                  <a:srgbClr val="0000FF"/>
                </a:solidFill>
              </a:rPr>
              <a:t>Effekts</a:t>
            </a:r>
            <a:r>
              <a:rPr lang="en-US" sz="1200" dirty="0">
                <a:solidFill>
                  <a:srgbClr val="0000FF"/>
                </a:solidFill>
              </a:rPr>
              <a:t> auf die </a:t>
            </a:r>
            <a:r>
              <a:rPr lang="en-US" sz="1200" dirty="0" err="1">
                <a:solidFill>
                  <a:srgbClr val="0000FF"/>
                </a:solidFill>
              </a:rPr>
              <a:t>Augeninnendruckmessung</a:t>
            </a:r>
            <a:r>
              <a:rPr lang="en-US" sz="1200" dirty="0">
                <a:solidFill>
                  <a:srgbClr val="0000FF"/>
                </a:solidFill>
              </a:rPr>
              <a:t> </a:t>
            </a:r>
            <a:r>
              <a:rPr lang="en-US" sz="1200" dirty="0" err="1">
                <a:solidFill>
                  <a:srgbClr val="0000FF"/>
                </a:solidFill>
              </a:rPr>
              <a:t>mit</a:t>
            </a:r>
            <a:r>
              <a:rPr lang="en-US" sz="1200" dirty="0">
                <a:solidFill>
                  <a:srgbClr val="0000FF"/>
                </a:solidFill>
              </a:rPr>
              <a:t> </a:t>
            </a:r>
            <a:r>
              <a:rPr lang="en-US" sz="1200" dirty="0" err="1">
                <a:solidFill>
                  <a:srgbClr val="0000FF"/>
                </a:solidFill>
              </a:rPr>
              <a:t>einem</a:t>
            </a:r>
            <a:r>
              <a:rPr lang="en-US" sz="1200" dirty="0">
                <a:solidFill>
                  <a:srgbClr val="0000FF"/>
                </a:solidFill>
              </a:rPr>
              <a:t> </a:t>
            </a:r>
            <a:r>
              <a:rPr lang="en-US" sz="1200" dirty="0" err="1">
                <a:solidFill>
                  <a:srgbClr val="0000FF"/>
                </a:solidFill>
              </a:rPr>
              <a:t>erhöhten</a:t>
            </a:r>
            <a:r>
              <a:rPr lang="en-US" sz="1200" dirty="0">
                <a:solidFill>
                  <a:srgbClr val="0000FF"/>
                </a:solidFill>
              </a:rPr>
              <a:t> POWG-Risiko </a:t>
            </a:r>
            <a:r>
              <a:rPr lang="en-US" sz="1200" dirty="0" err="1">
                <a:solidFill>
                  <a:srgbClr val="0000FF"/>
                </a:solidFill>
              </a:rPr>
              <a:t>assoziiert</a:t>
            </a:r>
            <a:r>
              <a:rPr lang="en-US" sz="1200" dirty="0">
                <a:solidFill>
                  <a:srgbClr val="0000FF"/>
                </a:solidFill>
              </a:rPr>
              <a:t>. Sie </a:t>
            </a:r>
            <a:r>
              <a:rPr lang="en-US" sz="1200" dirty="0" err="1">
                <a:solidFill>
                  <a:srgbClr val="0000FF"/>
                </a:solidFill>
              </a:rPr>
              <a:t>stellt</a:t>
            </a:r>
            <a:r>
              <a:rPr lang="en-US" sz="1200" dirty="0">
                <a:solidFill>
                  <a:srgbClr val="0000FF"/>
                </a:solidFill>
              </a:rPr>
              <a:t> </a:t>
            </a:r>
            <a:r>
              <a:rPr lang="en-US" sz="1200" dirty="0" err="1">
                <a:solidFill>
                  <a:srgbClr val="0000FF"/>
                </a:solidFill>
              </a:rPr>
              <a:t>somit</a:t>
            </a:r>
            <a:r>
              <a:rPr lang="en-US" sz="1200" dirty="0">
                <a:solidFill>
                  <a:srgbClr val="0000FF"/>
                </a:solidFill>
              </a:rPr>
              <a:t> </a:t>
            </a:r>
            <a:r>
              <a:rPr lang="en-US" sz="1200" dirty="0" err="1">
                <a:solidFill>
                  <a:srgbClr val="0000FF"/>
                </a:solidFill>
              </a:rPr>
              <a:t>einen</a:t>
            </a:r>
            <a:r>
              <a:rPr lang="en-US" sz="1200" dirty="0">
                <a:solidFill>
                  <a:srgbClr val="0000FF"/>
                </a:solidFill>
              </a:rPr>
              <a:t> </a:t>
            </a:r>
            <a:r>
              <a:rPr lang="en-US" sz="1200" dirty="0" err="1">
                <a:solidFill>
                  <a:srgbClr val="0000FF"/>
                </a:solidFill>
              </a:rPr>
              <a:t>unabhängigen</a:t>
            </a:r>
            <a:r>
              <a:rPr lang="en-US" sz="1200" dirty="0">
                <a:solidFill>
                  <a:srgbClr val="0000FF"/>
                </a:solidFill>
              </a:rPr>
              <a:t> </a:t>
            </a:r>
            <a:r>
              <a:rPr lang="en-US" sz="1200" dirty="0" err="1">
                <a:solidFill>
                  <a:srgbClr val="0000FF"/>
                </a:solidFill>
              </a:rPr>
              <a:t>Risikofaktor</a:t>
            </a:r>
            <a:r>
              <a:rPr lang="en-US" sz="1200" dirty="0">
                <a:solidFill>
                  <a:srgbClr val="0000FF"/>
                </a:solidFill>
              </a:rPr>
              <a:t> </a:t>
            </a:r>
            <a:r>
              <a:rPr lang="en-US" sz="1200" dirty="0" err="1">
                <a:solidFill>
                  <a:srgbClr val="0000FF"/>
                </a:solidFill>
              </a:rPr>
              <a:t>dar</a:t>
            </a:r>
            <a:r>
              <a:rPr lang="en-US" sz="1200" dirty="0">
                <a:solidFill>
                  <a:srgbClr val="0000FF"/>
                </a:solidFill>
              </a:rPr>
              <a:t>.</a:t>
            </a:r>
            <a:endParaRPr sz="1200" i="1" dirty="0">
              <a:solidFill>
                <a:srgbClr val="0000FF"/>
              </a:solidFill>
            </a:endParaRPr>
          </a:p>
          <a:p>
            <a:pPr marL="0" marR="0" lvl="0" indent="0" algn="l" rtl="0">
              <a:spcBef>
                <a:spcPts val="0"/>
              </a:spcBef>
              <a:spcAft>
                <a:spcPts val="0"/>
              </a:spcAft>
              <a:buNone/>
            </a:pPr>
            <a:endParaRPr sz="1400" dirty="0">
              <a:solidFill>
                <a:srgbClr val="0000FF"/>
              </a:solidFill>
              <a:latin typeface="Arial"/>
              <a:ea typeface="Arial"/>
              <a:cs typeface="Arial"/>
              <a:sym typeface="Arial"/>
            </a:endParaRPr>
          </a:p>
          <a:p>
            <a:pPr marL="0" marR="0" lvl="0" indent="0" algn="l" rtl="0">
              <a:spcBef>
                <a:spcPts val="0"/>
              </a:spcBef>
              <a:spcAft>
                <a:spcPts val="0"/>
              </a:spcAft>
              <a:buNone/>
            </a:pPr>
            <a:r>
              <a:rPr lang="en-US" sz="1200" i="1" dirty="0">
                <a:solidFill>
                  <a:srgbClr val="0000FF"/>
                </a:solidFill>
                <a:latin typeface="Arial"/>
                <a:ea typeface="Arial"/>
                <a:cs typeface="Arial"/>
                <a:sym typeface="Arial"/>
              </a:rPr>
              <a:t>Wie </a:t>
            </a:r>
            <a:r>
              <a:rPr lang="en-US" sz="1200" i="1" dirty="0" err="1">
                <a:solidFill>
                  <a:srgbClr val="0000FF"/>
                </a:solidFill>
                <a:latin typeface="Arial"/>
                <a:ea typeface="Arial"/>
                <a:cs typeface="Arial"/>
                <a:sym typeface="Arial"/>
              </a:rPr>
              <a:t>könnte</a:t>
            </a:r>
            <a:r>
              <a:rPr lang="en-US" sz="1200" i="1" dirty="0">
                <a:solidFill>
                  <a:srgbClr val="0000FF"/>
                </a:solidFill>
                <a:latin typeface="Arial"/>
                <a:ea typeface="Arial"/>
                <a:cs typeface="Arial"/>
                <a:sym typeface="Arial"/>
              </a:rPr>
              <a:t> dies </a:t>
            </a:r>
            <a:r>
              <a:rPr lang="en-US" sz="1200" i="1" dirty="0" err="1">
                <a:solidFill>
                  <a:srgbClr val="0000FF"/>
                </a:solidFill>
                <a:latin typeface="Arial"/>
                <a:ea typeface="Arial"/>
                <a:cs typeface="Arial"/>
                <a:sym typeface="Arial"/>
              </a:rPr>
              <a:t>physiologisch</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funktionieren</a:t>
            </a:r>
            <a:r>
              <a:rPr lang="en-US" sz="1200" i="1" dirty="0">
                <a:solidFill>
                  <a:srgbClr val="0000FF"/>
                </a:solidFill>
                <a:latin typeface="Arial"/>
                <a:ea typeface="Arial"/>
                <a:cs typeface="Arial"/>
                <a:sym typeface="Arial"/>
              </a:rPr>
              <a:t>?</a:t>
            </a:r>
            <a:endParaRPr sz="1400" i="1" dirty="0">
              <a:solidFill>
                <a:srgbClr val="C8C860"/>
              </a:solidFill>
              <a:latin typeface="Arial"/>
              <a:ea typeface="Arial"/>
              <a:cs typeface="Arial"/>
              <a:sym typeface="Arial"/>
            </a:endParaRPr>
          </a:p>
          <a:p>
            <a:pPr marL="0" marR="0" lvl="0" indent="0" algn="l" rtl="0">
              <a:spcBef>
                <a:spcPts val="0"/>
              </a:spcBef>
              <a:spcAft>
                <a:spcPts val="0"/>
              </a:spcAft>
              <a:buNone/>
            </a:pPr>
            <a:r>
              <a:rPr lang="en-US" sz="1200" dirty="0">
                <a:solidFill>
                  <a:srgbClr val="C8C860"/>
                </a:solidFill>
                <a:latin typeface="Arial"/>
                <a:ea typeface="Arial"/>
                <a:cs typeface="Arial"/>
                <a:sym typeface="Arial"/>
              </a:rPr>
              <a:t>Niemand </a:t>
            </a:r>
            <a:r>
              <a:rPr lang="en-US" sz="1200" dirty="0" err="1">
                <a:solidFill>
                  <a:srgbClr val="C8C860"/>
                </a:solidFill>
                <a:latin typeface="Arial"/>
                <a:ea typeface="Arial"/>
                <a:cs typeface="Arial"/>
                <a:sym typeface="Arial"/>
              </a:rPr>
              <a:t>weiß</a:t>
            </a:r>
            <a:r>
              <a:rPr lang="en-US" sz="1200" dirty="0">
                <a:solidFill>
                  <a:srgbClr val="C8C860"/>
                </a:solidFill>
                <a:latin typeface="Arial"/>
                <a:ea typeface="Arial"/>
                <a:cs typeface="Arial"/>
                <a:sym typeface="Arial"/>
              </a:rPr>
              <a:t> es </a:t>
            </a:r>
            <a:r>
              <a:rPr lang="en-US" sz="1200" dirty="0" err="1">
                <a:solidFill>
                  <a:srgbClr val="C8C860"/>
                </a:solidFill>
                <a:latin typeface="Arial"/>
                <a:ea typeface="Arial"/>
                <a:cs typeface="Arial"/>
                <a:sym typeface="Arial"/>
              </a:rPr>
              <a:t>mit</a:t>
            </a:r>
            <a:r>
              <a:rPr lang="en-US" sz="1200" dirty="0">
                <a:solidFill>
                  <a:srgbClr val="C8C860"/>
                </a:solidFill>
                <a:latin typeface="Arial"/>
                <a:ea typeface="Arial"/>
                <a:cs typeface="Arial"/>
                <a:sym typeface="Arial"/>
              </a:rPr>
              <a:t> Sicherheit, </a:t>
            </a:r>
            <a:r>
              <a:rPr lang="en-US" sz="1200" dirty="0" err="1">
                <a:solidFill>
                  <a:srgbClr val="C8C860"/>
                </a:solidFill>
                <a:latin typeface="Arial"/>
                <a:ea typeface="Arial"/>
                <a:cs typeface="Arial"/>
                <a:sym typeface="Arial"/>
              </a:rPr>
              <a:t>aber</a:t>
            </a:r>
            <a:r>
              <a:rPr lang="en-US" sz="1200" dirty="0">
                <a:solidFill>
                  <a:srgbClr val="C8C860"/>
                </a:solidFill>
                <a:latin typeface="Arial"/>
                <a:ea typeface="Arial"/>
                <a:cs typeface="Arial"/>
                <a:sym typeface="Arial"/>
              </a:rPr>
              <a:t> es </a:t>
            </a:r>
            <a:r>
              <a:rPr lang="en-US" sz="1200" dirty="0" err="1">
                <a:solidFill>
                  <a:srgbClr val="C8C860"/>
                </a:solidFill>
                <a:latin typeface="Arial"/>
                <a:ea typeface="Arial"/>
                <a:cs typeface="Arial"/>
                <a:sym typeface="Arial"/>
              </a:rPr>
              <a:t>könnte</a:t>
            </a:r>
            <a:r>
              <a:rPr lang="en-US" sz="1200" dirty="0">
                <a:solidFill>
                  <a:srgbClr val="C8C860"/>
                </a:solidFill>
                <a:latin typeface="Arial"/>
                <a:ea typeface="Arial"/>
                <a:cs typeface="Arial"/>
                <a:sym typeface="Arial"/>
              </a:rPr>
              <a:t> sein, </a:t>
            </a:r>
            <a:r>
              <a:rPr lang="en-US" sz="1200" dirty="0" err="1">
                <a:solidFill>
                  <a:srgbClr val="C8C860"/>
                </a:solidFill>
                <a:latin typeface="Arial"/>
                <a:ea typeface="Arial"/>
                <a:cs typeface="Arial"/>
                <a:sym typeface="Arial"/>
              </a:rPr>
              <a:t>dass</a:t>
            </a:r>
            <a:r>
              <a:rPr lang="en-US" sz="1200" dirty="0">
                <a:solidFill>
                  <a:srgbClr val="C8C860"/>
                </a:solidFill>
                <a:latin typeface="Arial"/>
                <a:ea typeface="Arial"/>
                <a:cs typeface="Arial"/>
                <a:sym typeface="Arial"/>
              </a:rPr>
              <a:t> die </a:t>
            </a:r>
            <a:r>
              <a:rPr lang="en-US" sz="1200" dirty="0" err="1">
                <a:solidFill>
                  <a:srgbClr val="C8C860"/>
                </a:solidFill>
                <a:latin typeface="Arial"/>
                <a:ea typeface="Arial"/>
                <a:cs typeface="Arial"/>
                <a:sym typeface="Arial"/>
              </a:rPr>
              <a:t>geringe</a:t>
            </a:r>
            <a:r>
              <a:rPr lang="en-US" sz="1200" dirty="0">
                <a:solidFill>
                  <a:srgbClr val="C8C860"/>
                </a:solidFill>
                <a:latin typeface="Arial"/>
                <a:ea typeface="Arial"/>
                <a:cs typeface="Arial"/>
                <a:sym typeface="Arial"/>
              </a:rPr>
              <a:t> Dicke der CCT </a:t>
            </a:r>
            <a:r>
              <a:rPr lang="en-US" sz="1200" dirty="0" err="1">
                <a:solidFill>
                  <a:srgbClr val="C8C860"/>
                </a:solidFill>
                <a:latin typeface="Arial"/>
                <a:ea typeface="Arial"/>
                <a:cs typeface="Arial"/>
                <a:sym typeface="Arial"/>
              </a:rPr>
              <a:t>strukturelle</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Merkmale</a:t>
            </a:r>
            <a:r>
              <a:rPr lang="en-US" sz="1200" dirty="0">
                <a:solidFill>
                  <a:srgbClr val="C8C860"/>
                </a:solidFill>
                <a:latin typeface="Arial"/>
                <a:ea typeface="Arial"/>
                <a:cs typeface="Arial"/>
                <a:sym typeface="Arial"/>
              </a:rPr>
              <a:t> der </a:t>
            </a:r>
            <a:r>
              <a:rPr lang="en-US" sz="1200" dirty="0" err="1">
                <a:solidFill>
                  <a:srgbClr val="C8C860"/>
                </a:solidFill>
                <a:latin typeface="Arial"/>
                <a:ea typeface="Arial"/>
                <a:cs typeface="Arial"/>
                <a:sym typeface="Arial"/>
              </a:rPr>
              <a:t>Augenwand</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widerspiegelt</a:t>
            </a:r>
            <a:r>
              <a:rPr lang="en-US" sz="1200" dirty="0">
                <a:solidFill>
                  <a:srgbClr val="C8C860"/>
                </a:solidFill>
                <a:latin typeface="Arial"/>
                <a:ea typeface="Arial"/>
                <a:cs typeface="Arial"/>
                <a:sym typeface="Arial"/>
              </a:rPr>
              <a:t>, die den </a:t>
            </a:r>
            <a:r>
              <a:rPr lang="en-US" sz="1200" dirty="0" err="1">
                <a:solidFill>
                  <a:srgbClr val="C8C860"/>
                </a:solidFill>
                <a:latin typeface="Arial"/>
                <a:ea typeface="Arial"/>
                <a:cs typeface="Arial"/>
                <a:sym typeface="Arial"/>
              </a:rPr>
              <a:t>Sehnervenkopf</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anfällig</a:t>
            </a:r>
            <a:r>
              <a:rPr lang="en-US" sz="1200" dirty="0">
                <a:solidFill>
                  <a:srgbClr val="C8C860"/>
                </a:solidFill>
                <a:latin typeface="Arial"/>
                <a:ea typeface="Arial"/>
                <a:cs typeface="Arial"/>
                <a:sym typeface="Arial"/>
              </a:rPr>
              <a:t> für </a:t>
            </a:r>
            <a:r>
              <a:rPr lang="en-US" sz="1200" dirty="0" err="1">
                <a:solidFill>
                  <a:srgbClr val="C8C860"/>
                </a:solidFill>
                <a:latin typeface="Arial"/>
                <a:ea typeface="Arial"/>
                <a:cs typeface="Arial"/>
                <a:sym typeface="Arial"/>
              </a:rPr>
              <a:t>glaukomatöse</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Schäden</a:t>
            </a:r>
            <a:r>
              <a:rPr lang="en-US" sz="1200" dirty="0">
                <a:solidFill>
                  <a:srgbClr val="C8C860"/>
                </a:solidFill>
                <a:latin typeface="Arial"/>
                <a:ea typeface="Arial"/>
                <a:cs typeface="Arial"/>
                <a:sym typeface="Arial"/>
              </a:rPr>
              <a:t> </a:t>
            </a:r>
            <a:r>
              <a:rPr lang="en-US" sz="1200" dirty="0" err="1">
                <a:solidFill>
                  <a:srgbClr val="C8C860"/>
                </a:solidFill>
                <a:latin typeface="Arial"/>
                <a:ea typeface="Arial"/>
                <a:cs typeface="Arial"/>
                <a:sym typeface="Arial"/>
              </a:rPr>
              <a:t>achen</a:t>
            </a:r>
            <a:endParaRPr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061"/>
        <p:cNvGrpSpPr/>
        <p:nvPr/>
      </p:nvGrpSpPr>
      <p:grpSpPr>
        <a:xfrm>
          <a:off x="0" y="0"/>
          <a:ext cx="0" cy="0"/>
          <a:chOff x="0" y="0"/>
          <a:chExt cx="0" cy="0"/>
        </a:xfrm>
      </p:grpSpPr>
      <p:sp>
        <p:nvSpPr>
          <p:cNvPr id="1062" name="Google Shape;1062;p67"/>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063" name="Google Shape;1063;p67"/>
          <p:cNvSpPr txBox="1"/>
          <p:nvPr/>
        </p:nvSpPr>
        <p:spPr>
          <a:xfrm>
            <a:off x="457200" y="1536174"/>
            <a:ext cx="7391400" cy="35967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2"/>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Ethnische</a:t>
            </a:r>
            <a:r>
              <a:rPr lang="en-US" sz="1200" dirty="0">
                <a:solidFill>
                  <a:srgbClr val="BFBFBF"/>
                </a:solidFill>
              </a:rPr>
              <a:t> </a:t>
            </a:r>
            <a:r>
              <a:rPr lang="en-US" sz="1200" dirty="0" err="1">
                <a:solidFill>
                  <a:srgbClr val="BFBFBF"/>
                </a:solidFill>
              </a:rPr>
              <a:t>Zugehörigkeit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b="1" dirty="0" err="1">
                <a:solidFill>
                  <a:srgbClr val="0000FF"/>
                </a:solidFill>
              </a:rPr>
              <a:t>Geringe</a:t>
            </a:r>
            <a:r>
              <a:rPr lang="en-US" sz="1200" b="1" dirty="0">
                <a:solidFill>
                  <a:srgbClr val="0000FF"/>
                </a:solidFill>
              </a:rPr>
              <a:t> </a:t>
            </a:r>
            <a:r>
              <a:rPr lang="en-US" sz="1200" b="1" dirty="0" err="1">
                <a:solidFill>
                  <a:srgbClr val="0000FF"/>
                </a:solidFill>
              </a:rPr>
              <a:t>zentrale</a:t>
            </a:r>
            <a:r>
              <a:rPr lang="en-US" sz="1200" b="1" dirty="0">
                <a:solidFill>
                  <a:srgbClr val="0000FF"/>
                </a:solidFill>
              </a:rPr>
              <a:t> </a:t>
            </a:r>
            <a:r>
              <a:rPr lang="en-US" sz="1200" b="1" dirty="0" err="1">
                <a:solidFill>
                  <a:srgbClr val="0000FF"/>
                </a:solidFill>
              </a:rPr>
              <a:t>Hornhautdicke</a:t>
            </a:r>
            <a:r>
              <a:rPr lang="en-US" sz="1200" b="1" dirty="0">
                <a:solidFill>
                  <a:srgbClr val="0000FF"/>
                </a:solidFill>
              </a:rPr>
              <a:t> (CCT, central corneal thickness)</a:t>
            </a:r>
            <a:endParaRPr sz="1200" b="1" i="1" dirty="0">
              <a:solidFill>
                <a:srgbClr val="0000F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a:p>
            <a:pPr marL="0" lvl="0" indent="0" algn="l" rtl="0">
              <a:spcBef>
                <a:spcPts val="0"/>
              </a:spcBef>
              <a:spcAft>
                <a:spcPts val="0"/>
              </a:spcAft>
              <a:buClr>
                <a:srgbClr val="BFBFBF"/>
              </a:buClr>
              <a:buSzPts val="1200"/>
              <a:buFont typeface="Noto Sans Symbols"/>
              <a:buNone/>
            </a:pPr>
            <a:endParaRPr sz="1200" i="1" dirty="0">
              <a:solidFill>
                <a:srgbClr val="BFBFBF"/>
              </a:solidFill>
            </a:endParaRPr>
          </a:p>
          <a:p>
            <a:pPr marL="0" lvl="0" indent="0" algn="l" rtl="0">
              <a:spcBef>
                <a:spcPts val="0"/>
              </a:spcBef>
              <a:spcAft>
                <a:spcPts val="0"/>
              </a:spcAft>
              <a:buClr>
                <a:srgbClr val="BFBFBF"/>
              </a:buClr>
              <a:buSzPts val="1200"/>
              <a:buFont typeface="Noto Sans Symbols"/>
              <a:buNone/>
            </a:pPr>
            <a:endParaRPr sz="1200" i="1" dirty="0">
              <a:solidFill>
                <a:srgbClr val="BFBFBF"/>
              </a:solidFill>
            </a:endParaRPr>
          </a:p>
          <a:p>
            <a:pPr marL="0" lvl="0" indent="0" algn="l" rtl="0">
              <a:spcBef>
                <a:spcPts val="0"/>
              </a:spcBef>
              <a:spcAft>
                <a:spcPts val="0"/>
              </a:spcAft>
              <a:buClr>
                <a:srgbClr val="BFBFBF"/>
              </a:buClr>
              <a:buSzPts val="1200"/>
              <a:buFont typeface="Noto Sans Symbols"/>
              <a:buNone/>
            </a:pPr>
            <a:endParaRPr sz="1200" i="1" dirty="0">
              <a:solidFill>
                <a:srgbClr val="BFBFBF"/>
              </a:solidFill>
            </a:endParaRPr>
          </a:p>
          <a:p>
            <a:pPr marL="0" lvl="0" indent="0" algn="l" rtl="0">
              <a:spcBef>
                <a:spcPts val="0"/>
              </a:spcBef>
              <a:spcAft>
                <a:spcPts val="0"/>
              </a:spcAft>
              <a:buClr>
                <a:srgbClr val="BFBFBF"/>
              </a:buClr>
              <a:buSzPts val="1200"/>
              <a:buFont typeface="Noto Sans Symbols"/>
              <a:buNone/>
            </a:pPr>
            <a:endParaRPr sz="1200" i="1" dirty="0">
              <a:solidFill>
                <a:srgbClr val="BFBFBF"/>
              </a:solidFill>
            </a:endParaRPr>
          </a:p>
          <a:p>
            <a:pPr marL="0" lvl="0" indent="0" algn="l" rtl="0">
              <a:spcBef>
                <a:spcPts val="0"/>
              </a:spcBef>
              <a:spcAft>
                <a:spcPts val="0"/>
              </a:spcAft>
              <a:buClr>
                <a:srgbClr val="BFBFBF"/>
              </a:buClr>
              <a:buSzPts val="1200"/>
              <a:buFont typeface="Noto Sans Symbols"/>
              <a:buNone/>
            </a:pPr>
            <a:endParaRPr sz="1200" i="1" dirty="0">
              <a:solidFill>
                <a:srgbClr val="BFBFBF"/>
              </a:solidFill>
            </a:endParaRPr>
          </a:p>
          <a:p>
            <a:pPr marL="0" marR="0" lvl="0" indent="0" algn="l" rtl="0">
              <a:spcBef>
                <a:spcPts val="0"/>
              </a:spcBef>
              <a:spcAft>
                <a:spcPts val="0"/>
              </a:spcAft>
              <a:buClr>
                <a:srgbClr val="BFBFBF"/>
              </a:buClr>
              <a:buSzPts val="1200"/>
              <a:buFont typeface="Noto Sans Symbols"/>
              <a:buNone/>
            </a:pPr>
            <a:endParaRPr sz="1200" i="1" dirty="0">
              <a:solidFill>
                <a:srgbClr val="BFBFBF"/>
              </a:solidFill>
            </a:endParaRPr>
          </a:p>
        </p:txBody>
      </p:sp>
      <p:sp>
        <p:nvSpPr>
          <p:cNvPr id="1064" name="Google Shape;1064;p67"/>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065" name="Google Shape;1065;p67"/>
          <p:cNvSpPr/>
          <p:nvPr/>
        </p:nvSpPr>
        <p:spPr>
          <a:xfrm>
            <a:off x="457200" y="2639294"/>
            <a:ext cx="3962400" cy="64604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66" name="Google Shape;1066;p67"/>
          <p:cNvSpPr txBox="1"/>
          <p:nvPr/>
        </p:nvSpPr>
        <p:spPr>
          <a:xfrm>
            <a:off x="152400" y="3785731"/>
            <a:ext cx="7010400" cy="2488500"/>
          </a:xfrm>
          <a:prstGeom prst="rect">
            <a:avLst/>
          </a:prstGeom>
          <a:solidFill>
            <a:srgbClr val="C8C86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0000FF"/>
                </a:solidFill>
              </a:rPr>
              <a:t>In </a:t>
            </a:r>
            <a:r>
              <a:rPr lang="en-US" sz="1200" i="1" dirty="0" err="1">
                <a:solidFill>
                  <a:srgbClr val="0000FF"/>
                </a:solidFill>
              </a:rPr>
              <a:t>welcher</a:t>
            </a:r>
            <a:r>
              <a:rPr lang="en-US" sz="1200" i="1" dirty="0">
                <a:solidFill>
                  <a:srgbClr val="0000FF"/>
                </a:solidFill>
              </a:rPr>
              <a:t> </a:t>
            </a:r>
            <a:r>
              <a:rPr lang="en-US" sz="1200" i="1" dirty="0" err="1">
                <a:solidFill>
                  <a:srgbClr val="0000FF"/>
                </a:solidFill>
              </a:rPr>
              <a:t>klinischen</a:t>
            </a:r>
            <a:r>
              <a:rPr lang="en-US" sz="1200" i="1" dirty="0">
                <a:solidFill>
                  <a:srgbClr val="0000FF"/>
                </a:solidFill>
              </a:rPr>
              <a:t> Studie </a:t>
            </a:r>
            <a:r>
              <a:rPr lang="en-US" sz="1200" i="1" dirty="0" err="1">
                <a:solidFill>
                  <a:srgbClr val="0000FF"/>
                </a:solidFill>
              </a:rPr>
              <a:t>zum</a:t>
            </a:r>
            <a:r>
              <a:rPr lang="en-US" sz="1200" i="1" dirty="0">
                <a:solidFill>
                  <a:srgbClr val="0000FF"/>
                </a:solidFill>
              </a:rPr>
              <a:t> </a:t>
            </a:r>
            <a:r>
              <a:rPr lang="en-US" sz="1200" i="1" dirty="0" err="1">
                <a:solidFill>
                  <a:srgbClr val="0000FF"/>
                </a:solidFill>
              </a:rPr>
              <a:t>Glaukom</a:t>
            </a:r>
            <a:r>
              <a:rPr lang="en-US" sz="1200" i="1" dirty="0">
                <a:solidFill>
                  <a:srgbClr val="0000FF"/>
                </a:solidFill>
              </a:rPr>
              <a:t> </a:t>
            </a:r>
            <a:r>
              <a:rPr lang="en-US" sz="1200" i="1" dirty="0" err="1">
                <a:solidFill>
                  <a:srgbClr val="0000FF"/>
                </a:solidFill>
              </a:rPr>
              <a:t>wurde</a:t>
            </a:r>
            <a:r>
              <a:rPr lang="en-US" sz="1200" i="1" dirty="0">
                <a:solidFill>
                  <a:srgbClr val="0000FF"/>
                </a:solidFill>
              </a:rPr>
              <a:t> die CCT </a:t>
            </a:r>
            <a:r>
              <a:rPr lang="en-US" sz="1200" i="1" dirty="0" err="1">
                <a:solidFill>
                  <a:srgbClr val="0000FF"/>
                </a:solidFill>
              </a:rPr>
              <a:t>als</a:t>
            </a:r>
            <a:r>
              <a:rPr lang="en-US" sz="1200" i="1" dirty="0">
                <a:solidFill>
                  <a:srgbClr val="0000FF"/>
                </a:solidFill>
              </a:rPr>
              <a:t> </a:t>
            </a:r>
            <a:r>
              <a:rPr lang="en-US" sz="1200" i="1" dirty="0" err="1">
                <a:solidFill>
                  <a:srgbClr val="0000FF"/>
                </a:solidFill>
              </a:rPr>
              <a:t>Risikofaktor</a:t>
            </a:r>
            <a:r>
              <a:rPr lang="en-US" sz="1200" i="1" dirty="0">
                <a:solidFill>
                  <a:srgbClr val="0000FF"/>
                </a:solidFill>
              </a:rPr>
              <a:t> für das POWG </a:t>
            </a:r>
            <a:r>
              <a:rPr lang="en-US" sz="1200" i="1" dirty="0" err="1">
                <a:solidFill>
                  <a:srgbClr val="0000FF"/>
                </a:solidFill>
              </a:rPr>
              <a:t>identifiziert</a:t>
            </a:r>
            <a:r>
              <a:rPr lang="en-US" sz="1200" i="1" dirty="0">
                <a:solidFill>
                  <a:srgbClr val="0000FF"/>
                </a:solidFill>
              </a:rPr>
              <a:t>?</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rgbClr val="0000FF"/>
                </a:solidFill>
              </a:rPr>
              <a:t>In der Ocular Hypertension Treatment Studie (OHTS)</a:t>
            </a:r>
            <a:endParaRPr sz="1200" i="1" dirty="0">
              <a:solidFill>
                <a:srgbClr val="0000FF"/>
              </a:solidFill>
            </a:endParaRPr>
          </a:p>
          <a:p>
            <a:pPr marL="0" lvl="0" indent="0" algn="l" rtl="0">
              <a:spcBef>
                <a:spcPts val="0"/>
              </a:spcBef>
              <a:spcAft>
                <a:spcPts val="0"/>
              </a:spcAft>
              <a:buClr>
                <a:schemeClr val="dk1"/>
              </a:buClr>
              <a:buFont typeface="Arial"/>
              <a:buNone/>
            </a:pPr>
            <a:endParaRPr dirty="0">
              <a:solidFill>
                <a:srgbClr val="0000FF"/>
              </a:solidFill>
            </a:endParaRPr>
          </a:p>
          <a:p>
            <a:pPr marL="0" lvl="0" indent="0" algn="l" rtl="0">
              <a:spcBef>
                <a:spcPts val="0"/>
              </a:spcBef>
              <a:spcAft>
                <a:spcPts val="0"/>
              </a:spcAft>
              <a:buClr>
                <a:schemeClr val="dk1"/>
              </a:buClr>
              <a:buFont typeface="Arial"/>
              <a:buNone/>
            </a:pPr>
            <a:r>
              <a:rPr lang="en-US" sz="1200" i="1" dirty="0">
                <a:solidFill>
                  <a:srgbClr val="0000FF"/>
                </a:solidFill>
              </a:rPr>
              <a:t>Eine </a:t>
            </a:r>
            <a:r>
              <a:rPr lang="en-US" sz="1200" i="1" dirty="0" err="1">
                <a:solidFill>
                  <a:srgbClr val="0000FF"/>
                </a:solidFill>
              </a:rPr>
              <a:t>geringe</a:t>
            </a:r>
            <a:r>
              <a:rPr lang="en-US" sz="1200" i="1" dirty="0">
                <a:solidFill>
                  <a:srgbClr val="0000FF"/>
                </a:solidFill>
              </a:rPr>
              <a:t> CCT </a:t>
            </a:r>
            <a:r>
              <a:rPr lang="en-US" sz="1200" i="1" dirty="0" err="1">
                <a:solidFill>
                  <a:srgbClr val="0000FF"/>
                </a:solidFill>
              </a:rPr>
              <a:t>kann</a:t>
            </a:r>
            <a:r>
              <a:rPr lang="en-US" sz="1200" i="1" dirty="0">
                <a:solidFill>
                  <a:srgbClr val="0000FF"/>
                </a:solidFill>
              </a:rPr>
              <a:t> </a:t>
            </a:r>
            <a:r>
              <a:rPr lang="en-US" sz="1200" i="1" dirty="0" err="1">
                <a:solidFill>
                  <a:srgbClr val="0000FF"/>
                </a:solidFill>
              </a:rPr>
              <a:t>bei</a:t>
            </a:r>
            <a:r>
              <a:rPr lang="en-US" sz="1200" i="1" dirty="0">
                <a:solidFill>
                  <a:srgbClr val="0000FF"/>
                </a:solidFill>
              </a:rPr>
              <a:t> der </a:t>
            </a:r>
            <a:r>
              <a:rPr lang="en-US" sz="1200" i="1" dirty="0" err="1">
                <a:solidFill>
                  <a:srgbClr val="0000FF"/>
                </a:solidFill>
              </a:rPr>
              <a:t>Applanationstonometrie</a:t>
            </a:r>
            <a:r>
              <a:rPr lang="en-US" sz="1200" i="1" dirty="0">
                <a:solidFill>
                  <a:srgbClr val="0000FF"/>
                </a:solidFill>
              </a:rPr>
              <a:t> </a:t>
            </a:r>
            <a:r>
              <a:rPr lang="en-US" sz="1200" i="1" dirty="0" err="1">
                <a:solidFill>
                  <a:srgbClr val="0000FF"/>
                </a:solidFill>
              </a:rPr>
              <a:t>zu</a:t>
            </a:r>
            <a:r>
              <a:rPr lang="en-US" sz="1200" i="1" dirty="0">
                <a:solidFill>
                  <a:srgbClr val="0000FF"/>
                </a:solidFill>
              </a:rPr>
              <a:t> </a:t>
            </a:r>
            <a:r>
              <a:rPr lang="en-US" sz="1200" i="1" dirty="0" err="1">
                <a:solidFill>
                  <a:srgbClr val="0000FF"/>
                </a:solidFill>
              </a:rPr>
              <a:t>einer</a:t>
            </a:r>
            <a:r>
              <a:rPr lang="en-US" sz="1200" i="1" dirty="0">
                <a:solidFill>
                  <a:srgbClr val="0000FF"/>
                </a:solidFill>
              </a:rPr>
              <a:t> </a:t>
            </a:r>
            <a:r>
              <a:rPr lang="en-US" sz="1200" i="1" dirty="0" err="1">
                <a:solidFill>
                  <a:srgbClr val="0000FF"/>
                </a:solidFill>
              </a:rPr>
              <a:t>Unterschätzung</a:t>
            </a:r>
            <a:r>
              <a:rPr lang="en-US" sz="1200" i="1" dirty="0">
                <a:solidFill>
                  <a:srgbClr val="0000FF"/>
                </a:solidFill>
              </a:rPr>
              <a:t> des </a:t>
            </a:r>
            <a:r>
              <a:rPr lang="en-US" sz="1200" i="1" dirty="0" err="1">
                <a:solidFill>
                  <a:srgbClr val="0000FF"/>
                </a:solidFill>
              </a:rPr>
              <a:t>Augeninnendrucks</a:t>
            </a:r>
            <a:r>
              <a:rPr lang="en-US" sz="1200" i="1" dirty="0">
                <a:solidFill>
                  <a:srgbClr val="0000FF"/>
                </a:solidFill>
              </a:rPr>
              <a:t> </a:t>
            </a:r>
            <a:r>
              <a:rPr lang="en-US" sz="1200" i="1" dirty="0" err="1">
                <a:solidFill>
                  <a:srgbClr val="0000FF"/>
                </a:solidFill>
              </a:rPr>
              <a:t>führen</a:t>
            </a:r>
            <a:r>
              <a:rPr lang="en-US" sz="1200" i="1" dirty="0">
                <a:solidFill>
                  <a:srgbClr val="0000FF"/>
                </a:solidFill>
              </a:rPr>
              <a:t>. </a:t>
            </a:r>
            <a:r>
              <a:rPr lang="en-US" sz="1200" i="1" dirty="0" err="1">
                <a:solidFill>
                  <a:srgbClr val="0000FF"/>
                </a:solidFill>
              </a:rPr>
              <a:t>Erklärt</a:t>
            </a:r>
            <a:r>
              <a:rPr lang="en-US" sz="1200" i="1" dirty="0">
                <a:solidFill>
                  <a:srgbClr val="0000FF"/>
                </a:solidFill>
              </a:rPr>
              <a:t> </a:t>
            </a:r>
            <a:r>
              <a:rPr lang="en-US" sz="1200" i="1" dirty="0" err="1">
                <a:solidFill>
                  <a:srgbClr val="0000FF"/>
                </a:solidFill>
              </a:rPr>
              <a:t>dieser</a:t>
            </a:r>
            <a:r>
              <a:rPr lang="en-US" sz="1200" i="1" dirty="0">
                <a:solidFill>
                  <a:srgbClr val="0000FF"/>
                </a:solidFill>
              </a:rPr>
              <a:t> </a:t>
            </a:r>
            <a:r>
              <a:rPr lang="en-US" sz="1200" i="1" dirty="0" err="1">
                <a:solidFill>
                  <a:srgbClr val="0000FF"/>
                </a:solidFill>
              </a:rPr>
              <a:t>Einfluss</a:t>
            </a:r>
            <a:r>
              <a:rPr lang="en-US" sz="1200" i="1" dirty="0">
                <a:solidFill>
                  <a:srgbClr val="0000FF"/>
                </a:solidFill>
              </a:rPr>
              <a:t> auf die IOD-</a:t>
            </a:r>
            <a:r>
              <a:rPr lang="en-US" sz="1200" i="1" dirty="0" err="1">
                <a:solidFill>
                  <a:srgbClr val="0000FF"/>
                </a:solidFill>
              </a:rPr>
              <a:t>Messung</a:t>
            </a:r>
            <a:r>
              <a:rPr lang="en-US" sz="1200" i="1" dirty="0">
                <a:solidFill>
                  <a:srgbClr val="0000FF"/>
                </a:solidFill>
              </a:rPr>
              <a:t> den </a:t>
            </a:r>
            <a:r>
              <a:rPr lang="en-US" sz="1200" i="1" dirty="0" err="1">
                <a:solidFill>
                  <a:srgbClr val="0000FF"/>
                </a:solidFill>
              </a:rPr>
              <a:t>Zusammenhang</a:t>
            </a:r>
            <a:r>
              <a:rPr lang="en-US" sz="1200" i="1" dirty="0">
                <a:solidFill>
                  <a:srgbClr val="0000FF"/>
                </a:solidFill>
              </a:rPr>
              <a:t> </a:t>
            </a:r>
            <a:r>
              <a:rPr lang="en-US" sz="1200" i="1" dirty="0" err="1">
                <a:solidFill>
                  <a:srgbClr val="0000FF"/>
                </a:solidFill>
              </a:rPr>
              <a:t>zwischen</a:t>
            </a:r>
            <a:r>
              <a:rPr lang="en-US" sz="1200" i="1" dirty="0">
                <a:solidFill>
                  <a:srgbClr val="0000FF"/>
                </a:solidFill>
              </a:rPr>
              <a:t> CCT und POWG-Risiko?</a:t>
            </a:r>
            <a:endParaRPr sz="1200" i="1" dirty="0">
              <a:solidFill>
                <a:srgbClr val="0000FF"/>
              </a:solidFill>
            </a:endParaRPr>
          </a:p>
          <a:p>
            <a:pPr marL="0" lvl="0" indent="0" algn="l" rtl="0">
              <a:spcBef>
                <a:spcPts val="0"/>
              </a:spcBef>
              <a:spcAft>
                <a:spcPts val="0"/>
              </a:spcAft>
              <a:buClr>
                <a:schemeClr val="dk1"/>
              </a:buClr>
              <a:buFont typeface="Arial"/>
              <a:buNone/>
            </a:pPr>
            <a:r>
              <a:rPr lang="en-US" sz="1200" dirty="0">
                <a:solidFill>
                  <a:srgbClr val="0000FF"/>
                </a:solidFill>
              </a:rPr>
              <a:t>Nein. Die </a:t>
            </a:r>
            <a:r>
              <a:rPr lang="en-US" sz="1200" dirty="0" err="1">
                <a:solidFill>
                  <a:srgbClr val="0000FF"/>
                </a:solidFill>
              </a:rPr>
              <a:t>geringe</a:t>
            </a:r>
            <a:r>
              <a:rPr lang="en-US" sz="1200" dirty="0">
                <a:solidFill>
                  <a:srgbClr val="0000FF"/>
                </a:solidFill>
              </a:rPr>
              <a:t> CCT </a:t>
            </a:r>
            <a:r>
              <a:rPr lang="en-US" sz="1200" dirty="0" err="1">
                <a:solidFill>
                  <a:srgbClr val="0000FF"/>
                </a:solidFill>
              </a:rPr>
              <a:t>bleibt</a:t>
            </a:r>
            <a:r>
              <a:rPr lang="en-US" sz="1200" dirty="0">
                <a:solidFill>
                  <a:srgbClr val="0000FF"/>
                </a:solidFill>
              </a:rPr>
              <a:t> </a:t>
            </a:r>
            <a:r>
              <a:rPr lang="en-US" sz="1200" dirty="0" err="1">
                <a:solidFill>
                  <a:srgbClr val="0000FF"/>
                </a:solidFill>
              </a:rPr>
              <a:t>nach</a:t>
            </a:r>
            <a:r>
              <a:rPr lang="en-US" sz="1200" dirty="0">
                <a:solidFill>
                  <a:srgbClr val="0000FF"/>
                </a:solidFill>
              </a:rPr>
              <a:t> </a:t>
            </a:r>
            <a:r>
              <a:rPr lang="en-US" sz="1200" dirty="0" err="1">
                <a:solidFill>
                  <a:srgbClr val="0000FF"/>
                </a:solidFill>
              </a:rPr>
              <a:t>Korrektur</a:t>
            </a:r>
            <a:r>
              <a:rPr lang="en-US" sz="1200" dirty="0">
                <a:solidFill>
                  <a:srgbClr val="0000FF"/>
                </a:solidFill>
              </a:rPr>
              <a:t> des </a:t>
            </a:r>
            <a:r>
              <a:rPr lang="en-US" sz="1200" dirty="0" err="1">
                <a:solidFill>
                  <a:srgbClr val="0000FF"/>
                </a:solidFill>
              </a:rPr>
              <a:t>durch</a:t>
            </a:r>
            <a:r>
              <a:rPr lang="en-US" sz="1200" dirty="0">
                <a:solidFill>
                  <a:srgbClr val="0000FF"/>
                </a:solidFill>
              </a:rPr>
              <a:t> </a:t>
            </a:r>
            <a:r>
              <a:rPr lang="en-US" sz="1200" dirty="0" err="1">
                <a:solidFill>
                  <a:srgbClr val="0000FF"/>
                </a:solidFill>
              </a:rPr>
              <a:t>sie</a:t>
            </a:r>
            <a:r>
              <a:rPr lang="en-US" sz="1200" dirty="0">
                <a:solidFill>
                  <a:srgbClr val="0000FF"/>
                </a:solidFill>
              </a:rPr>
              <a:t> </a:t>
            </a:r>
            <a:r>
              <a:rPr lang="en-US" sz="1200" dirty="0" err="1">
                <a:solidFill>
                  <a:srgbClr val="0000FF"/>
                </a:solidFill>
              </a:rPr>
              <a:t>verursachten</a:t>
            </a:r>
            <a:r>
              <a:rPr lang="en-US" sz="1200" dirty="0">
                <a:solidFill>
                  <a:srgbClr val="0000FF"/>
                </a:solidFill>
              </a:rPr>
              <a:t> </a:t>
            </a:r>
            <a:r>
              <a:rPr lang="en-US" sz="1200" dirty="0" err="1">
                <a:solidFill>
                  <a:srgbClr val="0000FF"/>
                </a:solidFill>
              </a:rPr>
              <a:t>Effekts</a:t>
            </a:r>
            <a:r>
              <a:rPr lang="en-US" sz="1200" dirty="0">
                <a:solidFill>
                  <a:srgbClr val="0000FF"/>
                </a:solidFill>
              </a:rPr>
              <a:t> auf die </a:t>
            </a:r>
            <a:r>
              <a:rPr lang="en-US" sz="1200" dirty="0" err="1">
                <a:solidFill>
                  <a:srgbClr val="0000FF"/>
                </a:solidFill>
              </a:rPr>
              <a:t>Augeninnendruckmessung</a:t>
            </a:r>
            <a:r>
              <a:rPr lang="en-US" sz="1200" dirty="0">
                <a:solidFill>
                  <a:srgbClr val="0000FF"/>
                </a:solidFill>
              </a:rPr>
              <a:t> </a:t>
            </a:r>
            <a:r>
              <a:rPr lang="en-US" sz="1200" dirty="0" err="1">
                <a:solidFill>
                  <a:srgbClr val="0000FF"/>
                </a:solidFill>
              </a:rPr>
              <a:t>mit</a:t>
            </a:r>
            <a:r>
              <a:rPr lang="en-US" sz="1200" dirty="0">
                <a:solidFill>
                  <a:srgbClr val="0000FF"/>
                </a:solidFill>
              </a:rPr>
              <a:t> </a:t>
            </a:r>
            <a:r>
              <a:rPr lang="en-US" sz="1200" dirty="0" err="1">
                <a:solidFill>
                  <a:srgbClr val="0000FF"/>
                </a:solidFill>
              </a:rPr>
              <a:t>einem</a:t>
            </a:r>
            <a:r>
              <a:rPr lang="en-US" sz="1200" dirty="0">
                <a:solidFill>
                  <a:srgbClr val="0000FF"/>
                </a:solidFill>
              </a:rPr>
              <a:t> </a:t>
            </a:r>
            <a:r>
              <a:rPr lang="en-US" sz="1200" dirty="0" err="1">
                <a:solidFill>
                  <a:srgbClr val="0000FF"/>
                </a:solidFill>
              </a:rPr>
              <a:t>erhöhten</a:t>
            </a:r>
            <a:r>
              <a:rPr lang="en-US" sz="1200" dirty="0">
                <a:solidFill>
                  <a:srgbClr val="0000FF"/>
                </a:solidFill>
              </a:rPr>
              <a:t> POWG-Risiko </a:t>
            </a:r>
            <a:r>
              <a:rPr lang="en-US" sz="1200" dirty="0" err="1">
                <a:solidFill>
                  <a:srgbClr val="0000FF"/>
                </a:solidFill>
              </a:rPr>
              <a:t>assoziiert</a:t>
            </a:r>
            <a:r>
              <a:rPr lang="en-US" sz="1200" dirty="0">
                <a:solidFill>
                  <a:srgbClr val="0000FF"/>
                </a:solidFill>
              </a:rPr>
              <a:t>. Sie </a:t>
            </a:r>
            <a:r>
              <a:rPr lang="en-US" sz="1200" dirty="0" err="1">
                <a:solidFill>
                  <a:srgbClr val="0000FF"/>
                </a:solidFill>
              </a:rPr>
              <a:t>stellt</a:t>
            </a:r>
            <a:r>
              <a:rPr lang="en-US" sz="1200" dirty="0">
                <a:solidFill>
                  <a:srgbClr val="0000FF"/>
                </a:solidFill>
              </a:rPr>
              <a:t> </a:t>
            </a:r>
            <a:r>
              <a:rPr lang="en-US" sz="1200" dirty="0" err="1">
                <a:solidFill>
                  <a:srgbClr val="0000FF"/>
                </a:solidFill>
              </a:rPr>
              <a:t>somit</a:t>
            </a:r>
            <a:r>
              <a:rPr lang="en-US" sz="1200" dirty="0">
                <a:solidFill>
                  <a:srgbClr val="0000FF"/>
                </a:solidFill>
              </a:rPr>
              <a:t> </a:t>
            </a:r>
            <a:r>
              <a:rPr lang="en-US" sz="1200" dirty="0" err="1">
                <a:solidFill>
                  <a:srgbClr val="0000FF"/>
                </a:solidFill>
              </a:rPr>
              <a:t>einen</a:t>
            </a:r>
            <a:r>
              <a:rPr lang="en-US" sz="1200" dirty="0">
                <a:solidFill>
                  <a:srgbClr val="0000FF"/>
                </a:solidFill>
              </a:rPr>
              <a:t> </a:t>
            </a:r>
            <a:r>
              <a:rPr lang="en-US" sz="1200" dirty="0" err="1">
                <a:solidFill>
                  <a:srgbClr val="0000FF"/>
                </a:solidFill>
              </a:rPr>
              <a:t>unabhängigen</a:t>
            </a:r>
            <a:r>
              <a:rPr lang="en-US" sz="1200" dirty="0">
                <a:solidFill>
                  <a:srgbClr val="0000FF"/>
                </a:solidFill>
              </a:rPr>
              <a:t> </a:t>
            </a:r>
            <a:r>
              <a:rPr lang="en-US" sz="1200" dirty="0" err="1">
                <a:solidFill>
                  <a:srgbClr val="0000FF"/>
                </a:solidFill>
              </a:rPr>
              <a:t>Risikofaktor</a:t>
            </a:r>
            <a:r>
              <a:rPr lang="en-US" sz="1200" dirty="0">
                <a:solidFill>
                  <a:srgbClr val="0000FF"/>
                </a:solidFill>
              </a:rPr>
              <a:t> </a:t>
            </a:r>
            <a:r>
              <a:rPr lang="en-US" sz="1200" dirty="0" err="1">
                <a:solidFill>
                  <a:srgbClr val="0000FF"/>
                </a:solidFill>
              </a:rPr>
              <a:t>dar</a:t>
            </a:r>
            <a:r>
              <a:rPr lang="en-US" sz="1200" dirty="0">
                <a:solidFill>
                  <a:srgbClr val="0000FF"/>
                </a:solidFill>
              </a:rPr>
              <a:t>.</a:t>
            </a:r>
            <a:endParaRPr sz="1200" i="1" dirty="0">
              <a:solidFill>
                <a:srgbClr val="0000FF"/>
              </a:solidFill>
            </a:endParaRPr>
          </a:p>
          <a:p>
            <a:pPr marL="0" lvl="0" indent="0" algn="l" rtl="0">
              <a:spcBef>
                <a:spcPts val="0"/>
              </a:spcBef>
              <a:spcAft>
                <a:spcPts val="0"/>
              </a:spcAft>
              <a:buClr>
                <a:schemeClr val="dk1"/>
              </a:buClr>
              <a:buFont typeface="Arial"/>
              <a:buNone/>
            </a:pPr>
            <a:endParaRPr dirty="0">
              <a:solidFill>
                <a:srgbClr val="0000FF"/>
              </a:solidFill>
            </a:endParaRPr>
          </a:p>
          <a:p>
            <a:pPr marL="0" lvl="0" indent="0" algn="l" rtl="0">
              <a:spcBef>
                <a:spcPts val="0"/>
              </a:spcBef>
              <a:spcAft>
                <a:spcPts val="0"/>
              </a:spcAft>
              <a:buClr>
                <a:schemeClr val="dk1"/>
              </a:buClr>
              <a:buFont typeface="Arial"/>
              <a:buNone/>
            </a:pPr>
            <a:r>
              <a:rPr lang="en-US" sz="1200" i="1" dirty="0">
                <a:solidFill>
                  <a:srgbClr val="0000FF"/>
                </a:solidFill>
              </a:rPr>
              <a:t>Wie </a:t>
            </a:r>
            <a:r>
              <a:rPr lang="en-US" sz="1200" i="1" dirty="0" err="1">
                <a:solidFill>
                  <a:srgbClr val="0000FF"/>
                </a:solidFill>
              </a:rPr>
              <a:t>könnte</a:t>
            </a:r>
            <a:r>
              <a:rPr lang="en-US" sz="1200" i="1" dirty="0">
                <a:solidFill>
                  <a:srgbClr val="0000FF"/>
                </a:solidFill>
              </a:rPr>
              <a:t> dies </a:t>
            </a:r>
            <a:r>
              <a:rPr lang="en-US" sz="1200" i="1" dirty="0" err="1">
                <a:solidFill>
                  <a:srgbClr val="0000FF"/>
                </a:solidFill>
              </a:rPr>
              <a:t>physiologisch</a:t>
            </a:r>
            <a:r>
              <a:rPr lang="en-US" sz="1200" i="1" dirty="0">
                <a:solidFill>
                  <a:srgbClr val="0000FF"/>
                </a:solidFill>
              </a:rPr>
              <a:t> </a:t>
            </a:r>
            <a:r>
              <a:rPr lang="en-US" sz="1200" i="1" dirty="0" err="1">
                <a:solidFill>
                  <a:srgbClr val="0000FF"/>
                </a:solidFill>
              </a:rPr>
              <a:t>funktionieren</a:t>
            </a:r>
            <a:r>
              <a:rPr lang="en-US" sz="1200" i="1" dirty="0">
                <a:solidFill>
                  <a:srgbClr val="0000FF"/>
                </a:solidFill>
              </a:rPr>
              <a:t>?</a:t>
            </a:r>
            <a:endParaRPr sz="1200" i="1" dirty="0">
              <a:solidFill>
                <a:srgbClr val="0000FF"/>
              </a:solidFill>
            </a:endParaRPr>
          </a:p>
          <a:p>
            <a:pPr marL="0" marR="0" lvl="0" indent="0" algn="l" rtl="0">
              <a:spcBef>
                <a:spcPts val="0"/>
              </a:spcBef>
              <a:spcAft>
                <a:spcPts val="0"/>
              </a:spcAft>
              <a:buNone/>
            </a:pPr>
            <a:r>
              <a:rPr lang="en-US" sz="1200" dirty="0">
                <a:solidFill>
                  <a:srgbClr val="0000FF"/>
                </a:solidFill>
              </a:rPr>
              <a:t>Niemand </a:t>
            </a:r>
            <a:r>
              <a:rPr lang="en-US" sz="1200" dirty="0" err="1">
                <a:solidFill>
                  <a:srgbClr val="0000FF"/>
                </a:solidFill>
              </a:rPr>
              <a:t>weiß</a:t>
            </a:r>
            <a:r>
              <a:rPr lang="en-US" sz="1200" dirty="0">
                <a:solidFill>
                  <a:srgbClr val="0000FF"/>
                </a:solidFill>
              </a:rPr>
              <a:t> dies </a:t>
            </a:r>
            <a:r>
              <a:rPr lang="en-US" sz="1200" dirty="0" err="1">
                <a:solidFill>
                  <a:srgbClr val="0000FF"/>
                </a:solidFill>
              </a:rPr>
              <a:t>mit</a:t>
            </a:r>
            <a:r>
              <a:rPr lang="en-US" sz="1200" dirty="0">
                <a:solidFill>
                  <a:srgbClr val="0000FF"/>
                </a:solidFill>
              </a:rPr>
              <a:t> Sicherheit, </a:t>
            </a:r>
            <a:r>
              <a:rPr lang="en-US" sz="1200" dirty="0" err="1">
                <a:solidFill>
                  <a:srgbClr val="0000FF"/>
                </a:solidFill>
              </a:rPr>
              <a:t>aber</a:t>
            </a:r>
            <a:r>
              <a:rPr lang="en-US" sz="1200" dirty="0">
                <a:solidFill>
                  <a:srgbClr val="0000FF"/>
                </a:solidFill>
              </a:rPr>
              <a:t> </a:t>
            </a:r>
            <a:r>
              <a:rPr lang="en-US" sz="1200" dirty="0" err="1">
                <a:solidFill>
                  <a:srgbClr val="0000FF"/>
                </a:solidFill>
              </a:rPr>
              <a:t>möglicherweise</a:t>
            </a:r>
            <a:r>
              <a:rPr lang="en-US" sz="1200" dirty="0">
                <a:solidFill>
                  <a:srgbClr val="0000FF"/>
                </a:solidFill>
              </a:rPr>
              <a:t> </a:t>
            </a:r>
            <a:r>
              <a:rPr lang="en-US" sz="1200" dirty="0" err="1">
                <a:solidFill>
                  <a:srgbClr val="0000FF"/>
                </a:solidFill>
              </a:rPr>
              <a:t>spiegelt</a:t>
            </a:r>
            <a:r>
              <a:rPr lang="en-US" sz="1200" dirty="0">
                <a:solidFill>
                  <a:srgbClr val="0000FF"/>
                </a:solidFill>
              </a:rPr>
              <a:t> die </a:t>
            </a:r>
            <a:r>
              <a:rPr lang="en-US" sz="1200" dirty="0" err="1">
                <a:solidFill>
                  <a:srgbClr val="0000FF"/>
                </a:solidFill>
              </a:rPr>
              <a:t>geringe</a:t>
            </a:r>
            <a:r>
              <a:rPr lang="en-US" sz="1200" dirty="0">
                <a:solidFill>
                  <a:srgbClr val="0000FF"/>
                </a:solidFill>
              </a:rPr>
              <a:t> Dicke der CCT </a:t>
            </a:r>
            <a:r>
              <a:rPr lang="en-US" sz="1200" dirty="0" err="1">
                <a:solidFill>
                  <a:srgbClr val="0000FF"/>
                </a:solidFill>
              </a:rPr>
              <a:t>strukturelle</a:t>
            </a:r>
            <a:r>
              <a:rPr lang="en-US" sz="1200" dirty="0">
                <a:solidFill>
                  <a:srgbClr val="0000FF"/>
                </a:solidFill>
              </a:rPr>
              <a:t> </a:t>
            </a:r>
            <a:r>
              <a:rPr lang="en-US" sz="1200" dirty="0" err="1">
                <a:solidFill>
                  <a:srgbClr val="0000FF"/>
                </a:solidFill>
              </a:rPr>
              <a:t>Eigenschaften</a:t>
            </a:r>
            <a:r>
              <a:rPr lang="en-US" sz="1200" dirty="0">
                <a:solidFill>
                  <a:srgbClr val="0000FF"/>
                </a:solidFill>
              </a:rPr>
              <a:t> der </a:t>
            </a:r>
            <a:r>
              <a:rPr lang="en-US" sz="1200" dirty="0" err="1">
                <a:solidFill>
                  <a:srgbClr val="0000FF"/>
                </a:solidFill>
              </a:rPr>
              <a:t>Augenwand</a:t>
            </a:r>
            <a:r>
              <a:rPr lang="en-US" sz="1200" dirty="0">
                <a:solidFill>
                  <a:srgbClr val="0000FF"/>
                </a:solidFill>
              </a:rPr>
              <a:t> wider, die die </a:t>
            </a:r>
            <a:r>
              <a:rPr lang="en-US" sz="1200" dirty="0" err="1">
                <a:solidFill>
                  <a:srgbClr val="0000FF"/>
                </a:solidFill>
              </a:rPr>
              <a:t>Papille</a:t>
            </a:r>
            <a:r>
              <a:rPr lang="en-US" sz="1200" dirty="0">
                <a:solidFill>
                  <a:srgbClr val="0000FF"/>
                </a:solidFill>
              </a:rPr>
              <a:t> </a:t>
            </a:r>
            <a:r>
              <a:rPr lang="en-US" sz="1200" dirty="0" err="1">
                <a:solidFill>
                  <a:srgbClr val="0000FF"/>
                </a:solidFill>
              </a:rPr>
              <a:t>anfälliger</a:t>
            </a:r>
            <a:r>
              <a:rPr lang="en-US" sz="1200" dirty="0">
                <a:solidFill>
                  <a:srgbClr val="0000FF"/>
                </a:solidFill>
              </a:rPr>
              <a:t> für </a:t>
            </a:r>
            <a:r>
              <a:rPr lang="en-US" sz="1200" dirty="0" err="1">
                <a:solidFill>
                  <a:srgbClr val="0000FF"/>
                </a:solidFill>
              </a:rPr>
              <a:t>glaukomatöse</a:t>
            </a:r>
            <a:r>
              <a:rPr lang="en-US" sz="1200" dirty="0">
                <a:solidFill>
                  <a:srgbClr val="0000FF"/>
                </a:solidFill>
              </a:rPr>
              <a:t> </a:t>
            </a:r>
            <a:r>
              <a:rPr lang="en-US" sz="1200" dirty="0" err="1">
                <a:solidFill>
                  <a:srgbClr val="0000FF"/>
                </a:solidFill>
              </a:rPr>
              <a:t>Schäden</a:t>
            </a:r>
            <a:r>
              <a:rPr lang="en-US" sz="1200" dirty="0">
                <a:solidFill>
                  <a:srgbClr val="0000FF"/>
                </a:solidFill>
              </a:rPr>
              <a:t> </a:t>
            </a:r>
            <a:r>
              <a:rPr lang="en-US" sz="1200" dirty="0" err="1">
                <a:solidFill>
                  <a:srgbClr val="0000FF"/>
                </a:solidFill>
              </a:rPr>
              <a:t>machen</a:t>
            </a:r>
            <a:r>
              <a:rPr lang="en-US" sz="1200" dirty="0">
                <a:solidFill>
                  <a:srgbClr val="0000FF"/>
                </a:solidFill>
              </a:rPr>
              <a:t>.</a:t>
            </a:r>
            <a:endParaRP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sp>
        <p:nvSpPr>
          <p:cNvPr id="1071" name="Google Shape;1071;p68"/>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072" name="Google Shape;1072;p68"/>
          <p:cNvSpPr txBox="1"/>
          <p:nvPr/>
        </p:nvSpPr>
        <p:spPr>
          <a:xfrm>
            <a:off x="457200" y="1536174"/>
            <a:ext cx="7391400" cy="248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3"/>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Ethnische</a:t>
            </a:r>
            <a:r>
              <a:rPr lang="en-US" sz="1200" dirty="0">
                <a:solidFill>
                  <a:srgbClr val="BFBFBF"/>
                </a:solidFill>
              </a:rPr>
              <a:t> </a:t>
            </a:r>
            <a:r>
              <a:rPr lang="en-US" sz="1200" dirty="0" err="1">
                <a:solidFill>
                  <a:srgbClr val="BFBFBF"/>
                </a:solidFill>
              </a:rPr>
              <a:t>Zugehörigkeit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b="1" dirty="0" err="1">
                <a:solidFill>
                  <a:srgbClr val="0000FF"/>
                </a:solidFill>
              </a:rPr>
              <a:t>Geringe</a:t>
            </a:r>
            <a:r>
              <a:rPr lang="en-US" sz="1200" b="1" dirty="0">
                <a:solidFill>
                  <a:srgbClr val="0000FF"/>
                </a:solidFill>
              </a:rPr>
              <a:t> </a:t>
            </a:r>
            <a:r>
              <a:rPr lang="en-US" sz="1200" b="1" dirty="0" err="1">
                <a:solidFill>
                  <a:srgbClr val="0000FF"/>
                </a:solidFill>
              </a:rPr>
              <a:t>korneale</a:t>
            </a:r>
            <a:r>
              <a:rPr lang="en-US" sz="1200" b="1" dirty="0">
                <a:solidFill>
                  <a:srgbClr val="0000FF"/>
                </a:solidFill>
              </a:rPr>
              <a:t> </a:t>
            </a:r>
            <a:r>
              <a:rPr lang="en-US" sz="1200" b="1" dirty="0" err="1">
                <a:solidFill>
                  <a:srgbClr val="0000FF"/>
                </a:solidFill>
              </a:rPr>
              <a:t>Hysterese</a:t>
            </a:r>
            <a:endParaRPr sz="1200" b="1" i="1" dirty="0">
              <a:solidFill>
                <a:srgbClr val="0000FF"/>
              </a:solidFill>
            </a:endParaRPr>
          </a:p>
        </p:txBody>
      </p:sp>
      <p:sp>
        <p:nvSpPr>
          <p:cNvPr id="1073" name="Google Shape;1073;p68"/>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074" name="Google Shape;1074;p68"/>
          <p:cNvSpPr/>
          <p:nvPr/>
        </p:nvSpPr>
        <p:spPr>
          <a:xfrm>
            <a:off x="381001" y="3611175"/>
            <a:ext cx="2647122" cy="646043"/>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75" name="Google Shape;1075;p68"/>
          <p:cNvSpPr txBox="1"/>
          <p:nvPr/>
        </p:nvSpPr>
        <p:spPr>
          <a:xfrm>
            <a:off x="381001" y="2382559"/>
            <a:ext cx="6477000" cy="1349400"/>
          </a:xfrm>
          <a:prstGeom prst="rect">
            <a:avLst/>
          </a:prstGeom>
          <a:solidFill>
            <a:srgbClr val="CCFFCC"/>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Apropos </a:t>
            </a:r>
            <a:r>
              <a:rPr lang="en-US" sz="1200" i="1">
                <a:solidFill>
                  <a:srgbClr val="0000FF"/>
                </a:solidFill>
              </a:rPr>
              <a:t>strukturelle Eigenschaften der Augenwand, die die Papille anfälliger für glaukomatöse Schäden machen</a:t>
            </a:r>
            <a:r>
              <a:rPr lang="en-US" sz="1200" i="1">
                <a:solidFill>
                  <a:srgbClr val="0000FF"/>
                </a:solidFill>
                <a:latin typeface="Arial"/>
                <a:ea typeface="Arial"/>
                <a:cs typeface="Arial"/>
                <a:sym typeface="Arial"/>
              </a:rPr>
              <a:t>… Worauf bezieht sich der Begriff </a:t>
            </a:r>
            <a:r>
              <a:rPr lang="en-US" sz="1200">
                <a:solidFill>
                  <a:srgbClr val="0000FF"/>
                </a:solidFill>
                <a:latin typeface="Arial"/>
                <a:ea typeface="Arial"/>
                <a:cs typeface="Arial"/>
                <a:sym typeface="Arial"/>
              </a:rPr>
              <a:t>Hysterese</a:t>
            </a:r>
            <a:r>
              <a:rPr lang="en-US" sz="1200" i="1">
                <a:solidFill>
                  <a:srgbClr val="0000FF"/>
                </a:solidFill>
                <a:latin typeface="Arial"/>
                <a:ea typeface="Arial"/>
                <a:cs typeface="Arial"/>
                <a:sym typeface="Arial"/>
              </a:rPr>
              <a:t>?</a:t>
            </a:r>
            <a:endParaRPr/>
          </a:p>
          <a:p>
            <a:pPr marL="0" marR="0" lvl="0" indent="0" algn="l" rtl="0">
              <a:spcBef>
                <a:spcPts val="0"/>
              </a:spcBef>
              <a:spcAft>
                <a:spcPts val="0"/>
              </a:spcAft>
              <a:buNone/>
            </a:pPr>
            <a:r>
              <a:rPr lang="en-US" sz="1200">
                <a:solidFill>
                  <a:srgbClr val="CCFFCC"/>
                </a:solidFill>
                <a:latin typeface="Arial"/>
                <a:ea typeface="Arial"/>
                <a:cs typeface="Arial"/>
                <a:sym typeface="Arial"/>
              </a:rPr>
              <a:t>Er bezieht sich auf die Tatsache, dass Veränderungen der physikalischen Eigenschaften einer Struktur hinter den Veränderungen der Kräfte, die diese bestimmen, zurückbleiben können. </a:t>
            </a:r>
            <a:endParaRPr/>
          </a:p>
          <a:p>
            <a:pPr marL="0" marR="0" lvl="0" indent="0" algn="l" rtl="0">
              <a:spcBef>
                <a:spcPts val="0"/>
              </a:spcBef>
              <a:spcAft>
                <a:spcPts val="0"/>
              </a:spcAft>
              <a:buNone/>
            </a:pPr>
            <a:endParaRPr sz="1400">
              <a:solidFill>
                <a:srgbClr val="CCFFCC"/>
              </a:solidFill>
              <a:latin typeface="Arial"/>
              <a:ea typeface="Arial"/>
              <a:cs typeface="Arial"/>
              <a:sym typeface="Arial"/>
            </a:endParaRPr>
          </a:p>
          <a:p>
            <a:pPr marL="0" marR="0" lvl="0" indent="0" algn="l" rtl="0">
              <a:spcBef>
                <a:spcPts val="0"/>
              </a:spcBef>
              <a:spcAft>
                <a:spcPts val="0"/>
              </a:spcAft>
              <a:buNone/>
            </a:pPr>
            <a:r>
              <a:rPr lang="en-US" sz="1200" i="1">
                <a:solidFill>
                  <a:srgbClr val="CCFFCC"/>
                </a:solidFill>
                <a:latin typeface="Arial"/>
                <a:ea typeface="Arial"/>
                <a:cs typeface="Arial"/>
                <a:sym typeface="Arial"/>
              </a:rPr>
              <a:t>Was soll das heißen? Können Sie das bitte in Bezug auf die Hornhaut näher erläutern?</a:t>
            </a:r>
            <a:endParaRPr/>
          </a:p>
          <a:p>
            <a:pPr marL="0" marR="0" lvl="0" indent="0" algn="l" rtl="0">
              <a:spcBef>
                <a:spcPts val="0"/>
              </a:spcBef>
              <a:spcAft>
                <a:spcPts val="0"/>
              </a:spcAft>
              <a:buNone/>
            </a:pPr>
            <a:r>
              <a:rPr lang="en-US" sz="1200">
                <a:solidFill>
                  <a:srgbClr val="CCFFCC"/>
                </a:solidFill>
                <a:latin typeface="Arial"/>
                <a:ea typeface="Arial"/>
                <a:cs typeface="Arial"/>
                <a:sym typeface="Arial"/>
              </a:rPr>
              <a:t>Gerne – blättern Sie bitte zur nächsten Folie…</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079"/>
        <p:cNvGrpSpPr/>
        <p:nvPr/>
      </p:nvGrpSpPr>
      <p:grpSpPr>
        <a:xfrm>
          <a:off x="0" y="0"/>
          <a:ext cx="0" cy="0"/>
          <a:chOff x="0" y="0"/>
          <a:chExt cx="0" cy="0"/>
        </a:xfrm>
      </p:grpSpPr>
      <p:sp>
        <p:nvSpPr>
          <p:cNvPr id="1080" name="Google Shape;1080;p69"/>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081" name="Google Shape;1081;p69"/>
          <p:cNvSpPr txBox="1"/>
          <p:nvPr/>
        </p:nvSpPr>
        <p:spPr>
          <a:xfrm>
            <a:off x="457200" y="1536174"/>
            <a:ext cx="7391400" cy="248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4"/>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Ethnische</a:t>
            </a:r>
            <a:r>
              <a:rPr lang="en-US" sz="1200" dirty="0">
                <a:solidFill>
                  <a:srgbClr val="BFBFBF"/>
                </a:solidFill>
              </a:rPr>
              <a:t> </a:t>
            </a:r>
            <a:r>
              <a:rPr lang="en-US" sz="1200" dirty="0" err="1">
                <a:solidFill>
                  <a:srgbClr val="BFBFBF"/>
                </a:solidFill>
              </a:rPr>
              <a:t>Zugehörigkeit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b="1" dirty="0" err="1">
                <a:solidFill>
                  <a:srgbClr val="0000FF"/>
                </a:solidFill>
              </a:rPr>
              <a:t>Geringe</a:t>
            </a:r>
            <a:r>
              <a:rPr lang="en-US" sz="1200" b="1" dirty="0">
                <a:solidFill>
                  <a:srgbClr val="0000FF"/>
                </a:solidFill>
              </a:rPr>
              <a:t> </a:t>
            </a:r>
            <a:r>
              <a:rPr lang="en-US" sz="1200" b="1" dirty="0" err="1">
                <a:solidFill>
                  <a:srgbClr val="0000FF"/>
                </a:solidFill>
              </a:rPr>
              <a:t>korneale</a:t>
            </a:r>
            <a:r>
              <a:rPr lang="en-US" sz="1200" b="1" dirty="0">
                <a:solidFill>
                  <a:srgbClr val="0000FF"/>
                </a:solidFill>
              </a:rPr>
              <a:t> </a:t>
            </a:r>
            <a:r>
              <a:rPr lang="en-US" sz="1200" b="1" dirty="0" err="1">
                <a:solidFill>
                  <a:srgbClr val="0000FF"/>
                </a:solidFill>
              </a:rPr>
              <a:t>Hysterese</a:t>
            </a:r>
            <a:endParaRPr sz="1200" i="1" dirty="0">
              <a:solidFill>
                <a:srgbClr val="BFBFBF"/>
              </a:solidFill>
            </a:endParaRPr>
          </a:p>
        </p:txBody>
      </p:sp>
      <p:sp>
        <p:nvSpPr>
          <p:cNvPr id="1082" name="Google Shape;1082;p69"/>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084" name="Google Shape;1084;p69"/>
          <p:cNvSpPr txBox="1"/>
          <p:nvPr/>
        </p:nvSpPr>
        <p:spPr>
          <a:xfrm>
            <a:off x="381001" y="2382559"/>
            <a:ext cx="6477000" cy="1534200"/>
          </a:xfrm>
          <a:prstGeom prst="rect">
            <a:avLst/>
          </a:prstGeom>
          <a:solidFill>
            <a:srgbClr val="CCFFCC"/>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Apropos strukturelle Eigenschaften der Augenwand, die die Papille anfälliger für glaukomatöse Schäden machen… Worauf bezieht sich der Begriff </a:t>
            </a:r>
            <a:r>
              <a:rPr lang="en-US" sz="1200">
                <a:solidFill>
                  <a:srgbClr val="0000FF"/>
                </a:solidFill>
              </a:rPr>
              <a:t>Hysterese</a:t>
            </a:r>
            <a:r>
              <a:rPr lang="en-US" sz="1200" i="1">
                <a:solidFill>
                  <a:srgbClr val="0000FF"/>
                </a:solidFill>
              </a:rPr>
              <a:t>?</a:t>
            </a:r>
            <a:endParaRPr/>
          </a:p>
          <a:p>
            <a:pPr marL="0" marR="0" lvl="0" indent="0" algn="l" rtl="0">
              <a:spcBef>
                <a:spcPts val="0"/>
              </a:spcBef>
              <a:spcAft>
                <a:spcPts val="0"/>
              </a:spcAft>
              <a:buNone/>
            </a:pPr>
            <a:r>
              <a:rPr lang="en-US" sz="1200">
                <a:solidFill>
                  <a:srgbClr val="0000FF"/>
                </a:solidFill>
              </a:rPr>
              <a:t>Damit ist gemeint, dass sich Änderungen der physikalischen Eigenschaften eines Materials oder einer Struktur verzögert gegenüber den Veränderungen der einwirkenden Kräfte manifestieren können.</a:t>
            </a:r>
            <a:endParaRPr/>
          </a:p>
          <a:p>
            <a:pPr marL="0" marR="0" lvl="0" indent="0" algn="l" rtl="0">
              <a:spcBef>
                <a:spcPts val="0"/>
              </a:spcBef>
              <a:spcAft>
                <a:spcPts val="0"/>
              </a:spcAft>
              <a:buNone/>
            </a:pPr>
            <a:endParaRPr sz="1400">
              <a:solidFill>
                <a:srgbClr val="CCFFCC"/>
              </a:solidFill>
              <a:latin typeface="Arial"/>
              <a:ea typeface="Arial"/>
              <a:cs typeface="Arial"/>
              <a:sym typeface="Arial"/>
            </a:endParaRPr>
          </a:p>
          <a:p>
            <a:pPr marL="0" marR="0" lvl="0" indent="0" algn="l" rtl="0">
              <a:spcBef>
                <a:spcPts val="0"/>
              </a:spcBef>
              <a:spcAft>
                <a:spcPts val="0"/>
              </a:spcAft>
              <a:buNone/>
            </a:pPr>
            <a:r>
              <a:rPr lang="en-US" sz="1200" i="1">
                <a:solidFill>
                  <a:srgbClr val="CCFFCC"/>
                </a:solidFill>
                <a:latin typeface="Arial"/>
                <a:ea typeface="Arial"/>
                <a:cs typeface="Arial"/>
                <a:sym typeface="Arial"/>
              </a:rPr>
              <a:t>Was soll das heißen? Können Sie das bitte in Bezug auf die Hornhaut näher erläutern?</a:t>
            </a:r>
            <a:endParaRPr/>
          </a:p>
          <a:p>
            <a:pPr marL="0" marR="0" lvl="0" indent="0" algn="l" rtl="0">
              <a:spcBef>
                <a:spcPts val="0"/>
              </a:spcBef>
              <a:spcAft>
                <a:spcPts val="0"/>
              </a:spcAft>
              <a:buNone/>
            </a:pPr>
            <a:r>
              <a:rPr lang="en-US" sz="1200">
                <a:solidFill>
                  <a:srgbClr val="CCFFCC"/>
                </a:solidFill>
                <a:latin typeface="Arial"/>
                <a:ea typeface="Arial"/>
                <a:cs typeface="Arial"/>
                <a:sym typeface="Arial"/>
              </a:rPr>
              <a:t>Gerne – blättern Sie bitte zur nächsten Folie…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pic>
        <p:nvPicPr>
          <p:cNvPr id="202" name="Google Shape;202;p7" descr="ONH normal , small cup"/>
          <p:cNvPicPr preferRelativeResize="0"/>
          <p:nvPr/>
        </p:nvPicPr>
        <p:blipFill rotWithShape="1">
          <a:blip r:embed="rId3">
            <a:alphaModFix/>
          </a:blip>
          <a:srcRect/>
          <a:stretch/>
        </p:blipFill>
        <p:spPr>
          <a:xfrm>
            <a:off x="4572000" y="3505200"/>
            <a:ext cx="4368800" cy="2916238"/>
          </a:xfrm>
          <a:prstGeom prst="rect">
            <a:avLst/>
          </a:prstGeom>
          <a:noFill/>
          <a:ln>
            <a:noFill/>
          </a:ln>
        </p:spPr>
      </p:pic>
      <p:pic>
        <p:nvPicPr>
          <p:cNvPr id="203" name="Google Shape;203;p7" descr="ONH OAG inferior notch"/>
          <p:cNvPicPr preferRelativeResize="0"/>
          <p:nvPr/>
        </p:nvPicPr>
        <p:blipFill rotWithShape="1">
          <a:blip r:embed="rId4">
            <a:alphaModFix/>
          </a:blip>
          <a:srcRect l="31999" t="11188" r="2001" b="10489"/>
          <a:stretch/>
        </p:blipFill>
        <p:spPr>
          <a:xfrm>
            <a:off x="536121" y="3505200"/>
            <a:ext cx="3502479" cy="2971800"/>
          </a:xfrm>
          <a:prstGeom prst="rect">
            <a:avLst/>
          </a:prstGeom>
          <a:noFill/>
          <a:ln>
            <a:noFill/>
          </a:ln>
        </p:spPr>
      </p:pic>
      <p:sp>
        <p:nvSpPr>
          <p:cNvPr id="204" name="Google Shape;204;p7"/>
          <p:cNvSpPr txBox="1"/>
          <p:nvPr/>
        </p:nvSpPr>
        <p:spPr>
          <a:xfrm>
            <a:off x="1371600" y="6477000"/>
            <a:ext cx="17718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latin typeface="Arial"/>
                <a:ea typeface="Arial"/>
                <a:cs typeface="Arial"/>
                <a:sym typeface="Arial"/>
              </a:rPr>
              <a:t>Glaukomatöse</a:t>
            </a:r>
            <a:r>
              <a:rPr lang="en-US" sz="1200">
                <a:solidFill>
                  <a:srgbClr val="BFBFBF"/>
                </a:solidFill>
              </a:rPr>
              <a:t> Papille</a:t>
            </a:r>
            <a:endParaRPr/>
          </a:p>
        </p:txBody>
      </p:sp>
      <p:sp>
        <p:nvSpPr>
          <p:cNvPr id="205" name="Google Shape;205;p7"/>
          <p:cNvSpPr txBox="1"/>
          <p:nvPr/>
        </p:nvSpPr>
        <p:spPr>
          <a:xfrm>
            <a:off x="6248400" y="6422714"/>
            <a:ext cx="12003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a:solidFill>
                  <a:srgbClr val="BFBFBF"/>
                </a:solidFill>
              </a:rPr>
              <a:t>Normalbefund</a:t>
            </a:r>
            <a:endParaRPr/>
          </a:p>
        </p:txBody>
      </p:sp>
      <p:sp>
        <p:nvSpPr>
          <p:cNvPr id="206" name="Google Shape;206;p7"/>
          <p:cNvSpPr txBox="1"/>
          <p:nvPr/>
        </p:nvSpPr>
        <p:spPr>
          <a:xfrm>
            <a:off x="4733996" y="1710991"/>
            <a:ext cx="4070400" cy="1134000"/>
          </a:xfrm>
          <a:prstGeom prst="rect">
            <a:avLst/>
          </a:prstGeom>
          <a:solidFill>
            <a:srgbClr val="BAD2D2"/>
          </a:solid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dirty="0">
                <a:solidFill>
                  <a:srgbClr val="A5A5A5"/>
                </a:solidFill>
              </a:rPr>
              <a:t>Aus </a:t>
            </a:r>
            <a:r>
              <a:rPr lang="en-US" sz="1200" dirty="0" err="1">
                <a:solidFill>
                  <a:srgbClr val="A5A5A5"/>
                </a:solidFill>
              </a:rPr>
              <a:t>bislang</a:t>
            </a:r>
            <a:r>
              <a:rPr lang="en-US" sz="1200" dirty="0">
                <a:solidFill>
                  <a:srgbClr val="A5A5A5"/>
                </a:solidFill>
              </a:rPr>
              <a:t> nicht </a:t>
            </a:r>
            <a:r>
              <a:rPr lang="en-US" sz="1200" dirty="0" err="1">
                <a:solidFill>
                  <a:srgbClr val="A5A5A5"/>
                </a:solidFill>
              </a:rPr>
              <a:t>vollständig</a:t>
            </a:r>
            <a:r>
              <a:rPr lang="en-US" sz="1200" dirty="0">
                <a:solidFill>
                  <a:srgbClr val="A5A5A5"/>
                </a:solidFill>
              </a:rPr>
              <a:t> </a:t>
            </a:r>
            <a:r>
              <a:rPr lang="en-US" sz="1200" dirty="0" err="1">
                <a:solidFill>
                  <a:srgbClr val="A5A5A5"/>
                </a:solidFill>
              </a:rPr>
              <a:t>geklärten</a:t>
            </a:r>
            <a:r>
              <a:rPr lang="en-US" sz="1200" dirty="0">
                <a:solidFill>
                  <a:srgbClr val="A5A5A5"/>
                </a:solidFill>
              </a:rPr>
              <a:t> </a:t>
            </a:r>
            <a:r>
              <a:rPr lang="en-US" sz="1200" dirty="0" err="1">
                <a:solidFill>
                  <a:srgbClr val="A5A5A5"/>
                </a:solidFill>
              </a:rPr>
              <a:t>Gründen</a:t>
            </a:r>
            <a:r>
              <a:rPr lang="en-US" sz="1200" dirty="0">
                <a:solidFill>
                  <a:srgbClr val="A5A5A5"/>
                </a:solidFill>
              </a:rPr>
              <a:t> </a:t>
            </a:r>
            <a:r>
              <a:rPr lang="en-US" sz="1200" dirty="0" err="1">
                <a:solidFill>
                  <a:srgbClr val="A5A5A5"/>
                </a:solidFill>
              </a:rPr>
              <a:t>betrifft</a:t>
            </a:r>
            <a:r>
              <a:rPr lang="en-US" sz="1200" dirty="0">
                <a:solidFill>
                  <a:srgbClr val="A5A5A5"/>
                </a:solidFill>
              </a:rPr>
              <a:t> die </a:t>
            </a:r>
            <a:r>
              <a:rPr lang="en-US" sz="1200" dirty="0" err="1">
                <a:solidFill>
                  <a:srgbClr val="A5A5A5"/>
                </a:solidFill>
              </a:rPr>
              <a:t>glaukomatöse</a:t>
            </a:r>
            <a:r>
              <a:rPr lang="en-US" sz="1200" dirty="0">
                <a:solidFill>
                  <a:srgbClr val="A5A5A5"/>
                </a:solidFill>
              </a:rPr>
              <a:t> </a:t>
            </a:r>
            <a:r>
              <a:rPr lang="en-US" sz="1200" dirty="0" err="1">
                <a:solidFill>
                  <a:srgbClr val="A5A5A5"/>
                </a:solidFill>
              </a:rPr>
              <a:t>Optikusneuropathie</a:t>
            </a:r>
            <a:r>
              <a:rPr lang="en-US" sz="1200" dirty="0">
                <a:solidFill>
                  <a:srgbClr val="A5A5A5"/>
                </a:solidFill>
              </a:rPr>
              <a:t> </a:t>
            </a:r>
            <a:r>
              <a:rPr lang="en-US" sz="1200" dirty="0" err="1">
                <a:solidFill>
                  <a:srgbClr val="A5A5A5"/>
                </a:solidFill>
              </a:rPr>
              <a:t>bevorzugt</a:t>
            </a:r>
            <a:r>
              <a:rPr lang="en-US" sz="1200" dirty="0">
                <a:solidFill>
                  <a:srgbClr val="A5A5A5"/>
                </a:solidFill>
              </a:rPr>
              <a:t> und </a:t>
            </a:r>
            <a:r>
              <a:rPr lang="en-US" sz="1200" dirty="0" err="1">
                <a:solidFill>
                  <a:srgbClr val="A5A5A5"/>
                </a:solidFill>
              </a:rPr>
              <a:t>bereits</a:t>
            </a:r>
            <a:r>
              <a:rPr lang="en-US" sz="1200" dirty="0">
                <a:solidFill>
                  <a:srgbClr val="A5A5A5"/>
                </a:solidFill>
              </a:rPr>
              <a:t> </a:t>
            </a:r>
            <a:r>
              <a:rPr lang="en-US" sz="1200" dirty="0" err="1">
                <a:solidFill>
                  <a:srgbClr val="A5A5A5"/>
                </a:solidFill>
              </a:rPr>
              <a:t>früh</a:t>
            </a:r>
            <a:r>
              <a:rPr lang="en-US" sz="1200" dirty="0">
                <a:solidFill>
                  <a:srgbClr val="A5A5A5"/>
                </a:solidFill>
              </a:rPr>
              <a:t> die </a:t>
            </a:r>
            <a:r>
              <a:rPr lang="en-US" sz="1200" dirty="0" err="1">
                <a:solidFill>
                  <a:srgbClr val="A5A5A5"/>
                </a:solidFill>
              </a:rPr>
              <a:t>oberen</a:t>
            </a:r>
            <a:r>
              <a:rPr lang="en-US" sz="1200" dirty="0">
                <a:solidFill>
                  <a:srgbClr val="A5A5A5"/>
                </a:solidFill>
              </a:rPr>
              <a:t> und </a:t>
            </a:r>
            <a:r>
              <a:rPr lang="en-US" sz="1200" dirty="0" err="1">
                <a:solidFill>
                  <a:srgbClr val="A5A5A5"/>
                </a:solidFill>
              </a:rPr>
              <a:t>unteren</a:t>
            </a:r>
            <a:r>
              <a:rPr lang="en-US" sz="1200" dirty="0">
                <a:solidFill>
                  <a:srgbClr val="A5A5A5"/>
                </a:solidFill>
              </a:rPr>
              <a:t> Pole des </a:t>
            </a:r>
            <a:r>
              <a:rPr lang="en-US" sz="1200" dirty="0" err="1">
                <a:solidFill>
                  <a:srgbClr val="A5A5A5"/>
                </a:solidFill>
              </a:rPr>
              <a:t>Sehnervenkopfes</a:t>
            </a:r>
            <a:r>
              <a:rPr lang="en-US" sz="1200" dirty="0">
                <a:solidFill>
                  <a:srgbClr val="A5A5A5"/>
                </a:solidFill>
              </a:rPr>
              <a:t>. Dies </a:t>
            </a:r>
            <a:r>
              <a:rPr lang="en-US" sz="1200" dirty="0" err="1">
                <a:solidFill>
                  <a:srgbClr val="A5A5A5"/>
                </a:solidFill>
              </a:rPr>
              <a:t>führt</a:t>
            </a:r>
            <a:r>
              <a:rPr lang="en-US" sz="1200" dirty="0">
                <a:solidFill>
                  <a:srgbClr val="A5A5A5"/>
                </a:solidFill>
              </a:rPr>
              <a:t> </a:t>
            </a:r>
            <a:r>
              <a:rPr lang="en-US" sz="1200" dirty="0" err="1">
                <a:solidFill>
                  <a:srgbClr val="A5A5A5"/>
                </a:solidFill>
              </a:rPr>
              <a:t>zu</a:t>
            </a:r>
            <a:r>
              <a:rPr lang="en-US" sz="1200" dirty="0">
                <a:solidFill>
                  <a:srgbClr val="A5A5A5"/>
                </a:solidFill>
              </a:rPr>
              <a:t> </a:t>
            </a:r>
            <a:r>
              <a:rPr lang="en-US" sz="1200" dirty="0" err="1">
                <a:solidFill>
                  <a:srgbClr val="A5A5A5"/>
                </a:solidFill>
              </a:rPr>
              <a:t>einer</a:t>
            </a:r>
            <a:r>
              <a:rPr lang="en-US" sz="1200" dirty="0">
                <a:solidFill>
                  <a:srgbClr val="A5A5A5"/>
                </a:solidFill>
              </a:rPr>
              <a:t> </a:t>
            </a:r>
            <a:r>
              <a:rPr lang="en-US" sz="1200" dirty="0" err="1">
                <a:solidFill>
                  <a:srgbClr val="A5A5A5"/>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Ausdünnung</a:t>
            </a:r>
            <a:r>
              <a:rPr lang="en-US" sz="1200" dirty="0">
                <a:solidFill>
                  <a:srgbClr val="A5A5A5"/>
                </a:solidFill>
              </a:rPr>
              <a:t> des </a:t>
            </a:r>
            <a:r>
              <a:rPr lang="en-US" sz="1200" dirty="0" err="1">
                <a:solidFill>
                  <a:srgbClr val="A5A5A5"/>
                </a:solidFill>
              </a:rPr>
              <a:t>neuroretinalen</a:t>
            </a:r>
            <a:r>
              <a:rPr lang="en-US" sz="1200" dirty="0">
                <a:solidFill>
                  <a:srgbClr val="A5A5A5"/>
                </a:solidFill>
              </a:rPr>
              <a:t> </a:t>
            </a:r>
            <a:r>
              <a:rPr lang="en-US" sz="1200" dirty="0" err="1">
                <a:solidFill>
                  <a:srgbClr val="A5A5A5"/>
                </a:solidFill>
              </a:rPr>
              <a:t>Randsaums</a:t>
            </a:r>
            <a:r>
              <a:rPr lang="en-US" sz="1200" dirty="0">
                <a:solidFill>
                  <a:srgbClr val="A5A5A5"/>
                </a:solidFill>
              </a:rPr>
              <a:t> an </a:t>
            </a:r>
            <a:r>
              <a:rPr lang="en-US" sz="1200" dirty="0" err="1">
                <a:solidFill>
                  <a:srgbClr val="A5A5A5"/>
                </a:solidFill>
              </a:rPr>
              <a:t>diesen</a:t>
            </a:r>
            <a:r>
              <a:rPr lang="en-US" sz="1200" dirty="0">
                <a:solidFill>
                  <a:srgbClr val="A5A5A5"/>
                </a:solidFill>
              </a:rPr>
              <a:t> </a:t>
            </a:r>
            <a:r>
              <a:rPr lang="en-US" sz="1200" dirty="0" err="1">
                <a:solidFill>
                  <a:srgbClr val="A5A5A5"/>
                </a:solidFill>
              </a:rPr>
              <a:t>Stellen</a:t>
            </a:r>
            <a:r>
              <a:rPr lang="en-US" sz="1200" dirty="0">
                <a:solidFill>
                  <a:srgbClr val="A5A5A5"/>
                </a:solidFill>
              </a:rPr>
              <a:t>; </a:t>
            </a:r>
            <a:r>
              <a:rPr lang="en-US" sz="1200" dirty="0" err="1">
                <a:solidFill>
                  <a:srgbClr val="A5A5A5"/>
                </a:solidFill>
              </a:rPr>
              <a:t>eine</a:t>
            </a:r>
            <a:r>
              <a:rPr lang="en-US" sz="1200" dirty="0">
                <a:solidFill>
                  <a:srgbClr val="A5A5A5"/>
                </a:solidFill>
              </a:rPr>
              <a:t> </a:t>
            </a:r>
            <a:r>
              <a:rPr lang="en-US" sz="1200" dirty="0" err="1">
                <a:solidFill>
                  <a:srgbClr val="A5A5A5"/>
                </a:solidFill>
              </a:rPr>
              <a:t>umschriebene</a:t>
            </a:r>
            <a:r>
              <a:rPr lang="en-US" sz="1200" dirty="0">
                <a:solidFill>
                  <a:srgbClr val="A5A5A5"/>
                </a:solidFill>
              </a:rPr>
              <a:t> </a:t>
            </a:r>
            <a:r>
              <a:rPr lang="en-US" sz="1200" dirty="0" err="1">
                <a:solidFill>
                  <a:srgbClr val="A5A5A5"/>
                </a:solidFill>
              </a:rPr>
              <a:t>fokale</a:t>
            </a:r>
            <a:r>
              <a:rPr lang="en-US" sz="1200" dirty="0">
                <a:solidFill>
                  <a:srgbClr val="A5A5A5"/>
                </a:solidFill>
              </a:rPr>
              <a:t> </a:t>
            </a:r>
            <a:r>
              <a:rPr lang="en-US" sz="1200" dirty="0" err="1">
                <a:solidFill>
                  <a:srgbClr val="A5A5A5"/>
                </a:solidFill>
              </a:rPr>
              <a:t>Ausdünnung</a:t>
            </a:r>
            <a:r>
              <a:rPr lang="en-US" sz="1200" dirty="0">
                <a:solidFill>
                  <a:srgbClr val="A5A5A5"/>
                </a:solidFill>
              </a:rPr>
              <a:t> </a:t>
            </a:r>
            <a:r>
              <a:rPr lang="en-US" sz="1200" dirty="0" err="1">
                <a:solidFill>
                  <a:srgbClr val="A5A5A5"/>
                </a:solidFill>
              </a:rPr>
              <a:t>wird</a:t>
            </a:r>
            <a:r>
              <a:rPr lang="en-US" sz="1200" dirty="0">
                <a:solidFill>
                  <a:srgbClr val="A5A5A5"/>
                </a:solidFill>
              </a:rPr>
              <a:t> </a:t>
            </a:r>
            <a:r>
              <a:rPr lang="en-US" sz="1200" dirty="0" err="1">
                <a:solidFill>
                  <a:srgbClr val="A5A5A5"/>
                </a:solidFill>
              </a:rPr>
              <a:t>als</a:t>
            </a:r>
            <a:r>
              <a:rPr lang="en-US" sz="1200" dirty="0">
                <a:solidFill>
                  <a:srgbClr val="A5A5A5"/>
                </a:solidFill>
              </a:rPr>
              <a:t> </a:t>
            </a:r>
            <a:r>
              <a:rPr lang="en-US" sz="1200" i="1" dirty="0">
                <a:solidFill>
                  <a:srgbClr val="A5A5A5"/>
                </a:solidFill>
              </a:rPr>
              <a:t>Notch</a:t>
            </a:r>
            <a:r>
              <a:rPr lang="en-US" sz="1200" dirty="0">
                <a:solidFill>
                  <a:srgbClr val="A5A5A5"/>
                </a:solidFill>
              </a:rPr>
              <a:t> (</a:t>
            </a:r>
            <a:r>
              <a:rPr lang="en-US" sz="1200" dirty="0" err="1">
                <a:solidFill>
                  <a:srgbClr val="A5A5A5"/>
                </a:solidFill>
              </a:rPr>
              <a:t>Einkerbung</a:t>
            </a:r>
            <a:r>
              <a:rPr lang="en-US" sz="1200" dirty="0">
                <a:solidFill>
                  <a:srgbClr val="A5A5A5"/>
                </a:solidFill>
              </a:rPr>
              <a:t>) </a:t>
            </a:r>
            <a:r>
              <a:rPr lang="en-US" sz="1200" dirty="0" err="1">
                <a:solidFill>
                  <a:srgbClr val="A5A5A5"/>
                </a:solidFill>
              </a:rPr>
              <a:t>bezeichnet</a:t>
            </a:r>
            <a:r>
              <a:rPr lang="en-US" sz="1200" dirty="0">
                <a:solidFill>
                  <a:srgbClr val="A5A5A5"/>
                </a:solidFill>
              </a:rPr>
              <a:t>.</a:t>
            </a:r>
            <a:endParaRPr dirty="0">
              <a:solidFill>
                <a:srgbClr val="A5A5A5"/>
              </a:solidFill>
            </a:endParaRPr>
          </a:p>
        </p:txBody>
      </p:sp>
      <p:sp>
        <p:nvSpPr>
          <p:cNvPr id="207" name="Google Shape;207;p7"/>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208" name="Google Shape;208;p7"/>
          <p:cNvSpPr txBox="1"/>
          <p:nvPr/>
        </p:nvSpPr>
        <p:spPr>
          <a:xfrm>
            <a:off x="176696" y="3026990"/>
            <a:ext cx="8627700" cy="210300"/>
          </a:xfrm>
          <a:prstGeom prst="rect">
            <a:avLst/>
          </a:prstGeom>
          <a:solidFill>
            <a:srgbClr val="DFEAEA"/>
          </a:solidFill>
          <a:ln w="9525" cap="flat" cmpd="sng">
            <a:solidFill>
              <a:schemeClr val="dk1"/>
            </a:solidFill>
            <a:prstDash val="solid"/>
            <a:round/>
            <a:headEnd type="none" w="sm" len="sm"/>
            <a:tailEnd type="none" w="sm" len="sm"/>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Weitere Informationen zu Schäden a</a:t>
            </a:r>
            <a:r>
              <a:rPr lang="en-US" sz="1200" i="1">
                <a:solidFill>
                  <a:schemeClr val="dk1"/>
                </a:solidFill>
              </a:rPr>
              <a:t>n der Papille </a:t>
            </a:r>
            <a:r>
              <a:rPr lang="en-US" sz="1200" i="1">
                <a:solidFill>
                  <a:schemeClr val="dk1"/>
                </a:solidFill>
                <a:latin typeface="Arial"/>
                <a:ea typeface="Arial"/>
                <a:cs typeface="Arial"/>
                <a:sym typeface="Arial"/>
              </a:rPr>
              <a:t>bei Glaukomen finden Sie in </a:t>
            </a:r>
            <a:r>
              <a:rPr lang="en-US" sz="1200" i="1">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der</a:t>
            </a:r>
            <a:r>
              <a:rPr lang="en-US" sz="1200" i="1">
                <a:solidFill>
                  <a:schemeClr val="dk1"/>
                </a:solidFill>
                <a:latin typeface="Arial"/>
                <a:ea typeface="Arial"/>
                <a:cs typeface="Arial"/>
                <a:sym typeface="Arial"/>
              </a:rPr>
              <a:t> Folienreihe </a:t>
            </a:r>
            <a:r>
              <a:rPr lang="en-US" sz="1200">
                <a:solidFill>
                  <a:schemeClr val="dk1"/>
                </a:solidFill>
                <a:latin typeface="Arial"/>
                <a:ea typeface="Arial"/>
                <a:cs typeface="Arial"/>
                <a:sym typeface="Arial"/>
              </a:rPr>
              <a:t>G0</a:t>
            </a:r>
            <a:endParaRPr/>
          </a:p>
        </p:txBody>
      </p:sp>
      <p:sp>
        <p:nvSpPr>
          <p:cNvPr id="209" name="Google Shape;209;p7"/>
          <p:cNvSpPr txBox="1"/>
          <p:nvPr/>
        </p:nvSpPr>
        <p:spPr>
          <a:xfrm>
            <a:off x="569251" y="1416903"/>
            <a:ext cx="35025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BFBFBF"/>
                </a:solidFill>
              </a:rPr>
              <a:t>Charakteristische Schäden am Sehnervenkopf (Papille) bei Glaukom</a:t>
            </a:r>
            <a:endParaRPr>
              <a:solidFill>
                <a:srgbClr val="BFBFBF"/>
              </a:solidFil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088"/>
        <p:cNvGrpSpPr/>
        <p:nvPr/>
      </p:nvGrpSpPr>
      <p:grpSpPr>
        <a:xfrm>
          <a:off x="0" y="0"/>
          <a:ext cx="0" cy="0"/>
          <a:chOff x="0" y="0"/>
          <a:chExt cx="0" cy="0"/>
        </a:xfrm>
      </p:grpSpPr>
      <p:sp>
        <p:nvSpPr>
          <p:cNvPr id="1089" name="Google Shape;1089;p70"/>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090" name="Google Shape;1090;p70"/>
          <p:cNvSpPr txBox="1"/>
          <p:nvPr/>
        </p:nvSpPr>
        <p:spPr>
          <a:xfrm>
            <a:off x="457200" y="1536174"/>
            <a:ext cx="7391400" cy="248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5"/>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Ethnische</a:t>
            </a:r>
            <a:r>
              <a:rPr lang="en-US" sz="1200" dirty="0">
                <a:solidFill>
                  <a:srgbClr val="BFBFBF"/>
                </a:solidFill>
              </a:rPr>
              <a:t> </a:t>
            </a:r>
            <a:r>
              <a:rPr lang="en-US" sz="1200" dirty="0" err="1">
                <a:solidFill>
                  <a:srgbClr val="BFBFBF"/>
                </a:solidFill>
              </a:rPr>
              <a:t>Zugehörigkeit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b="1" dirty="0" err="1">
                <a:solidFill>
                  <a:srgbClr val="0000FF"/>
                </a:solidFill>
              </a:rPr>
              <a:t>Geringe</a:t>
            </a:r>
            <a:r>
              <a:rPr lang="en-US" sz="1200" b="1" dirty="0">
                <a:solidFill>
                  <a:srgbClr val="0000FF"/>
                </a:solidFill>
              </a:rPr>
              <a:t> </a:t>
            </a:r>
            <a:r>
              <a:rPr lang="en-US" sz="1200" b="1" dirty="0" err="1">
                <a:solidFill>
                  <a:srgbClr val="0000FF"/>
                </a:solidFill>
              </a:rPr>
              <a:t>korneale</a:t>
            </a:r>
            <a:r>
              <a:rPr lang="en-US" sz="1200" b="1" dirty="0">
                <a:solidFill>
                  <a:srgbClr val="0000FF"/>
                </a:solidFill>
              </a:rPr>
              <a:t> </a:t>
            </a:r>
            <a:r>
              <a:rPr lang="en-US" sz="1200" b="1" dirty="0" err="1">
                <a:solidFill>
                  <a:srgbClr val="0000FF"/>
                </a:solidFill>
              </a:rPr>
              <a:t>Hysterese</a:t>
            </a:r>
            <a:endParaRPr sz="1200" i="1" dirty="0">
              <a:solidFill>
                <a:srgbClr val="BFBFBF"/>
              </a:solidFill>
            </a:endParaRPr>
          </a:p>
        </p:txBody>
      </p:sp>
      <p:sp>
        <p:nvSpPr>
          <p:cNvPr id="1091" name="Google Shape;1091;p70"/>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093" name="Google Shape;1093;p70"/>
          <p:cNvSpPr txBox="1"/>
          <p:nvPr/>
        </p:nvSpPr>
        <p:spPr>
          <a:xfrm>
            <a:off x="381001" y="2382559"/>
            <a:ext cx="6477000" cy="1534200"/>
          </a:xfrm>
          <a:prstGeom prst="rect">
            <a:avLst/>
          </a:prstGeom>
          <a:solidFill>
            <a:srgbClr val="CCFFCC"/>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Apropos strukturelle Eigenschaften der Augenwand, die die Papille anfälliger für glaukomatöse Schäden machen… Worauf bezieht sich der Begriff </a:t>
            </a:r>
            <a:r>
              <a:rPr lang="en-US" sz="1200">
                <a:solidFill>
                  <a:srgbClr val="0000FF"/>
                </a:solidFill>
              </a:rPr>
              <a:t>Hysterese</a:t>
            </a:r>
            <a:r>
              <a:rPr lang="en-US" sz="1200" i="1">
                <a:solidFill>
                  <a:srgbClr val="0000FF"/>
                </a:solidFill>
              </a:rPr>
              <a:t>?</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Damit ist gemeint, dass sich Änderungen der physikalischen Eigenschaften eines Materials oder einer Struktur verzögert gegenüber den Veränderungen der einwirkenden Kräfte manifestieren können.</a:t>
            </a:r>
            <a:endParaRPr sz="1200" i="1">
              <a:solidFill>
                <a:srgbClr val="0000FF"/>
              </a:solidFill>
            </a:endParaRPr>
          </a:p>
          <a:p>
            <a:pPr marL="0" marR="0" lvl="0" indent="0" algn="l" rtl="0">
              <a:spcBef>
                <a:spcPts val="0"/>
              </a:spcBef>
              <a:spcAft>
                <a:spcPts val="0"/>
              </a:spcAft>
              <a:buNone/>
            </a:pPr>
            <a:endParaRPr sz="1400">
              <a:solidFill>
                <a:srgbClr val="0000FF"/>
              </a:solidFill>
              <a:latin typeface="Arial"/>
              <a:ea typeface="Arial"/>
              <a:cs typeface="Arial"/>
              <a:sym typeface="Arial"/>
            </a:endParaRPr>
          </a:p>
          <a:p>
            <a:pPr marL="0" marR="0" lvl="0" indent="0" algn="l" rtl="0">
              <a:spcBef>
                <a:spcPts val="0"/>
              </a:spcBef>
              <a:spcAft>
                <a:spcPts val="0"/>
              </a:spcAft>
              <a:buNone/>
            </a:pPr>
            <a:r>
              <a:rPr lang="en-US" sz="1200" i="1">
                <a:solidFill>
                  <a:srgbClr val="0000FF"/>
                </a:solidFill>
              </a:rPr>
              <a:t>Können Sie dieses Konzept bitte anhand der Eigenschaften der Kornea näher erläutern?</a:t>
            </a:r>
            <a:endParaRPr sz="1400" i="1">
              <a:solidFill>
                <a:srgbClr val="CCFFCC"/>
              </a:solidFill>
              <a:latin typeface="Arial"/>
              <a:ea typeface="Arial"/>
              <a:cs typeface="Arial"/>
              <a:sym typeface="Arial"/>
            </a:endParaRPr>
          </a:p>
          <a:p>
            <a:pPr marL="0" marR="0" lvl="0" indent="0" algn="l" rtl="0">
              <a:spcBef>
                <a:spcPts val="0"/>
              </a:spcBef>
              <a:spcAft>
                <a:spcPts val="0"/>
              </a:spcAft>
              <a:buNone/>
            </a:pPr>
            <a:r>
              <a:rPr lang="en-US" sz="1200">
                <a:solidFill>
                  <a:srgbClr val="CCFFCC"/>
                </a:solidFill>
                <a:latin typeface="Arial"/>
                <a:ea typeface="Arial"/>
                <a:cs typeface="Arial"/>
                <a:sym typeface="Arial"/>
              </a:rPr>
              <a:t>Gerne – blättern Sie bitte zur nächsten Folie…</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097"/>
        <p:cNvGrpSpPr/>
        <p:nvPr/>
      </p:nvGrpSpPr>
      <p:grpSpPr>
        <a:xfrm>
          <a:off x="0" y="0"/>
          <a:ext cx="0" cy="0"/>
          <a:chOff x="0" y="0"/>
          <a:chExt cx="0" cy="0"/>
        </a:xfrm>
      </p:grpSpPr>
      <p:sp>
        <p:nvSpPr>
          <p:cNvPr id="1098" name="Google Shape;1098;p71"/>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099" name="Google Shape;1099;p71"/>
          <p:cNvSpPr txBox="1"/>
          <p:nvPr/>
        </p:nvSpPr>
        <p:spPr>
          <a:xfrm>
            <a:off x="457200" y="1536174"/>
            <a:ext cx="7391400" cy="248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6"/>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Ethnische</a:t>
            </a:r>
            <a:r>
              <a:rPr lang="en-US" sz="1200" dirty="0">
                <a:solidFill>
                  <a:srgbClr val="BFBFBF"/>
                </a:solidFill>
              </a:rPr>
              <a:t> </a:t>
            </a:r>
            <a:r>
              <a:rPr lang="en-US" sz="1200" dirty="0" err="1">
                <a:solidFill>
                  <a:srgbClr val="BFBFBF"/>
                </a:solidFill>
              </a:rPr>
              <a:t>Zugehörigkeit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b="1" dirty="0" err="1">
                <a:solidFill>
                  <a:srgbClr val="0000FF"/>
                </a:solidFill>
              </a:rPr>
              <a:t>Geringe</a:t>
            </a:r>
            <a:r>
              <a:rPr lang="en-US" sz="1200" b="1" dirty="0">
                <a:solidFill>
                  <a:srgbClr val="0000FF"/>
                </a:solidFill>
              </a:rPr>
              <a:t> </a:t>
            </a:r>
            <a:r>
              <a:rPr lang="en-US" sz="1200" b="1" dirty="0" err="1">
                <a:solidFill>
                  <a:srgbClr val="0000FF"/>
                </a:solidFill>
              </a:rPr>
              <a:t>korneale</a:t>
            </a:r>
            <a:r>
              <a:rPr lang="en-US" sz="1200" b="1" dirty="0">
                <a:solidFill>
                  <a:srgbClr val="0000FF"/>
                </a:solidFill>
              </a:rPr>
              <a:t> </a:t>
            </a:r>
            <a:r>
              <a:rPr lang="en-US" sz="1200" b="1" dirty="0" err="1">
                <a:solidFill>
                  <a:srgbClr val="0000FF"/>
                </a:solidFill>
              </a:rPr>
              <a:t>Hysterese</a:t>
            </a:r>
            <a:endParaRPr sz="1200" i="1" dirty="0">
              <a:solidFill>
                <a:srgbClr val="BFBFBF"/>
              </a:solidFill>
            </a:endParaRPr>
          </a:p>
        </p:txBody>
      </p:sp>
      <p:sp>
        <p:nvSpPr>
          <p:cNvPr id="1100" name="Google Shape;1100;p71"/>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102" name="Google Shape;1102;p71"/>
          <p:cNvSpPr txBox="1"/>
          <p:nvPr/>
        </p:nvSpPr>
        <p:spPr>
          <a:xfrm>
            <a:off x="381001" y="2382559"/>
            <a:ext cx="6477000" cy="1534200"/>
          </a:xfrm>
          <a:prstGeom prst="rect">
            <a:avLst/>
          </a:prstGeom>
          <a:solidFill>
            <a:srgbClr val="CCFFCC"/>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Apropos strukturelle Eigenschaften der Augenwand, die die Papille anfälliger für glaukomatöse Schäden machen… Worauf bezieht sich der Begriff </a:t>
            </a:r>
            <a:r>
              <a:rPr lang="en-US" sz="1200">
                <a:solidFill>
                  <a:srgbClr val="0000FF"/>
                </a:solidFill>
              </a:rPr>
              <a:t>Hysterese</a:t>
            </a:r>
            <a:r>
              <a:rPr lang="en-US" sz="1200" i="1">
                <a:solidFill>
                  <a:srgbClr val="0000FF"/>
                </a:solidFill>
              </a:rPr>
              <a:t>?</a:t>
            </a:r>
            <a:endParaRPr>
              <a:solidFill>
                <a:schemeClr val="dk1"/>
              </a:solidFill>
            </a:endParaRPr>
          </a:p>
          <a:p>
            <a:pPr marL="0" lvl="0" indent="0" algn="l" rtl="0">
              <a:spcBef>
                <a:spcPts val="0"/>
              </a:spcBef>
              <a:spcAft>
                <a:spcPts val="0"/>
              </a:spcAft>
              <a:buClr>
                <a:schemeClr val="dk1"/>
              </a:buClr>
              <a:buFont typeface="Arial"/>
              <a:buNone/>
            </a:pPr>
            <a:r>
              <a:rPr lang="en-US" sz="1200">
                <a:solidFill>
                  <a:srgbClr val="0000FF"/>
                </a:solidFill>
              </a:rPr>
              <a:t>Damit ist gemeint, dass sich Änderungen der physikalischen Eigenschaften eines Materials oder einer Struktur verzögert gegenüber den Veränderungen der einwirkenden Kräfte manifestieren können.</a:t>
            </a:r>
            <a:endParaRPr sz="1200" i="1">
              <a:solidFill>
                <a:srgbClr val="0000FF"/>
              </a:solidFill>
            </a:endParaRPr>
          </a:p>
          <a:p>
            <a:pPr marL="0" lvl="0" indent="0" algn="l" rtl="0">
              <a:spcBef>
                <a:spcPts val="0"/>
              </a:spcBef>
              <a:spcAft>
                <a:spcPts val="0"/>
              </a:spcAft>
              <a:buClr>
                <a:schemeClr val="dk1"/>
              </a:buClr>
              <a:buFont typeface="Arial"/>
              <a:buNone/>
            </a:pPr>
            <a:endParaRPr>
              <a:solidFill>
                <a:srgbClr val="0000FF"/>
              </a:solidFill>
            </a:endParaRPr>
          </a:p>
          <a:p>
            <a:pPr marL="0" lvl="0" indent="0" algn="l" rtl="0">
              <a:spcBef>
                <a:spcPts val="0"/>
              </a:spcBef>
              <a:spcAft>
                <a:spcPts val="0"/>
              </a:spcAft>
              <a:buClr>
                <a:schemeClr val="dk1"/>
              </a:buClr>
              <a:buFont typeface="Arial"/>
              <a:buNone/>
            </a:pPr>
            <a:r>
              <a:rPr lang="en-US" sz="1200" i="1">
                <a:solidFill>
                  <a:srgbClr val="0000FF"/>
                </a:solidFill>
              </a:rPr>
              <a:t>Können Sie dieses Konzept bitte anhand der Eigenschaften der Kornea näher erläutern?</a:t>
            </a:r>
            <a:endParaRPr sz="1200" i="1">
              <a:solidFill>
                <a:srgbClr val="0000FF"/>
              </a:solidFill>
            </a:endParaRPr>
          </a:p>
          <a:p>
            <a:pPr marL="0" marR="0" lvl="0" indent="0" algn="l" rtl="0">
              <a:spcBef>
                <a:spcPts val="0"/>
              </a:spcBef>
              <a:spcAft>
                <a:spcPts val="0"/>
              </a:spcAft>
              <a:buNone/>
            </a:pPr>
            <a:r>
              <a:rPr lang="en-US" sz="1200">
                <a:solidFill>
                  <a:srgbClr val="0000FF"/>
                </a:solidFill>
                <a:latin typeface="Arial"/>
                <a:ea typeface="Arial"/>
                <a:cs typeface="Arial"/>
                <a:sym typeface="Arial"/>
              </a:rPr>
              <a:t>Gerne – blättern Sie bitte zur nächsten Folie…</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106"/>
        <p:cNvGrpSpPr/>
        <p:nvPr/>
      </p:nvGrpSpPr>
      <p:grpSpPr>
        <a:xfrm>
          <a:off x="0" y="0"/>
          <a:ext cx="0" cy="0"/>
          <a:chOff x="0" y="0"/>
          <a:chExt cx="0" cy="0"/>
        </a:xfrm>
      </p:grpSpPr>
      <p:sp>
        <p:nvSpPr>
          <p:cNvPr id="1107" name="Google Shape;1107;p72"/>
          <p:cNvSpPr txBox="1">
            <a:spLocks noGrp="1"/>
          </p:cNvSpPr>
          <p:nvPr>
            <p:ph type="sldNum" idx="12"/>
          </p:nvPr>
        </p:nvSpPr>
        <p:spPr>
          <a:xfrm>
            <a:off x="7010400" y="635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72</a:t>
            </a:fld>
            <a:endParaRPr/>
          </a:p>
        </p:txBody>
      </p:sp>
      <p:cxnSp>
        <p:nvCxnSpPr>
          <p:cNvPr id="1108" name="Google Shape;1108;p72"/>
          <p:cNvCxnSpPr/>
          <p:nvPr/>
        </p:nvCxnSpPr>
        <p:spPr>
          <a:xfrm>
            <a:off x="1936477" y="1685545"/>
            <a:ext cx="0" cy="2057400"/>
          </a:xfrm>
          <a:prstGeom prst="straightConnector1">
            <a:avLst/>
          </a:prstGeom>
          <a:noFill/>
          <a:ln w="9525" cap="flat" cmpd="sng">
            <a:solidFill>
              <a:schemeClr val="dk1"/>
            </a:solidFill>
            <a:prstDash val="solid"/>
            <a:round/>
            <a:headEnd type="none" w="sm" len="sm"/>
            <a:tailEnd type="none" w="sm" len="sm"/>
          </a:ln>
        </p:spPr>
      </p:cxnSp>
      <p:cxnSp>
        <p:nvCxnSpPr>
          <p:cNvPr id="1109" name="Google Shape;1109;p72"/>
          <p:cNvCxnSpPr/>
          <p:nvPr/>
        </p:nvCxnSpPr>
        <p:spPr>
          <a:xfrm>
            <a:off x="1936477" y="3742945"/>
            <a:ext cx="4953000" cy="0"/>
          </a:xfrm>
          <a:prstGeom prst="straightConnector1">
            <a:avLst/>
          </a:prstGeom>
          <a:noFill/>
          <a:ln w="9525" cap="flat" cmpd="sng">
            <a:solidFill>
              <a:schemeClr val="dk1"/>
            </a:solidFill>
            <a:prstDash val="solid"/>
            <a:round/>
            <a:headEnd type="none" w="sm" len="sm"/>
            <a:tailEnd type="none" w="sm" len="sm"/>
          </a:ln>
        </p:spPr>
      </p:cxnSp>
      <p:sp>
        <p:nvSpPr>
          <p:cNvPr id="1110" name="Google Shape;1110;p72"/>
          <p:cNvSpPr/>
          <p:nvPr/>
        </p:nvSpPr>
        <p:spPr>
          <a:xfrm>
            <a:off x="2126980" y="2066545"/>
            <a:ext cx="4571995" cy="1614865"/>
          </a:xfrm>
          <a:custGeom>
            <a:avLst/>
            <a:gdLst/>
            <a:ahLst/>
            <a:cxnLst/>
            <a:rect l="l" t="t" r="r" b="b"/>
            <a:pathLst>
              <a:path w="3485322" h="1614865" extrusionOk="0">
                <a:moveTo>
                  <a:pt x="0" y="1603543"/>
                </a:moveTo>
                <a:cubicBezTo>
                  <a:pt x="282713" y="1624525"/>
                  <a:pt x="565426" y="1645508"/>
                  <a:pt x="848139" y="1378256"/>
                </a:cubicBezTo>
                <a:cubicBezTo>
                  <a:pt x="1130852" y="1111004"/>
                  <a:pt x="1401997" y="-6596"/>
                  <a:pt x="1696278" y="30"/>
                </a:cubicBezTo>
                <a:cubicBezTo>
                  <a:pt x="1990559" y="6656"/>
                  <a:pt x="2311196" y="1221441"/>
                  <a:pt x="2613828" y="1418013"/>
                </a:cubicBezTo>
                <a:cubicBezTo>
                  <a:pt x="2916460" y="1614585"/>
                  <a:pt x="3194824" y="1524030"/>
                  <a:pt x="3485322" y="1577039"/>
                </a:cubicBezTo>
                <a:lnTo>
                  <a:pt x="3485322" y="1577039"/>
                </a:lnTo>
              </a:path>
            </a:pathLst>
          </a:custGeom>
          <a:no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11" name="Google Shape;1111;p72"/>
          <p:cNvSpPr txBox="1"/>
          <p:nvPr/>
        </p:nvSpPr>
        <p:spPr>
          <a:xfrm>
            <a:off x="4039681" y="3742945"/>
            <a:ext cx="632289" cy="33855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Zeit</a:t>
            </a:r>
            <a:endParaRPr/>
          </a:p>
        </p:txBody>
      </p:sp>
      <p:sp>
        <p:nvSpPr>
          <p:cNvPr id="1112" name="Google Shape;1112;p72"/>
          <p:cNvSpPr txBox="1"/>
          <p:nvPr/>
        </p:nvSpPr>
        <p:spPr>
          <a:xfrm>
            <a:off x="793476" y="2666243"/>
            <a:ext cx="1143000" cy="441300"/>
          </a:xfrm>
          <a:prstGeom prst="rect">
            <a:avLst/>
          </a:prstGeom>
          <a:noFill/>
          <a:ln>
            <a:noFill/>
          </a:ln>
        </p:spPr>
        <p:txBody>
          <a:bodyPr spcFirstLastPara="1" wrap="square" lIns="25400" tIns="12700" rIns="25400" bIns="12700" anchor="t" anchorCtr="0">
            <a:spAutoFit/>
          </a:bodyPr>
          <a:lstStyle/>
          <a:p>
            <a:pPr marL="0" marR="0" lvl="0" indent="0" algn="r" rtl="0">
              <a:lnSpc>
                <a:spcPct val="125000"/>
              </a:lnSpc>
              <a:spcBef>
                <a:spcPts val="0"/>
              </a:spcBef>
              <a:spcAft>
                <a:spcPts val="0"/>
              </a:spcAft>
              <a:buNone/>
            </a:pPr>
            <a:r>
              <a:rPr lang="en-US" sz="1200" i="1">
                <a:solidFill>
                  <a:schemeClr val="dk1"/>
                </a:solidFill>
                <a:latin typeface="Arial"/>
                <a:ea typeface="Arial"/>
                <a:cs typeface="Arial"/>
                <a:sym typeface="Arial"/>
              </a:rPr>
              <a:t>Angewandter </a:t>
            </a:r>
            <a:r>
              <a:rPr lang="en-US" sz="1200" i="1">
                <a:solidFill>
                  <a:schemeClr val="dk1"/>
                </a:solidFill>
              </a:rPr>
              <a:t>Luftdruck</a:t>
            </a:r>
            <a:endParaRPr/>
          </a:p>
        </p:txBody>
      </p:sp>
      <p:sp>
        <p:nvSpPr>
          <p:cNvPr id="1113" name="Google Shape;1113;p72"/>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114" name="Google Shape;1114;p72"/>
          <p:cNvSpPr/>
          <p:nvPr/>
        </p:nvSpPr>
        <p:spPr>
          <a:xfrm>
            <a:off x="4343400" y="1828800"/>
            <a:ext cx="3047999" cy="185261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15" name="Google Shape;1115;p72"/>
          <p:cNvSpPr txBox="1"/>
          <p:nvPr/>
        </p:nvSpPr>
        <p:spPr>
          <a:xfrm>
            <a:off x="3917677" y="2123635"/>
            <a:ext cx="876298" cy="400110"/>
          </a:xfrm>
          <a:prstGeom prst="rect">
            <a:avLst/>
          </a:prstGeom>
          <a:noFill/>
          <a:ln>
            <a:noFill/>
          </a:ln>
        </p:spPr>
        <p:txBody>
          <a:bodyPr spcFirstLastPara="1" wrap="square" lIns="25400" tIns="12700" rIns="25400" bIns="12700" anchor="t" anchorCtr="0">
            <a:spAutoFit/>
          </a:bodyPr>
          <a:lstStyle/>
          <a:p>
            <a:pPr marL="0" marR="0" lvl="0" indent="0" algn="ctr" rtl="0">
              <a:lnSpc>
                <a:spcPct val="100000"/>
              </a:lnSpc>
              <a:spcBef>
                <a:spcPts val="0"/>
              </a:spcBef>
              <a:spcAft>
                <a:spcPts val="0"/>
              </a:spcAft>
              <a:buNone/>
            </a:pPr>
            <a:r>
              <a:rPr lang="en-US" sz="1200">
                <a:solidFill>
                  <a:schemeClr val="dk1"/>
                </a:solidFill>
                <a:latin typeface="Arial"/>
                <a:ea typeface="Arial"/>
                <a:cs typeface="Arial"/>
                <a:sym typeface="Arial"/>
              </a:rPr>
              <a:t>Luftdruck</a:t>
            </a:r>
            <a:endParaRPr/>
          </a:p>
        </p:txBody>
      </p:sp>
      <p:sp>
        <p:nvSpPr>
          <p:cNvPr id="1116" name="Google Shape;1116;p72"/>
          <p:cNvSpPr txBox="1"/>
          <p:nvPr/>
        </p:nvSpPr>
        <p:spPr>
          <a:xfrm>
            <a:off x="507061" y="4104471"/>
            <a:ext cx="8130000" cy="5799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0000FF"/>
                </a:solidFill>
              </a:rPr>
              <a:t>Betrachten wir folgendes Prinzip: Ein Luftstoß wird auf die Kornea appliziert, wobei der ausgeübte Druck über die Zeit ansteigt. Mit zunehmender Druckbelastung kommt es zu einer fortschreitenden Abflachung der Kornea (dies ist in der Abbildung nicht dargestellt).</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120"/>
        <p:cNvGrpSpPr/>
        <p:nvPr/>
      </p:nvGrpSpPr>
      <p:grpSpPr>
        <a:xfrm>
          <a:off x="0" y="0"/>
          <a:ext cx="0" cy="0"/>
          <a:chOff x="0" y="0"/>
          <a:chExt cx="0" cy="0"/>
        </a:xfrm>
      </p:grpSpPr>
      <p:sp>
        <p:nvSpPr>
          <p:cNvPr id="1121" name="Google Shape;1121;p73"/>
          <p:cNvSpPr txBox="1">
            <a:spLocks noGrp="1"/>
          </p:cNvSpPr>
          <p:nvPr>
            <p:ph type="sldNum" idx="12"/>
          </p:nvPr>
        </p:nvSpPr>
        <p:spPr>
          <a:xfrm>
            <a:off x="7010400" y="635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73</a:t>
            </a:fld>
            <a:endParaRPr/>
          </a:p>
        </p:txBody>
      </p:sp>
      <p:cxnSp>
        <p:nvCxnSpPr>
          <p:cNvPr id="1122" name="Google Shape;1122;p73"/>
          <p:cNvCxnSpPr/>
          <p:nvPr/>
        </p:nvCxnSpPr>
        <p:spPr>
          <a:xfrm>
            <a:off x="1936477" y="1685545"/>
            <a:ext cx="0" cy="2057400"/>
          </a:xfrm>
          <a:prstGeom prst="straightConnector1">
            <a:avLst/>
          </a:prstGeom>
          <a:noFill/>
          <a:ln w="9525" cap="flat" cmpd="sng">
            <a:solidFill>
              <a:schemeClr val="dk1"/>
            </a:solidFill>
            <a:prstDash val="solid"/>
            <a:round/>
            <a:headEnd type="none" w="sm" len="sm"/>
            <a:tailEnd type="none" w="sm" len="sm"/>
          </a:ln>
        </p:spPr>
      </p:cxnSp>
      <p:cxnSp>
        <p:nvCxnSpPr>
          <p:cNvPr id="1123" name="Google Shape;1123;p73"/>
          <p:cNvCxnSpPr/>
          <p:nvPr/>
        </p:nvCxnSpPr>
        <p:spPr>
          <a:xfrm>
            <a:off x="1936477" y="3742945"/>
            <a:ext cx="4953000" cy="0"/>
          </a:xfrm>
          <a:prstGeom prst="straightConnector1">
            <a:avLst/>
          </a:prstGeom>
          <a:noFill/>
          <a:ln w="9525" cap="flat" cmpd="sng">
            <a:solidFill>
              <a:schemeClr val="dk1"/>
            </a:solidFill>
            <a:prstDash val="solid"/>
            <a:round/>
            <a:headEnd type="none" w="sm" len="sm"/>
            <a:tailEnd type="none" w="sm" len="sm"/>
          </a:ln>
        </p:spPr>
      </p:cxnSp>
      <p:sp>
        <p:nvSpPr>
          <p:cNvPr id="1124" name="Google Shape;1124;p73"/>
          <p:cNvSpPr/>
          <p:nvPr/>
        </p:nvSpPr>
        <p:spPr>
          <a:xfrm>
            <a:off x="2126980" y="2066545"/>
            <a:ext cx="4571995" cy="1614865"/>
          </a:xfrm>
          <a:custGeom>
            <a:avLst/>
            <a:gdLst/>
            <a:ahLst/>
            <a:cxnLst/>
            <a:rect l="l" t="t" r="r" b="b"/>
            <a:pathLst>
              <a:path w="3485322" h="1614865" extrusionOk="0">
                <a:moveTo>
                  <a:pt x="0" y="1603543"/>
                </a:moveTo>
                <a:cubicBezTo>
                  <a:pt x="282713" y="1624525"/>
                  <a:pt x="565426" y="1645508"/>
                  <a:pt x="848139" y="1378256"/>
                </a:cubicBezTo>
                <a:cubicBezTo>
                  <a:pt x="1130852" y="1111004"/>
                  <a:pt x="1401997" y="-6596"/>
                  <a:pt x="1696278" y="30"/>
                </a:cubicBezTo>
                <a:cubicBezTo>
                  <a:pt x="1990559" y="6656"/>
                  <a:pt x="2311196" y="1221441"/>
                  <a:pt x="2613828" y="1418013"/>
                </a:cubicBezTo>
                <a:cubicBezTo>
                  <a:pt x="2916460" y="1614585"/>
                  <a:pt x="3194824" y="1524030"/>
                  <a:pt x="3485322" y="1577039"/>
                </a:cubicBezTo>
                <a:lnTo>
                  <a:pt x="3485322" y="1577039"/>
                </a:lnTo>
              </a:path>
            </a:pathLst>
          </a:custGeom>
          <a:no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25" name="Google Shape;1125;p73"/>
          <p:cNvSpPr txBox="1"/>
          <p:nvPr/>
        </p:nvSpPr>
        <p:spPr>
          <a:xfrm>
            <a:off x="4039681" y="3742945"/>
            <a:ext cx="632289" cy="33855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Zeit</a:t>
            </a:r>
            <a:endParaRPr/>
          </a:p>
        </p:txBody>
      </p:sp>
      <p:sp>
        <p:nvSpPr>
          <p:cNvPr id="1126" name="Google Shape;1126;p73"/>
          <p:cNvSpPr txBox="1"/>
          <p:nvPr/>
        </p:nvSpPr>
        <p:spPr>
          <a:xfrm>
            <a:off x="793476" y="2666243"/>
            <a:ext cx="1143001" cy="477054"/>
          </a:xfrm>
          <a:prstGeom prst="rect">
            <a:avLst/>
          </a:prstGeom>
          <a:noFill/>
          <a:ln>
            <a:noFill/>
          </a:ln>
        </p:spPr>
        <p:txBody>
          <a:bodyPr spcFirstLastPara="1" wrap="square" lIns="25400" tIns="12700" rIns="25400" bIns="12700" anchor="t" anchorCtr="0">
            <a:spAutoFit/>
          </a:bodyPr>
          <a:lstStyle/>
          <a:p>
            <a:pPr marL="0" marR="0" lvl="0" indent="0" algn="r" rtl="0">
              <a:lnSpc>
                <a:spcPct val="125000"/>
              </a:lnSpc>
              <a:spcBef>
                <a:spcPts val="0"/>
              </a:spcBef>
              <a:spcAft>
                <a:spcPts val="0"/>
              </a:spcAft>
              <a:buNone/>
            </a:pPr>
            <a:r>
              <a:rPr lang="en-US" sz="1200" i="1">
                <a:solidFill>
                  <a:schemeClr val="dk1"/>
                </a:solidFill>
                <a:latin typeface="Arial"/>
                <a:ea typeface="Arial"/>
                <a:cs typeface="Arial"/>
                <a:sym typeface="Arial"/>
              </a:rPr>
              <a:t>Angewandter Luftdruck</a:t>
            </a:r>
            <a:endParaRPr/>
          </a:p>
        </p:txBody>
      </p:sp>
      <p:sp>
        <p:nvSpPr>
          <p:cNvPr id="1127" name="Google Shape;1127;p73"/>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128" name="Google Shape;1128;p73"/>
          <p:cNvSpPr/>
          <p:nvPr/>
        </p:nvSpPr>
        <p:spPr>
          <a:xfrm>
            <a:off x="4343400" y="1828800"/>
            <a:ext cx="3047999" cy="185261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29" name="Google Shape;1129;p73"/>
          <p:cNvSpPr txBox="1"/>
          <p:nvPr/>
        </p:nvSpPr>
        <p:spPr>
          <a:xfrm>
            <a:off x="3917677" y="2123635"/>
            <a:ext cx="876298" cy="400110"/>
          </a:xfrm>
          <a:prstGeom prst="rect">
            <a:avLst/>
          </a:prstGeom>
          <a:noFill/>
          <a:ln>
            <a:noFill/>
          </a:ln>
        </p:spPr>
        <p:txBody>
          <a:bodyPr spcFirstLastPara="1" wrap="square" lIns="25400" tIns="12700" rIns="25400" bIns="12700" anchor="t" anchorCtr="0">
            <a:spAutoFit/>
          </a:bodyPr>
          <a:lstStyle/>
          <a:p>
            <a:pPr marL="0" marR="0" lvl="0" indent="0" algn="ctr" rtl="0">
              <a:lnSpc>
                <a:spcPct val="100000"/>
              </a:lnSpc>
              <a:spcBef>
                <a:spcPts val="0"/>
              </a:spcBef>
              <a:spcAft>
                <a:spcPts val="0"/>
              </a:spcAft>
              <a:buNone/>
            </a:pPr>
            <a:r>
              <a:rPr lang="en-US" sz="1200">
                <a:solidFill>
                  <a:schemeClr val="dk1"/>
                </a:solidFill>
                <a:latin typeface="Arial"/>
                <a:ea typeface="Arial"/>
                <a:cs typeface="Arial"/>
                <a:sym typeface="Arial"/>
              </a:rPr>
              <a:t>Luftdruck</a:t>
            </a:r>
            <a:endParaRPr/>
          </a:p>
        </p:txBody>
      </p:sp>
      <p:cxnSp>
        <p:nvCxnSpPr>
          <p:cNvPr id="1130" name="Google Shape;1130;p73"/>
          <p:cNvCxnSpPr/>
          <p:nvPr/>
        </p:nvCxnSpPr>
        <p:spPr>
          <a:xfrm>
            <a:off x="3765277" y="1837945"/>
            <a:ext cx="0" cy="1600200"/>
          </a:xfrm>
          <a:prstGeom prst="straightConnector1">
            <a:avLst/>
          </a:prstGeom>
          <a:noFill/>
          <a:ln w="9525" cap="flat" cmpd="sng">
            <a:solidFill>
              <a:schemeClr val="dk1"/>
            </a:solidFill>
            <a:prstDash val="dash"/>
            <a:round/>
            <a:headEnd type="none" w="sm" len="sm"/>
            <a:tailEnd type="none" w="sm" len="sm"/>
          </a:ln>
        </p:spPr>
      </p:cxnSp>
      <p:cxnSp>
        <p:nvCxnSpPr>
          <p:cNvPr id="1131" name="Google Shape;1131;p73"/>
          <p:cNvCxnSpPr/>
          <p:nvPr/>
        </p:nvCxnSpPr>
        <p:spPr>
          <a:xfrm rot="10800000">
            <a:off x="1936477" y="2638045"/>
            <a:ext cx="1828800" cy="0"/>
          </a:xfrm>
          <a:prstGeom prst="straightConnector1">
            <a:avLst/>
          </a:prstGeom>
          <a:noFill/>
          <a:ln w="9525" cap="flat" cmpd="sng">
            <a:solidFill>
              <a:schemeClr val="dk1"/>
            </a:solidFill>
            <a:prstDash val="solid"/>
            <a:round/>
            <a:headEnd type="none" w="sm" len="sm"/>
            <a:tailEnd type="triangle" w="med" len="med"/>
          </a:ln>
        </p:spPr>
      </p:cxnSp>
      <p:sp>
        <p:nvSpPr>
          <p:cNvPr id="1132" name="Google Shape;1132;p73"/>
          <p:cNvSpPr txBox="1"/>
          <p:nvPr/>
        </p:nvSpPr>
        <p:spPr>
          <a:xfrm>
            <a:off x="2915421" y="969485"/>
            <a:ext cx="3180600" cy="5799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rPr>
              <a:t>Der Zeitpunkt, an dem die korneale Abflachung den definierten Referenzwert erreicht.</a:t>
            </a:r>
            <a:endParaRPr/>
          </a:p>
        </p:txBody>
      </p:sp>
      <p:cxnSp>
        <p:nvCxnSpPr>
          <p:cNvPr id="1133" name="Google Shape;1133;p73"/>
          <p:cNvCxnSpPr/>
          <p:nvPr/>
        </p:nvCxnSpPr>
        <p:spPr>
          <a:xfrm flipH="1">
            <a:off x="3827800" y="1528163"/>
            <a:ext cx="439400" cy="465788"/>
          </a:xfrm>
          <a:prstGeom prst="straightConnector1">
            <a:avLst/>
          </a:prstGeom>
          <a:noFill/>
          <a:ln w="9525" cap="flat" cmpd="sng">
            <a:solidFill>
              <a:schemeClr val="dk1"/>
            </a:solidFill>
            <a:prstDash val="solid"/>
            <a:round/>
            <a:headEnd type="none" w="sm" len="sm"/>
            <a:tailEnd type="triangle" w="med" len="med"/>
          </a:ln>
        </p:spPr>
      </p:cxnSp>
      <p:sp>
        <p:nvSpPr>
          <p:cNvPr id="1134" name="Google Shape;1134;p73"/>
          <p:cNvSpPr txBox="1"/>
          <p:nvPr/>
        </p:nvSpPr>
        <p:spPr>
          <a:xfrm>
            <a:off x="507061" y="4104471"/>
            <a:ext cx="8130000" cy="9492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a:solidFill>
                  <a:srgbClr val="BFBFBF"/>
                </a:solidFill>
              </a:rPr>
              <a:t>Betrachten wir folgendes Prinzip: Ein Luftstoß wird auf die Kornea appliziert, wobei der ausgeübte Druck über die Zeit ansteigt. Mit zunehmender Druckbelastung kommt es zu einer fortschreitenden Abflachung der Kornea (dies ist in der Abbildung nicht dargestellt).</a:t>
            </a:r>
            <a:endParaRPr sz="1200">
              <a:solidFill>
                <a:srgbClr val="BFBFBF"/>
              </a:solidFill>
            </a:endParaRPr>
          </a:p>
          <a:p>
            <a:pPr marL="0" marR="0" lvl="0" indent="0" algn="l" rtl="0">
              <a:spcBef>
                <a:spcPts val="0"/>
              </a:spcBef>
              <a:spcAft>
                <a:spcPts val="0"/>
              </a:spcAft>
              <a:buNone/>
            </a:pPr>
            <a:r>
              <a:rPr lang="en-US" sz="1200">
                <a:solidFill>
                  <a:srgbClr val="0000FF"/>
                </a:solidFill>
              </a:rPr>
              <a:t>Sobald die Kornea einen definierten Abflachungsgrad (Applanation) erreicht, wird der dafür notwendige applizierte Luftdruck gemessen und aufgezeichnet.</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138"/>
        <p:cNvGrpSpPr/>
        <p:nvPr/>
      </p:nvGrpSpPr>
      <p:grpSpPr>
        <a:xfrm>
          <a:off x="0" y="0"/>
          <a:ext cx="0" cy="0"/>
          <a:chOff x="0" y="0"/>
          <a:chExt cx="0" cy="0"/>
        </a:xfrm>
      </p:grpSpPr>
      <p:sp>
        <p:nvSpPr>
          <p:cNvPr id="1139" name="Google Shape;1139;p74"/>
          <p:cNvSpPr txBox="1">
            <a:spLocks noGrp="1"/>
          </p:cNvSpPr>
          <p:nvPr>
            <p:ph type="sldNum" idx="12"/>
          </p:nvPr>
        </p:nvSpPr>
        <p:spPr>
          <a:xfrm>
            <a:off x="7010400" y="635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74</a:t>
            </a:fld>
            <a:endParaRPr/>
          </a:p>
        </p:txBody>
      </p:sp>
      <p:cxnSp>
        <p:nvCxnSpPr>
          <p:cNvPr id="1140" name="Google Shape;1140;p74"/>
          <p:cNvCxnSpPr/>
          <p:nvPr/>
        </p:nvCxnSpPr>
        <p:spPr>
          <a:xfrm>
            <a:off x="1936477" y="1685545"/>
            <a:ext cx="0" cy="2057400"/>
          </a:xfrm>
          <a:prstGeom prst="straightConnector1">
            <a:avLst/>
          </a:prstGeom>
          <a:noFill/>
          <a:ln w="9525" cap="flat" cmpd="sng">
            <a:solidFill>
              <a:schemeClr val="dk1"/>
            </a:solidFill>
            <a:prstDash val="solid"/>
            <a:round/>
            <a:headEnd type="none" w="sm" len="sm"/>
            <a:tailEnd type="none" w="sm" len="sm"/>
          </a:ln>
        </p:spPr>
      </p:cxnSp>
      <p:cxnSp>
        <p:nvCxnSpPr>
          <p:cNvPr id="1141" name="Google Shape;1141;p74"/>
          <p:cNvCxnSpPr/>
          <p:nvPr/>
        </p:nvCxnSpPr>
        <p:spPr>
          <a:xfrm>
            <a:off x="1936477" y="3742945"/>
            <a:ext cx="4953000" cy="0"/>
          </a:xfrm>
          <a:prstGeom prst="straightConnector1">
            <a:avLst/>
          </a:prstGeom>
          <a:noFill/>
          <a:ln w="9525" cap="flat" cmpd="sng">
            <a:solidFill>
              <a:schemeClr val="dk1"/>
            </a:solidFill>
            <a:prstDash val="solid"/>
            <a:round/>
            <a:headEnd type="none" w="sm" len="sm"/>
            <a:tailEnd type="none" w="sm" len="sm"/>
          </a:ln>
        </p:spPr>
      </p:cxnSp>
      <p:sp>
        <p:nvSpPr>
          <p:cNvPr id="1142" name="Google Shape;1142;p74"/>
          <p:cNvSpPr/>
          <p:nvPr/>
        </p:nvSpPr>
        <p:spPr>
          <a:xfrm>
            <a:off x="2126980" y="2066545"/>
            <a:ext cx="4571995" cy="1614865"/>
          </a:xfrm>
          <a:custGeom>
            <a:avLst/>
            <a:gdLst/>
            <a:ahLst/>
            <a:cxnLst/>
            <a:rect l="l" t="t" r="r" b="b"/>
            <a:pathLst>
              <a:path w="3485322" h="1614865" extrusionOk="0">
                <a:moveTo>
                  <a:pt x="0" y="1603543"/>
                </a:moveTo>
                <a:cubicBezTo>
                  <a:pt x="282713" y="1624525"/>
                  <a:pt x="565426" y="1645508"/>
                  <a:pt x="848139" y="1378256"/>
                </a:cubicBezTo>
                <a:cubicBezTo>
                  <a:pt x="1130852" y="1111004"/>
                  <a:pt x="1401997" y="-6596"/>
                  <a:pt x="1696278" y="30"/>
                </a:cubicBezTo>
                <a:cubicBezTo>
                  <a:pt x="1990559" y="6656"/>
                  <a:pt x="2311196" y="1221441"/>
                  <a:pt x="2613828" y="1418013"/>
                </a:cubicBezTo>
                <a:cubicBezTo>
                  <a:pt x="2916460" y="1614585"/>
                  <a:pt x="3194824" y="1524030"/>
                  <a:pt x="3485322" y="1577039"/>
                </a:cubicBezTo>
                <a:lnTo>
                  <a:pt x="3485322" y="1577039"/>
                </a:lnTo>
              </a:path>
            </a:pathLst>
          </a:custGeom>
          <a:no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43" name="Google Shape;1143;p74"/>
          <p:cNvSpPr txBox="1"/>
          <p:nvPr/>
        </p:nvSpPr>
        <p:spPr>
          <a:xfrm>
            <a:off x="3917677" y="2123635"/>
            <a:ext cx="876298" cy="400110"/>
          </a:xfrm>
          <a:prstGeom prst="rect">
            <a:avLst/>
          </a:prstGeom>
          <a:noFill/>
          <a:ln>
            <a:noFill/>
          </a:ln>
        </p:spPr>
        <p:txBody>
          <a:bodyPr spcFirstLastPara="1" wrap="square" lIns="25400" tIns="12700" rIns="25400" bIns="12700" anchor="t" anchorCtr="0">
            <a:spAutoFit/>
          </a:bodyPr>
          <a:lstStyle/>
          <a:p>
            <a:pPr marL="0" marR="0" lvl="0" indent="0" algn="ctr" rtl="0">
              <a:lnSpc>
                <a:spcPct val="100000"/>
              </a:lnSpc>
              <a:spcBef>
                <a:spcPts val="0"/>
              </a:spcBef>
              <a:spcAft>
                <a:spcPts val="0"/>
              </a:spcAft>
              <a:buNone/>
            </a:pPr>
            <a:r>
              <a:rPr lang="en-US" sz="1200">
                <a:solidFill>
                  <a:schemeClr val="dk1"/>
                </a:solidFill>
                <a:latin typeface="Arial"/>
                <a:ea typeface="Arial"/>
                <a:cs typeface="Arial"/>
                <a:sym typeface="Arial"/>
              </a:rPr>
              <a:t>Luftdruck</a:t>
            </a:r>
            <a:endParaRPr/>
          </a:p>
        </p:txBody>
      </p:sp>
      <p:sp>
        <p:nvSpPr>
          <p:cNvPr id="1144" name="Google Shape;1144;p74"/>
          <p:cNvSpPr txBox="1"/>
          <p:nvPr/>
        </p:nvSpPr>
        <p:spPr>
          <a:xfrm>
            <a:off x="4039681" y="3742945"/>
            <a:ext cx="632289" cy="33855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Zeit</a:t>
            </a:r>
            <a:endParaRPr/>
          </a:p>
        </p:txBody>
      </p:sp>
      <p:cxnSp>
        <p:nvCxnSpPr>
          <p:cNvPr id="1145" name="Google Shape;1145;p74"/>
          <p:cNvCxnSpPr/>
          <p:nvPr/>
        </p:nvCxnSpPr>
        <p:spPr>
          <a:xfrm>
            <a:off x="3765277" y="1837945"/>
            <a:ext cx="0" cy="1600200"/>
          </a:xfrm>
          <a:prstGeom prst="straightConnector1">
            <a:avLst/>
          </a:prstGeom>
          <a:noFill/>
          <a:ln w="9525" cap="flat" cmpd="sng">
            <a:solidFill>
              <a:schemeClr val="dk1"/>
            </a:solidFill>
            <a:prstDash val="dash"/>
            <a:round/>
            <a:headEnd type="none" w="sm" len="sm"/>
            <a:tailEnd type="none" w="sm" len="sm"/>
          </a:ln>
        </p:spPr>
      </p:cxnSp>
      <p:sp>
        <p:nvSpPr>
          <p:cNvPr id="1146" name="Google Shape;1146;p74"/>
          <p:cNvSpPr txBox="1"/>
          <p:nvPr/>
        </p:nvSpPr>
        <p:spPr>
          <a:xfrm>
            <a:off x="793476" y="2666243"/>
            <a:ext cx="1143001" cy="477054"/>
          </a:xfrm>
          <a:prstGeom prst="rect">
            <a:avLst/>
          </a:prstGeom>
          <a:noFill/>
          <a:ln>
            <a:noFill/>
          </a:ln>
        </p:spPr>
        <p:txBody>
          <a:bodyPr spcFirstLastPara="1" wrap="square" lIns="25400" tIns="12700" rIns="25400" bIns="12700" anchor="t" anchorCtr="0">
            <a:spAutoFit/>
          </a:bodyPr>
          <a:lstStyle/>
          <a:p>
            <a:pPr marL="0" marR="0" lvl="0" indent="0" algn="r" rtl="0">
              <a:lnSpc>
                <a:spcPct val="125000"/>
              </a:lnSpc>
              <a:spcBef>
                <a:spcPts val="0"/>
              </a:spcBef>
              <a:spcAft>
                <a:spcPts val="0"/>
              </a:spcAft>
              <a:buNone/>
            </a:pPr>
            <a:r>
              <a:rPr lang="en-US" sz="1200" i="1">
                <a:solidFill>
                  <a:schemeClr val="dk1"/>
                </a:solidFill>
                <a:latin typeface="Arial"/>
                <a:ea typeface="Arial"/>
                <a:cs typeface="Arial"/>
                <a:sym typeface="Arial"/>
              </a:rPr>
              <a:t>Angewandter Luftdruck</a:t>
            </a:r>
            <a:endParaRPr/>
          </a:p>
        </p:txBody>
      </p:sp>
      <p:cxnSp>
        <p:nvCxnSpPr>
          <p:cNvPr id="1147" name="Google Shape;1147;p74"/>
          <p:cNvCxnSpPr/>
          <p:nvPr/>
        </p:nvCxnSpPr>
        <p:spPr>
          <a:xfrm rot="10800000">
            <a:off x="1936477" y="2638045"/>
            <a:ext cx="1828800" cy="0"/>
          </a:xfrm>
          <a:prstGeom prst="straightConnector1">
            <a:avLst/>
          </a:prstGeom>
          <a:noFill/>
          <a:ln w="9525" cap="flat" cmpd="sng">
            <a:solidFill>
              <a:schemeClr val="dk1"/>
            </a:solidFill>
            <a:prstDash val="solid"/>
            <a:round/>
            <a:headEnd type="none" w="sm" len="sm"/>
            <a:tailEnd type="triangle" w="med" len="med"/>
          </a:ln>
        </p:spPr>
      </p:cxnSp>
      <p:sp>
        <p:nvSpPr>
          <p:cNvPr id="1148" name="Google Shape;1148;p74"/>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cxnSp>
        <p:nvCxnSpPr>
          <p:cNvPr id="1149" name="Google Shape;1149;p74"/>
          <p:cNvCxnSpPr/>
          <p:nvPr/>
        </p:nvCxnSpPr>
        <p:spPr>
          <a:xfrm flipH="1">
            <a:off x="3827800" y="1528163"/>
            <a:ext cx="439400" cy="465788"/>
          </a:xfrm>
          <a:prstGeom prst="straightConnector1">
            <a:avLst/>
          </a:prstGeom>
          <a:noFill/>
          <a:ln w="9525" cap="flat" cmpd="sng">
            <a:solidFill>
              <a:schemeClr val="dk1"/>
            </a:solidFill>
            <a:prstDash val="solid"/>
            <a:round/>
            <a:headEnd type="none" w="sm" len="sm"/>
            <a:tailEnd type="triangle" w="med" len="med"/>
          </a:ln>
        </p:spPr>
      </p:cxnSp>
      <p:sp>
        <p:nvSpPr>
          <p:cNvPr id="1150" name="Google Shape;1150;p74"/>
          <p:cNvSpPr txBox="1"/>
          <p:nvPr/>
        </p:nvSpPr>
        <p:spPr>
          <a:xfrm>
            <a:off x="507061" y="4104471"/>
            <a:ext cx="8130000" cy="131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rgbClr val="BFBFBF"/>
                </a:solidFill>
              </a:rPr>
              <a:t>Betrachten wir folgendes Prinzip: Ein Luftstoß wird auf die Kornea appliziert, wobei der ausgeübte Druck über die Zeit ansteigt. Mit zunehmender Druckbelastung kommt es zu einer fortschreitenden Abflachung der Kornea (dies ist in der Abbildung nicht dargestellt).</a:t>
            </a:r>
            <a:endParaRPr sz="1200">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Sobald die Kornea einen definierten Abflachungsgrad (Applanation) erreicht, wird der dafür notwendige applizierte Luftdruck gemessen und aufgezeichnet.</a:t>
            </a:r>
            <a:endParaRPr sz="1200">
              <a:solidFill>
                <a:srgbClr val="BFBFBF"/>
              </a:solidFill>
            </a:endParaRPr>
          </a:p>
          <a:p>
            <a:pPr marL="0" marR="0" lvl="0" indent="0" algn="l" rtl="0">
              <a:spcBef>
                <a:spcPts val="0"/>
              </a:spcBef>
              <a:spcAft>
                <a:spcPts val="0"/>
              </a:spcAft>
              <a:buNone/>
            </a:pPr>
            <a:r>
              <a:rPr lang="en-US" sz="1200">
                <a:solidFill>
                  <a:srgbClr val="0000FF"/>
                </a:solidFill>
              </a:rPr>
              <a:t>Anschließend wird der applizierte Luftdruck wieder langsam abgesenkt. Mit abnehmendem Druck kehrt die Kornea zunehmend in ihre ursprüngliche konvexe Form zurück (dieser Vorgang ist in der Abbildung erneut nicht dargestellt).</a:t>
            </a:r>
            <a:endParaRPr/>
          </a:p>
        </p:txBody>
      </p:sp>
      <p:sp>
        <p:nvSpPr>
          <p:cNvPr id="1151" name="Google Shape;1151;p74"/>
          <p:cNvSpPr txBox="1"/>
          <p:nvPr/>
        </p:nvSpPr>
        <p:spPr>
          <a:xfrm>
            <a:off x="2915421" y="969485"/>
            <a:ext cx="3180600" cy="579900"/>
          </a:xfrm>
          <a:prstGeom prst="rect">
            <a:avLst/>
          </a:prstGeom>
          <a:noFill/>
          <a:ln>
            <a:noFill/>
          </a:ln>
        </p:spPr>
        <p:txBody>
          <a:bodyPr spcFirstLastPara="1" wrap="square" lIns="25400" tIns="12700" rIns="25400" bIns="12700" anchor="t" anchorCtr="0">
            <a:spAutoFit/>
          </a:bodyPr>
          <a:lstStyle/>
          <a:p>
            <a:pPr marL="0" lvl="0" indent="0" algn="ctr" rtl="0">
              <a:spcBef>
                <a:spcPts val="0"/>
              </a:spcBef>
              <a:spcAft>
                <a:spcPts val="0"/>
              </a:spcAft>
              <a:buNone/>
            </a:pPr>
            <a:r>
              <a:rPr lang="en-US" sz="1200">
                <a:solidFill>
                  <a:schemeClr val="dk1"/>
                </a:solidFill>
              </a:rPr>
              <a:t>Der Zeitpunkt, an dem die korneale Abflachung den definierten Referenzwert erreicht.</a:t>
            </a:r>
            <a:endParaRPr sz="1200">
              <a:solidFill>
                <a:schemeClr val="dk1"/>
              </a:solidFil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155"/>
        <p:cNvGrpSpPr/>
        <p:nvPr/>
      </p:nvGrpSpPr>
      <p:grpSpPr>
        <a:xfrm>
          <a:off x="0" y="0"/>
          <a:ext cx="0" cy="0"/>
          <a:chOff x="0" y="0"/>
          <a:chExt cx="0" cy="0"/>
        </a:xfrm>
      </p:grpSpPr>
      <p:sp>
        <p:nvSpPr>
          <p:cNvPr id="1156" name="Google Shape;1156;p75"/>
          <p:cNvSpPr txBox="1">
            <a:spLocks noGrp="1"/>
          </p:cNvSpPr>
          <p:nvPr>
            <p:ph type="sldNum" idx="12"/>
          </p:nvPr>
        </p:nvSpPr>
        <p:spPr>
          <a:xfrm>
            <a:off x="7010400" y="635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75</a:t>
            </a:fld>
            <a:endParaRPr/>
          </a:p>
        </p:txBody>
      </p:sp>
      <p:cxnSp>
        <p:nvCxnSpPr>
          <p:cNvPr id="1157" name="Google Shape;1157;p75"/>
          <p:cNvCxnSpPr/>
          <p:nvPr/>
        </p:nvCxnSpPr>
        <p:spPr>
          <a:xfrm>
            <a:off x="1936477" y="1685545"/>
            <a:ext cx="0" cy="2057400"/>
          </a:xfrm>
          <a:prstGeom prst="straightConnector1">
            <a:avLst/>
          </a:prstGeom>
          <a:noFill/>
          <a:ln w="9525" cap="flat" cmpd="sng">
            <a:solidFill>
              <a:schemeClr val="dk1"/>
            </a:solidFill>
            <a:prstDash val="solid"/>
            <a:round/>
            <a:headEnd type="none" w="sm" len="sm"/>
            <a:tailEnd type="none" w="sm" len="sm"/>
          </a:ln>
        </p:spPr>
      </p:cxnSp>
      <p:cxnSp>
        <p:nvCxnSpPr>
          <p:cNvPr id="1158" name="Google Shape;1158;p75"/>
          <p:cNvCxnSpPr/>
          <p:nvPr/>
        </p:nvCxnSpPr>
        <p:spPr>
          <a:xfrm>
            <a:off x="1936477" y="3742945"/>
            <a:ext cx="4953000" cy="0"/>
          </a:xfrm>
          <a:prstGeom prst="straightConnector1">
            <a:avLst/>
          </a:prstGeom>
          <a:noFill/>
          <a:ln w="9525" cap="flat" cmpd="sng">
            <a:solidFill>
              <a:schemeClr val="dk1"/>
            </a:solidFill>
            <a:prstDash val="solid"/>
            <a:round/>
            <a:headEnd type="none" w="sm" len="sm"/>
            <a:tailEnd type="none" w="sm" len="sm"/>
          </a:ln>
        </p:spPr>
      </p:cxnSp>
      <p:sp>
        <p:nvSpPr>
          <p:cNvPr id="1159" name="Google Shape;1159;p75"/>
          <p:cNvSpPr/>
          <p:nvPr/>
        </p:nvSpPr>
        <p:spPr>
          <a:xfrm>
            <a:off x="2126980" y="2066545"/>
            <a:ext cx="4571995" cy="1614865"/>
          </a:xfrm>
          <a:custGeom>
            <a:avLst/>
            <a:gdLst/>
            <a:ahLst/>
            <a:cxnLst/>
            <a:rect l="l" t="t" r="r" b="b"/>
            <a:pathLst>
              <a:path w="3485322" h="1614865" extrusionOk="0">
                <a:moveTo>
                  <a:pt x="0" y="1603543"/>
                </a:moveTo>
                <a:cubicBezTo>
                  <a:pt x="282713" y="1624525"/>
                  <a:pt x="565426" y="1645508"/>
                  <a:pt x="848139" y="1378256"/>
                </a:cubicBezTo>
                <a:cubicBezTo>
                  <a:pt x="1130852" y="1111004"/>
                  <a:pt x="1401997" y="-6596"/>
                  <a:pt x="1696278" y="30"/>
                </a:cubicBezTo>
                <a:cubicBezTo>
                  <a:pt x="1990559" y="6656"/>
                  <a:pt x="2311196" y="1221441"/>
                  <a:pt x="2613828" y="1418013"/>
                </a:cubicBezTo>
                <a:cubicBezTo>
                  <a:pt x="2916460" y="1614585"/>
                  <a:pt x="3194824" y="1524030"/>
                  <a:pt x="3485322" y="1577039"/>
                </a:cubicBezTo>
                <a:lnTo>
                  <a:pt x="3485322" y="1577039"/>
                </a:lnTo>
              </a:path>
            </a:pathLst>
          </a:custGeom>
          <a:no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60" name="Google Shape;1160;p75"/>
          <p:cNvSpPr txBox="1"/>
          <p:nvPr/>
        </p:nvSpPr>
        <p:spPr>
          <a:xfrm>
            <a:off x="3917677" y="2123635"/>
            <a:ext cx="876298" cy="400110"/>
          </a:xfrm>
          <a:prstGeom prst="rect">
            <a:avLst/>
          </a:prstGeom>
          <a:noFill/>
          <a:ln>
            <a:noFill/>
          </a:ln>
        </p:spPr>
        <p:txBody>
          <a:bodyPr spcFirstLastPara="1" wrap="square" lIns="25400" tIns="12700" rIns="25400" bIns="12700" anchor="t" anchorCtr="0">
            <a:spAutoFit/>
          </a:bodyPr>
          <a:lstStyle/>
          <a:p>
            <a:pPr marL="0" marR="0" lvl="0" indent="0" algn="ctr" rtl="0">
              <a:lnSpc>
                <a:spcPct val="100000"/>
              </a:lnSpc>
              <a:spcBef>
                <a:spcPts val="0"/>
              </a:spcBef>
              <a:spcAft>
                <a:spcPts val="0"/>
              </a:spcAft>
              <a:buNone/>
            </a:pPr>
            <a:r>
              <a:rPr lang="en-US" sz="1200">
                <a:solidFill>
                  <a:schemeClr val="dk1"/>
                </a:solidFill>
                <a:latin typeface="Arial"/>
                <a:ea typeface="Arial"/>
                <a:cs typeface="Arial"/>
                <a:sym typeface="Arial"/>
              </a:rPr>
              <a:t>Luftdruck</a:t>
            </a:r>
            <a:endParaRPr/>
          </a:p>
        </p:txBody>
      </p:sp>
      <p:sp>
        <p:nvSpPr>
          <p:cNvPr id="1161" name="Google Shape;1161;p75"/>
          <p:cNvSpPr txBox="1"/>
          <p:nvPr/>
        </p:nvSpPr>
        <p:spPr>
          <a:xfrm>
            <a:off x="4039681" y="3742945"/>
            <a:ext cx="632289" cy="33855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Zeit</a:t>
            </a:r>
            <a:endParaRPr/>
          </a:p>
        </p:txBody>
      </p:sp>
      <p:cxnSp>
        <p:nvCxnSpPr>
          <p:cNvPr id="1162" name="Google Shape;1162;p75"/>
          <p:cNvCxnSpPr/>
          <p:nvPr/>
        </p:nvCxnSpPr>
        <p:spPr>
          <a:xfrm>
            <a:off x="3765277" y="1837945"/>
            <a:ext cx="0" cy="1600200"/>
          </a:xfrm>
          <a:prstGeom prst="straightConnector1">
            <a:avLst/>
          </a:prstGeom>
          <a:noFill/>
          <a:ln w="9525" cap="flat" cmpd="sng">
            <a:solidFill>
              <a:schemeClr val="dk1"/>
            </a:solidFill>
            <a:prstDash val="dash"/>
            <a:round/>
            <a:headEnd type="none" w="sm" len="sm"/>
            <a:tailEnd type="none" w="sm" len="sm"/>
          </a:ln>
        </p:spPr>
      </p:cxnSp>
      <p:sp>
        <p:nvSpPr>
          <p:cNvPr id="1163" name="Google Shape;1163;p75"/>
          <p:cNvSpPr txBox="1"/>
          <p:nvPr/>
        </p:nvSpPr>
        <p:spPr>
          <a:xfrm>
            <a:off x="793476" y="2666243"/>
            <a:ext cx="1143001" cy="477054"/>
          </a:xfrm>
          <a:prstGeom prst="rect">
            <a:avLst/>
          </a:prstGeom>
          <a:noFill/>
          <a:ln>
            <a:noFill/>
          </a:ln>
        </p:spPr>
        <p:txBody>
          <a:bodyPr spcFirstLastPara="1" wrap="square" lIns="25400" tIns="12700" rIns="25400" bIns="12700" anchor="t" anchorCtr="0">
            <a:spAutoFit/>
          </a:bodyPr>
          <a:lstStyle/>
          <a:p>
            <a:pPr marL="0" marR="0" lvl="0" indent="0" algn="r" rtl="0">
              <a:lnSpc>
                <a:spcPct val="125000"/>
              </a:lnSpc>
              <a:spcBef>
                <a:spcPts val="0"/>
              </a:spcBef>
              <a:spcAft>
                <a:spcPts val="0"/>
              </a:spcAft>
              <a:buNone/>
            </a:pPr>
            <a:r>
              <a:rPr lang="en-US" sz="1200" i="1">
                <a:solidFill>
                  <a:schemeClr val="dk1"/>
                </a:solidFill>
                <a:latin typeface="Arial"/>
                <a:ea typeface="Arial"/>
                <a:cs typeface="Arial"/>
                <a:sym typeface="Arial"/>
              </a:rPr>
              <a:t>Angewandter Luftdruck</a:t>
            </a:r>
            <a:endParaRPr/>
          </a:p>
        </p:txBody>
      </p:sp>
      <p:cxnSp>
        <p:nvCxnSpPr>
          <p:cNvPr id="1164" name="Google Shape;1164;p75"/>
          <p:cNvCxnSpPr/>
          <p:nvPr/>
        </p:nvCxnSpPr>
        <p:spPr>
          <a:xfrm rot="10800000">
            <a:off x="1936477" y="2638045"/>
            <a:ext cx="3016523" cy="0"/>
          </a:xfrm>
          <a:prstGeom prst="straightConnector1">
            <a:avLst/>
          </a:prstGeom>
          <a:noFill/>
          <a:ln w="9525" cap="flat" cmpd="sng">
            <a:solidFill>
              <a:schemeClr val="dk1"/>
            </a:solidFill>
            <a:prstDash val="solid"/>
            <a:round/>
            <a:headEnd type="none" w="sm" len="sm"/>
            <a:tailEnd type="triangle" w="med" len="med"/>
          </a:ln>
        </p:spPr>
      </p:cxnSp>
      <p:sp>
        <p:nvSpPr>
          <p:cNvPr id="1165" name="Google Shape;1165;p75"/>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cxnSp>
        <p:nvCxnSpPr>
          <p:cNvPr id="1166" name="Google Shape;1166;p75"/>
          <p:cNvCxnSpPr/>
          <p:nvPr/>
        </p:nvCxnSpPr>
        <p:spPr>
          <a:xfrm flipH="1">
            <a:off x="3827800" y="1528163"/>
            <a:ext cx="439400" cy="465788"/>
          </a:xfrm>
          <a:prstGeom prst="straightConnector1">
            <a:avLst/>
          </a:prstGeom>
          <a:noFill/>
          <a:ln w="9525" cap="flat" cmpd="sng">
            <a:solidFill>
              <a:schemeClr val="dk1"/>
            </a:solidFill>
            <a:prstDash val="solid"/>
            <a:round/>
            <a:headEnd type="none" w="sm" len="sm"/>
            <a:tailEnd type="triangle" w="med" len="med"/>
          </a:ln>
        </p:spPr>
      </p:cxnSp>
      <p:cxnSp>
        <p:nvCxnSpPr>
          <p:cNvPr id="1167" name="Google Shape;1167;p75"/>
          <p:cNvCxnSpPr/>
          <p:nvPr/>
        </p:nvCxnSpPr>
        <p:spPr>
          <a:xfrm>
            <a:off x="4953000" y="1828800"/>
            <a:ext cx="0" cy="1600200"/>
          </a:xfrm>
          <a:prstGeom prst="straightConnector1">
            <a:avLst/>
          </a:prstGeom>
          <a:noFill/>
          <a:ln w="9525" cap="flat" cmpd="sng">
            <a:solidFill>
              <a:schemeClr val="dk1"/>
            </a:solidFill>
            <a:prstDash val="dash"/>
            <a:round/>
            <a:headEnd type="none" w="sm" len="sm"/>
            <a:tailEnd type="none" w="sm" len="sm"/>
          </a:ln>
        </p:spPr>
      </p:cxnSp>
      <p:cxnSp>
        <p:nvCxnSpPr>
          <p:cNvPr id="1168" name="Google Shape;1168;p75"/>
          <p:cNvCxnSpPr/>
          <p:nvPr/>
        </p:nvCxnSpPr>
        <p:spPr>
          <a:xfrm>
            <a:off x="4267200" y="1554260"/>
            <a:ext cx="685800" cy="439691"/>
          </a:xfrm>
          <a:prstGeom prst="straightConnector1">
            <a:avLst/>
          </a:prstGeom>
          <a:noFill/>
          <a:ln w="9525" cap="flat" cmpd="sng">
            <a:solidFill>
              <a:schemeClr val="dk1"/>
            </a:solidFill>
            <a:prstDash val="solid"/>
            <a:round/>
            <a:headEnd type="none" w="sm" len="sm"/>
            <a:tailEnd type="triangle" w="med" len="med"/>
          </a:ln>
        </p:spPr>
      </p:cxnSp>
      <p:sp>
        <p:nvSpPr>
          <p:cNvPr id="1169" name="Google Shape;1169;p75"/>
          <p:cNvSpPr txBox="1"/>
          <p:nvPr/>
        </p:nvSpPr>
        <p:spPr>
          <a:xfrm>
            <a:off x="507061" y="4104471"/>
            <a:ext cx="8130000" cy="1688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rgbClr val="BFBFBF"/>
                </a:solidFill>
              </a:rPr>
              <a:t>Betrachten wir folgendes Prinzip: Ein Luftstoß wird auf die Kornea appliziert, wobei der ausgeübte Druck über die Zeit ansteigt. Mit zunehmender Druckbelastung kommt es zu einer fortschreitenden Abflachung der Kornea (dies ist in der Abbildung nicht dargestellt).</a:t>
            </a:r>
            <a:endParaRPr sz="1200">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Sobald die Kornea einen definierten Abflachungsgrad (Applanation) erreicht, wird der dafür notwendige applizierte Luftdruck gemessen und aufgezeichnet.</a:t>
            </a:r>
            <a:endParaRPr sz="1200">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Anschließend wird der applizierte Luftdruck wieder langsam abgesenkt. Mit abnehmendem Druck kehrt die Kornea zunehmend in ihre ursprüngliche konvexe Form zurück (dieser Vorgang ist in der Abbildung erneut nicht dargestellt).</a:t>
            </a:r>
            <a:endParaRPr sz="1200">
              <a:solidFill>
                <a:srgbClr val="BFBFBF"/>
              </a:solidFill>
            </a:endParaRPr>
          </a:p>
          <a:p>
            <a:pPr marL="0" marR="0" lvl="0" indent="0" algn="l" rtl="0">
              <a:spcBef>
                <a:spcPts val="0"/>
              </a:spcBef>
              <a:spcAft>
                <a:spcPts val="0"/>
              </a:spcAft>
              <a:buNone/>
            </a:pPr>
            <a:r>
              <a:rPr lang="en-US" sz="1200">
                <a:solidFill>
                  <a:srgbClr val="0000FF"/>
                </a:solidFill>
              </a:rPr>
              <a:t>Bei einer ideal elastischen Kornea würde der gleiche Grad der Abflachung während der Druckentlastung bei demselben applizierten Luftdruck erreicht werden wie während der Drucksteigerung.</a:t>
            </a:r>
            <a:endParaRPr/>
          </a:p>
        </p:txBody>
      </p:sp>
      <p:sp>
        <p:nvSpPr>
          <p:cNvPr id="1170" name="Google Shape;1170;p75"/>
          <p:cNvSpPr txBox="1"/>
          <p:nvPr/>
        </p:nvSpPr>
        <p:spPr>
          <a:xfrm>
            <a:off x="2915421" y="969485"/>
            <a:ext cx="3180600" cy="579900"/>
          </a:xfrm>
          <a:prstGeom prst="rect">
            <a:avLst/>
          </a:prstGeom>
          <a:noFill/>
          <a:ln>
            <a:noFill/>
          </a:ln>
        </p:spPr>
        <p:txBody>
          <a:bodyPr spcFirstLastPara="1" wrap="square" lIns="25400" tIns="12700" rIns="25400" bIns="12700" anchor="t" anchorCtr="0">
            <a:spAutoFit/>
          </a:bodyPr>
          <a:lstStyle/>
          <a:p>
            <a:pPr marL="0" lvl="0" indent="0" algn="ctr" rtl="0">
              <a:spcBef>
                <a:spcPts val="0"/>
              </a:spcBef>
              <a:spcAft>
                <a:spcPts val="0"/>
              </a:spcAft>
              <a:buClr>
                <a:schemeClr val="dk1"/>
              </a:buClr>
              <a:buFont typeface="Arial"/>
              <a:buNone/>
            </a:pPr>
            <a:r>
              <a:rPr lang="en-US" sz="1200">
                <a:solidFill>
                  <a:schemeClr val="dk1"/>
                </a:solidFill>
              </a:rPr>
              <a:t>Der Zeitpunkt, an dem die korneale Abflachung den definierten Referenzwert erreicht.</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174"/>
        <p:cNvGrpSpPr/>
        <p:nvPr/>
      </p:nvGrpSpPr>
      <p:grpSpPr>
        <a:xfrm>
          <a:off x="0" y="0"/>
          <a:ext cx="0" cy="0"/>
          <a:chOff x="0" y="0"/>
          <a:chExt cx="0" cy="0"/>
        </a:xfrm>
      </p:grpSpPr>
      <p:sp>
        <p:nvSpPr>
          <p:cNvPr id="1175" name="Google Shape;1175;p76"/>
          <p:cNvSpPr txBox="1">
            <a:spLocks noGrp="1"/>
          </p:cNvSpPr>
          <p:nvPr>
            <p:ph type="sldNum" idx="12"/>
          </p:nvPr>
        </p:nvSpPr>
        <p:spPr>
          <a:xfrm>
            <a:off x="7010400" y="635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76</a:t>
            </a:fld>
            <a:endParaRPr/>
          </a:p>
        </p:txBody>
      </p:sp>
      <p:cxnSp>
        <p:nvCxnSpPr>
          <p:cNvPr id="1176" name="Google Shape;1176;p76"/>
          <p:cNvCxnSpPr/>
          <p:nvPr/>
        </p:nvCxnSpPr>
        <p:spPr>
          <a:xfrm>
            <a:off x="1936477" y="1685545"/>
            <a:ext cx="0" cy="2057400"/>
          </a:xfrm>
          <a:prstGeom prst="straightConnector1">
            <a:avLst/>
          </a:prstGeom>
          <a:noFill/>
          <a:ln w="9525" cap="flat" cmpd="sng">
            <a:solidFill>
              <a:schemeClr val="dk1"/>
            </a:solidFill>
            <a:prstDash val="solid"/>
            <a:round/>
            <a:headEnd type="none" w="sm" len="sm"/>
            <a:tailEnd type="none" w="sm" len="sm"/>
          </a:ln>
        </p:spPr>
      </p:cxnSp>
      <p:cxnSp>
        <p:nvCxnSpPr>
          <p:cNvPr id="1177" name="Google Shape;1177;p76"/>
          <p:cNvCxnSpPr/>
          <p:nvPr/>
        </p:nvCxnSpPr>
        <p:spPr>
          <a:xfrm>
            <a:off x="1936477" y="3742945"/>
            <a:ext cx="4953000" cy="0"/>
          </a:xfrm>
          <a:prstGeom prst="straightConnector1">
            <a:avLst/>
          </a:prstGeom>
          <a:noFill/>
          <a:ln w="9525" cap="flat" cmpd="sng">
            <a:solidFill>
              <a:schemeClr val="dk1"/>
            </a:solidFill>
            <a:prstDash val="solid"/>
            <a:round/>
            <a:headEnd type="none" w="sm" len="sm"/>
            <a:tailEnd type="none" w="sm" len="sm"/>
          </a:ln>
        </p:spPr>
      </p:cxnSp>
      <p:sp>
        <p:nvSpPr>
          <p:cNvPr id="1178" name="Google Shape;1178;p76"/>
          <p:cNvSpPr/>
          <p:nvPr/>
        </p:nvSpPr>
        <p:spPr>
          <a:xfrm>
            <a:off x="2126980" y="2066545"/>
            <a:ext cx="4571995" cy="1614865"/>
          </a:xfrm>
          <a:custGeom>
            <a:avLst/>
            <a:gdLst/>
            <a:ahLst/>
            <a:cxnLst/>
            <a:rect l="l" t="t" r="r" b="b"/>
            <a:pathLst>
              <a:path w="3485322" h="1614865" extrusionOk="0">
                <a:moveTo>
                  <a:pt x="0" y="1603543"/>
                </a:moveTo>
                <a:cubicBezTo>
                  <a:pt x="282713" y="1624525"/>
                  <a:pt x="565426" y="1645508"/>
                  <a:pt x="848139" y="1378256"/>
                </a:cubicBezTo>
                <a:cubicBezTo>
                  <a:pt x="1130852" y="1111004"/>
                  <a:pt x="1401997" y="-6596"/>
                  <a:pt x="1696278" y="30"/>
                </a:cubicBezTo>
                <a:cubicBezTo>
                  <a:pt x="1990559" y="6656"/>
                  <a:pt x="2311196" y="1221441"/>
                  <a:pt x="2613828" y="1418013"/>
                </a:cubicBezTo>
                <a:cubicBezTo>
                  <a:pt x="2916460" y="1614585"/>
                  <a:pt x="3194824" y="1524030"/>
                  <a:pt x="3485322" y="1577039"/>
                </a:cubicBezTo>
                <a:lnTo>
                  <a:pt x="3485322" y="1577039"/>
                </a:lnTo>
              </a:path>
            </a:pathLst>
          </a:custGeom>
          <a:no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79" name="Google Shape;1179;p76"/>
          <p:cNvSpPr txBox="1"/>
          <p:nvPr/>
        </p:nvSpPr>
        <p:spPr>
          <a:xfrm>
            <a:off x="3917677" y="2123635"/>
            <a:ext cx="876298" cy="400110"/>
          </a:xfrm>
          <a:prstGeom prst="rect">
            <a:avLst/>
          </a:prstGeom>
          <a:noFill/>
          <a:ln>
            <a:noFill/>
          </a:ln>
        </p:spPr>
        <p:txBody>
          <a:bodyPr spcFirstLastPara="1" wrap="square" lIns="25400" tIns="12700" rIns="25400" bIns="12700" anchor="t" anchorCtr="0">
            <a:spAutoFit/>
          </a:bodyPr>
          <a:lstStyle/>
          <a:p>
            <a:pPr marL="0" marR="0" lvl="0" indent="0" algn="ctr" rtl="0">
              <a:lnSpc>
                <a:spcPct val="100000"/>
              </a:lnSpc>
              <a:spcBef>
                <a:spcPts val="0"/>
              </a:spcBef>
              <a:spcAft>
                <a:spcPts val="0"/>
              </a:spcAft>
              <a:buNone/>
            </a:pPr>
            <a:r>
              <a:rPr lang="en-US" sz="1200">
                <a:solidFill>
                  <a:schemeClr val="dk1"/>
                </a:solidFill>
                <a:latin typeface="Arial"/>
                <a:ea typeface="Arial"/>
                <a:cs typeface="Arial"/>
                <a:sym typeface="Arial"/>
              </a:rPr>
              <a:t>Luftdruck</a:t>
            </a:r>
            <a:endParaRPr/>
          </a:p>
        </p:txBody>
      </p:sp>
      <p:sp>
        <p:nvSpPr>
          <p:cNvPr id="1180" name="Google Shape;1180;p76"/>
          <p:cNvSpPr txBox="1"/>
          <p:nvPr/>
        </p:nvSpPr>
        <p:spPr>
          <a:xfrm>
            <a:off x="4039681" y="3742945"/>
            <a:ext cx="632289" cy="33855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Zeit</a:t>
            </a:r>
            <a:endParaRPr/>
          </a:p>
        </p:txBody>
      </p:sp>
      <p:cxnSp>
        <p:nvCxnSpPr>
          <p:cNvPr id="1181" name="Google Shape;1181;p76"/>
          <p:cNvCxnSpPr/>
          <p:nvPr/>
        </p:nvCxnSpPr>
        <p:spPr>
          <a:xfrm>
            <a:off x="3765277" y="1837945"/>
            <a:ext cx="0" cy="1600200"/>
          </a:xfrm>
          <a:prstGeom prst="straightConnector1">
            <a:avLst/>
          </a:prstGeom>
          <a:noFill/>
          <a:ln w="9525" cap="flat" cmpd="sng">
            <a:solidFill>
              <a:schemeClr val="dk1"/>
            </a:solidFill>
            <a:prstDash val="dash"/>
            <a:round/>
            <a:headEnd type="none" w="sm" len="sm"/>
            <a:tailEnd type="none" w="sm" len="sm"/>
          </a:ln>
        </p:spPr>
      </p:cxnSp>
      <p:cxnSp>
        <p:nvCxnSpPr>
          <p:cNvPr id="1182" name="Google Shape;1182;p76"/>
          <p:cNvCxnSpPr/>
          <p:nvPr/>
        </p:nvCxnSpPr>
        <p:spPr>
          <a:xfrm>
            <a:off x="5213077" y="1837945"/>
            <a:ext cx="0" cy="1600200"/>
          </a:xfrm>
          <a:prstGeom prst="straightConnector1">
            <a:avLst/>
          </a:prstGeom>
          <a:noFill/>
          <a:ln w="9525" cap="flat" cmpd="sng">
            <a:solidFill>
              <a:schemeClr val="dk1"/>
            </a:solidFill>
            <a:prstDash val="dash"/>
            <a:round/>
            <a:headEnd type="none" w="sm" len="sm"/>
            <a:tailEnd type="none" w="sm" len="sm"/>
          </a:ln>
        </p:spPr>
      </p:cxnSp>
      <p:sp>
        <p:nvSpPr>
          <p:cNvPr id="1183" name="Google Shape;1183;p76"/>
          <p:cNvSpPr txBox="1"/>
          <p:nvPr/>
        </p:nvSpPr>
        <p:spPr>
          <a:xfrm>
            <a:off x="793476" y="2666243"/>
            <a:ext cx="1143001" cy="477054"/>
          </a:xfrm>
          <a:prstGeom prst="rect">
            <a:avLst/>
          </a:prstGeom>
          <a:noFill/>
          <a:ln>
            <a:noFill/>
          </a:ln>
        </p:spPr>
        <p:txBody>
          <a:bodyPr spcFirstLastPara="1" wrap="square" lIns="25400" tIns="12700" rIns="25400" bIns="12700" anchor="t" anchorCtr="0">
            <a:spAutoFit/>
          </a:bodyPr>
          <a:lstStyle/>
          <a:p>
            <a:pPr marL="0" marR="0" lvl="0" indent="0" algn="r" rtl="0">
              <a:lnSpc>
                <a:spcPct val="125000"/>
              </a:lnSpc>
              <a:spcBef>
                <a:spcPts val="0"/>
              </a:spcBef>
              <a:spcAft>
                <a:spcPts val="0"/>
              </a:spcAft>
              <a:buNone/>
            </a:pPr>
            <a:r>
              <a:rPr lang="en-US" sz="1200" i="1">
                <a:solidFill>
                  <a:schemeClr val="dk1"/>
                </a:solidFill>
                <a:latin typeface="Arial"/>
                <a:ea typeface="Arial"/>
                <a:cs typeface="Arial"/>
                <a:sym typeface="Arial"/>
              </a:rPr>
              <a:t>Angewandter Luftdruck</a:t>
            </a:r>
            <a:endParaRPr/>
          </a:p>
        </p:txBody>
      </p:sp>
      <p:cxnSp>
        <p:nvCxnSpPr>
          <p:cNvPr id="1184" name="Google Shape;1184;p76"/>
          <p:cNvCxnSpPr/>
          <p:nvPr/>
        </p:nvCxnSpPr>
        <p:spPr>
          <a:xfrm rot="10800000">
            <a:off x="1936477" y="2638045"/>
            <a:ext cx="1828800" cy="0"/>
          </a:xfrm>
          <a:prstGeom prst="straightConnector1">
            <a:avLst/>
          </a:prstGeom>
          <a:noFill/>
          <a:ln w="9525" cap="flat" cmpd="sng">
            <a:solidFill>
              <a:schemeClr val="dk1"/>
            </a:solidFill>
            <a:prstDash val="solid"/>
            <a:round/>
            <a:headEnd type="none" w="sm" len="sm"/>
            <a:tailEnd type="triangle" w="med" len="med"/>
          </a:ln>
        </p:spPr>
      </p:cxnSp>
      <p:cxnSp>
        <p:nvCxnSpPr>
          <p:cNvPr id="1185" name="Google Shape;1185;p76"/>
          <p:cNvCxnSpPr/>
          <p:nvPr/>
        </p:nvCxnSpPr>
        <p:spPr>
          <a:xfrm rot="10800000">
            <a:off x="1936477" y="3133345"/>
            <a:ext cx="3276600" cy="0"/>
          </a:xfrm>
          <a:prstGeom prst="straightConnector1">
            <a:avLst/>
          </a:prstGeom>
          <a:noFill/>
          <a:ln w="9525" cap="flat" cmpd="sng">
            <a:solidFill>
              <a:schemeClr val="dk1"/>
            </a:solidFill>
            <a:prstDash val="solid"/>
            <a:round/>
            <a:headEnd type="none" w="sm" len="sm"/>
            <a:tailEnd type="triangle" w="med" len="med"/>
          </a:ln>
        </p:spPr>
      </p:cxnSp>
      <p:sp>
        <p:nvSpPr>
          <p:cNvPr id="1186" name="Google Shape;1186;p76"/>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cxnSp>
        <p:nvCxnSpPr>
          <p:cNvPr id="1187" name="Google Shape;1187;p76"/>
          <p:cNvCxnSpPr/>
          <p:nvPr/>
        </p:nvCxnSpPr>
        <p:spPr>
          <a:xfrm flipH="1">
            <a:off x="3827800" y="1528163"/>
            <a:ext cx="439400" cy="465788"/>
          </a:xfrm>
          <a:prstGeom prst="straightConnector1">
            <a:avLst/>
          </a:prstGeom>
          <a:noFill/>
          <a:ln w="9525" cap="flat" cmpd="sng">
            <a:solidFill>
              <a:schemeClr val="dk1"/>
            </a:solidFill>
            <a:prstDash val="solid"/>
            <a:round/>
            <a:headEnd type="none" w="sm" len="sm"/>
            <a:tailEnd type="triangle" w="med" len="med"/>
          </a:ln>
        </p:spPr>
      </p:cxnSp>
      <p:cxnSp>
        <p:nvCxnSpPr>
          <p:cNvPr id="1188" name="Google Shape;1188;p76"/>
          <p:cNvCxnSpPr/>
          <p:nvPr/>
        </p:nvCxnSpPr>
        <p:spPr>
          <a:xfrm>
            <a:off x="4267200" y="1554260"/>
            <a:ext cx="945877" cy="397985"/>
          </a:xfrm>
          <a:prstGeom prst="straightConnector1">
            <a:avLst/>
          </a:prstGeom>
          <a:noFill/>
          <a:ln w="9525" cap="flat" cmpd="sng">
            <a:solidFill>
              <a:schemeClr val="dk1"/>
            </a:solidFill>
            <a:prstDash val="solid"/>
            <a:round/>
            <a:headEnd type="none" w="sm" len="sm"/>
            <a:tailEnd type="triangle" w="med" len="med"/>
          </a:ln>
        </p:spPr>
      </p:cxnSp>
      <p:sp>
        <p:nvSpPr>
          <p:cNvPr id="1189" name="Google Shape;1189;p76"/>
          <p:cNvSpPr txBox="1"/>
          <p:nvPr/>
        </p:nvSpPr>
        <p:spPr>
          <a:xfrm>
            <a:off x="507061" y="4104471"/>
            <a:ext cx="8130000" cy="22422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rgbClr val="BFBFBF"/>
                </a:solidFill>
              </a:rPr>
              <a:t>Betrachten wir folgendes Prinzip: Ein Luftstoß wird auf die Kornea appliziert, wobei der ausgeübte Druck über die Zeit ansteigt. Mit zunehmender Druckbelastung kommt es zu einer fortschreitenden Abflachung der Kornea (dies ist in der Abbildung nicht dargestellt).</a:t>
            </a:r>
            <a:endParaRPr sz="1200">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Sobald die Kornea einen definierten Abflachungsgrad (Applanation) erreicht, wird der dafür notwendige applizierte Luftdruck gemessen und aufgezeichnet.</a:t>
            </a:r>
            <a:endParaRPr sz="1200">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Anschließend wird der applizierte Luftdruck wieder langsam abgesenkt. Mit abnehmendem Druck kehrt die Kornea zunehmend in ihre ursprüngliche konvexe Form zurück (dieser Vorgang ist in der Abbildung erneut nicht dargestellt).</a:t>
            </a:r>
            <a:endParaRPr sz="1200">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Bei einer ideal elastischen Kornea würde der gleiche Grad der Abflachung während der Druckentlastung bei demselben applizierten Luftdruck erreicht werden wie während der Drucksteigerung.</a:t>
            </a:r>
            <a:endParaRPr sz="1200">
              <a:solidFill>
                <a:srgbClr val="BFBFBF"/>
              </a:solidFill>
            </a:endParaRPr>
          </a:p>
          <a:p>
            <a:pPr marL="0" marR="0" lvl="0" indent="0" algn="l" rtl="0">
              <a:spcBef>
                <a:spcPts val="0"/>
              </a:spcBef>
              <a:spcAft>
                <a:spcPts val="0"/>
              </a:spcAft>
              <a:buNone/>
            </a:pPr>
            <a:r>
              <a:rPr lang="en-US" sz="1200" b="1">
                <a:solidFill>
                  <a:schemeClr val="dk1"/>
                </a:solidFill>
                <a:latin typeface="Arial"/>
                <a:ea typeface="Arial"/>
                <a:cs typeface="Arial"/>
                <a:sym typeface="Arial"/>
              </a:rPr>
              <a:t>Doch das ist nicht der Fall</a:t>
            </a:r>
            <a:r>
              <a:rPr lang="en-US" sz="1200" b="1">
                <a:solidFill>
                  <a:srgbClr val="0000FF"/>
                </a:solidFill>
                <a:latin typeface="Arial"/>
                <a:ea typeface="Arial"/>
                <a:cs typeface="Arial"/>
                <a:sym typeface="Arial"/>
              </a:rPr>
              <a:t>. </a:t>
            </a:r>
            <a:r>
              <a:rPr lang="en-US" sz="1200">
                <a:solidFill>
                  <a:srgbClr val="0000FF"/>
                </a:solidFill>
              </a:rPr>
              <a:t>Aufgrund ihrer viskoelastischen Eigenschaften zeigt sie eine zeitverzögerte Reaktion: Der definierte Abflachungsgrad wird während der Druckentlastung erst bei einem niedrigeren Luftdruck erreicht als während der vorherigen Drucksteigerung.</a:t>
            </a:r>
            <a:endParaRPr/>
          </a:p>
        </p:txBody>
      </p:sp>
      <p:sp>
        <p:nvSpPr>
          <p:cNvPr id="1190" name="Google Shape;1190;p76"/>
          <p:cNvSpPr txBox="1"/>
          <p:nvPr/>
        </p:nvSpPr>
        <p:spPr>
          <a:xfrm>
            <a:off x="2915421" y="969485"/>
            <a:ext cx="3180600" cy="579900"/>
          </a:xfrm>
          <a:prstGeom prst="rect">
            <a:avLst/>
          </a:prstGeom>
          <a:noFill/>
          <a:ln>
            <a:noFill/>
          </a:ln>
        </p:spPr>
        <p:txBody>
          <a:bodyPr spcFirstLastPara="1" wrap="square" lIns="25400" tIns="12700" rIns="25400" bIns="12700" anchor="t" anchorCtr="0">
            <a:spAutoFit/>
          </a:bodyPr>
          <a:lstStyle/>
          <a:p>
            <a:pPr marL="0" lvl="0" indent="0" algn="ctr" rtl="0">
              <a:spcBef>
                <a:spcPts val="0"/>
              </a:spcBef>
              <a:spcAft>
                <a:spcPts val="0"/>
              </a:spcAft>
              <a:buClr>
                <a:schemeClr val="dk1"/>
              </a:buClr>
              <a:buFont typeface="Arial"/>
              <a:buNone/>
            </a:pPr>
            <a:r>
              <a:rPr lang="en-US" sz="1200">
                <a:solidFill>
                  <a:schemeClr val="dk1"/>
                </a:solidFill>
              </a:rPr>
              <a:t>Der Zeitpunkt, an dem die korneale Abflachung den definierten Referenzwert erreicht.</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194"/>
        <p:cNvGrpSpPr/>
        <p:nvPr/>
      </p:nvGrpSpPr>
      <p:grpSpPr>
        <a:xfrm>
          <a:off x="0" y="0"/>
          <a:ext cx="0" cy="0"/>
          <a:chOff x="0" y="0"/>
          <a:chExt cx="0" cy="0"/>
        </a:xfrm>
      </p:grpSpPr>
      <p:sp>
        <p:nvSpPr>
          <p:cNvPr id="1195" name="Google Shape;1195;p77"/>
          <p:cNvSpPr txBox="1">
            <a:spLocks noGrp="1"/>
          </p:cNvSpPr>
          <p:nvPr>
            <p:ph type="sldNum" idx="12"/>
          </p:nvPr>
        </p:nvSpPr>
        <p:spPr>
          <a:xfrm>
            <a:off x="7010400" y="635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77</a:t>
            </a:fld>
            <a:endParaRPr/>
          </a:p>
        </p:txBody>
      </p:sp>
      <p:cxnSp>
        <p:nvCxnSpPr>
          <p:cNvPr id="1196" name="Google Shape;1196;p77"/>
          <p:cNvCxnSpPr/>
          <p:nvPr/>
        </p:nvCxnSpPr>
        <p:spPr>
          <a:xfrm>
            <a:off x="1936477" y="1685545"/>
            <a:ext cx="0" cy="2057400"/>
          </a:xfrm>
          <a:prstGeom prst="straightConnector1">
            <a:avLst/>
          </a:prstGeom>
          <a:noFill/>
          <a:ln w="9525" cap="flat" cmpd="sng">
            <a:solidFill>
              <a:schemeClr val="dk1"/>
            </a:solidFill>
            <a:prstDash val="solid"/>
            <a:round/>
            <a:headEnd type="none" w="sm" len="sm"/>
            <a:tailEnd type="none" w="sm" len="sm"/>
          </a:ln>
        </p:spPr>
      </p:cxnSp>
      <p:cxnSp>
        <p:nvCxnSpPr>
          <p:cNvPr id="1197" name="Google Shape;1197;p77"/>
          <p:cNvCxnSpPr/>
          <p:nvPr/>
        </p:nvCxnSpPr>
        <p:spPr>
          <a:xfrm>
            <a:off x="1936477" y="3742945"/>
            <a:ext cx="4953000" cy="0"/>
          </a:xfrm>
          <a:prstGeom prst="straightConnector1">
            <a:avLst/>
          </a:prstGeom>
          <a:noFill/>
          <a:ln w="9525" cap="flat" cmpd="sng">
            <a:solidFill>
              <a:schemeClr val="dk1"/>
            </a:solidFill>
            <a:prstDash val="solid"/>
            <a:round/>
            <a:headEnd type="none" w="sm" len="sm"/>
            <a:tailEnd type="none" w="sm" len="sm"/>
          </a:ln>
        </p:spPr>
      </p:cxnSp>
      <p:sp>
        <p:nvSpPr>
          <p:cNvPr id="1198" name="Google Shape;1198;p77"/>
          <p:cNvSpPr/>
          <p:nvPr/>
        </p:nvSpPr>
        <p:spPr>
          <a:xfrm>
            <a:off x="2126980" y="2066545"/>
            <a:ext cx="4571995" cy="1614865"/>
          </a:xfrm>
          <a:custGeom>
            <a:avLst/>
            <a:gdLst/>
            <a:ahLst/>
            <a:cxnLst/>
            <a:rect l="l" t="t" r="r" b="b"/>
            <a:pathLst>
              <a:path w="3485322" h="1614865" extrusionOk="0">
                <a:moveTo>
                  <a:pt x="0" y="1603543"/>
                </a:moveTo>
                <a:cubicBezTo>
                  <a:pt x="282713" y="1624525"/>
                  <a:pt x="565426" y="1645508"/>
                  <a:pt x="848139" y="1378256"/>
                </a:cubicBezTo>
                <a:cubicBezTo>
                  <a:pt x="1130852" y="1111004"/>
                  <a:pt x="1401997" y="-6596"/>
                  <a:pt x="1696278" y="30"/>
                </a:cubicBezTo>
                <a:cubicBezTo>
                  <a:pt x="1990559" y="6656"/>
                  <a:pt x="2311196" y="1221441"/>
                  <a:pt x="2613828" y="1418013"/>
                </a:cubicBezTo>
                <a:cubicBezTo>
                  <a:pt x="2916460" y="1614585"/>
                  <a:pt x="3194824" y="1524030"/>
                  <a:pt x="3485322" y="1577039"/>
                </a:cubicBezTo>
                <a:lnTo>
                  <a:pt x="3485322" y="1577039"/>
                </a:lnTo>
              </a:path>
            </a:pathLst>
          </a:custGeom>
          <a:no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99" name="Google Shape;1199;p77"/>
          <p:cNvSpPr txBox="1"/>
          <p:nvPr/>
        </p:nvSpPr>
        <p:spPr>
          <a:xfrm>
            <a:off x="3917677" y="2123635"/>
            <a:ext cx="876298" cy="400110"/>
          </a:xfrm>
          <a:prstGeom prst="rect">
            <a:avLst/>
          </a:prstGeom>
          <a:noFill/>
          <a:ln>
            <a:noFill/>
          </a:ln>
        </p:spPr>
        <p:txBody>
          <a:bodyPr spcFirstLastPara="1" wrap="square" lIns="25400" tIns="12700" rIns="25400" bIns="12700" anchor="t" anchorCtr="0">
            <a:spAutoFit/>
          </a:bodyPr>
          <a:lstStyle/>
          <a:p>
            <a:pPr marL="0" marR="0" lvl="0" indent="0" algn="ctr" rtl="0">
              <a:lnSpc>
                <a:spcPct val="100000"/>
              </a:lnSpc>
              <a:spcBef>
                <a:spcPts val="0"/>
              </a:spcBef>
              <a:spcAft>
                <a:spcPts val="0"/>
              </a:spcAft>
              <a:buNone/>
            </a:pPr>
            <a:r>
              <a:rPr lang="en-US" sz="1200">
                <a:solidFill>
                  <a:schemeClr val="dk1"/>
                </a:solidFill>
                <a:latin typeface="Arial"/>
                <a:ea typeface="Arial"/>
                <a:cs typeface="Arial"/>
                <a:sym typeface="Arial"/>
              </a:rPr>
              <a:t>Luftdruck</a:t>
            </a:r>
            <a:endParaRPr/>
          </a:p>
        </p:txBody>
      </p:sp>
      <p:sp>
        <p:nvSpPr>
          <p:cNvPr id="1200" name="Google Shape;1200;p77"/>
          <p:cNvSpPr txBox="1"/>
          <p:nvPr/>
        </p:nvSpPr>
        <p:spPr>
          <a:xfrm>
            <a:off x="4039681" y="3742945"/>
            <a:ext cx="632289" cy="33855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Zeit</a:t>
            </a:r>
            <a:endParaRPr/>
          </a:p>
        </p:txBody>
      </p:sp>
      <p:cxnSp>
        <p:nvCxnSpPr>
          <p:cNvPr id="1201" name="Google Shape;1201;p77"/>
          <p:cNvCxnSpPr/>
          <p:nvPr/>
        </p:nvCxnSpPr>
        <p:spPr>
          <a:xfrm>
            <a:off x="3765277" y="1837945"/>
            <a:ext cx="0" cy="1600200"/>
          </a:xfrm>
          <a:prstGeom prst="straightConnector1">
            <a:avLst/>
          </a:prstGeom>
          <a:noFill/>
          <a:ln w="9525" cap="flat" cmpd="sng">
            <a:solidFill>
              <a:schemeClr val="dk1"/>
            </a:solidFill>
            <a:prstDash val="dash"/>
            <a:round/>
            <a:headEnd type="none" w="sm" len="sm"/>
            <a:tailEnd type="none" w="sm" len="sm"/>
          </a:ln>
        </p:spPr>
      </p:cxnSp>
      <p:cxnSp>
        <p:nvCxnSpPr>
          <p:cNvPr id="1202" name="Google Shape;1202;p77"/>
          <p:cNvCxnSpPr/>
          <p:nvPr/>
        </p:nvCxnSpPr>
        <p:spPr>
          <a:xfrm>
            <a:off x="5213077" y="1837945"/>
            <a:ext cx="0" cy="1600200"/>
          </a:xfrm>
          <a:prstGeom prst="straightConnector1">
            <a:avLst/>
          </a:prstGeom>
          <a:noFill/>
          <a:ln w="9525" cap="flat" cmpd="sng">
            <a:solidFill>
              <a:schemeClr val="dk1"/>
            </a:solidFill>
            <a:prstDash val="dash"/>
            <a:round/>
            <a:headEnd type="none" w="sm" len="sm"/>
            <a:tailEnd type="none" w="sm" len="sm"/>
          </a:ln>
        </p:spPr>
      </p:cxnSp>
      <p:sp>
        <p:nvSpPr>
          <p:cNvPr id="1203" name="Google Shape;1203;p77"/>
          <p:cNvSpPr txBox="1"/>
          <p:nvPr/>
        </p:nvSpPr>
        <p:spPr>
          <a:xfrm>
            <a:off x="793476" y="2666243"/>
            <a:ext cx="1143001" cy="477054"/>
          </a:xfrm>
          <a:prstGeom prst="rect">
            <a:avLst/>
          </a:prstGeom>
          <a:noFill/>
          <a:ln>
            <a:noFill/>
          </a:ln>
        </p:spPr>
        <p:txBody>
          <a:bodyPr spcFirstLastPara="1" wrap="square" lIns="25400" tIns="12700" rIns="25400" bIns="12700" anchor="t" anchorCtr="0">
            <a:spAutoFit/>
          </a:bodyPr>
          <a:lstStyle/>
          <a:p>
            <a:pPr marL="0" marR="0" lvl="0" indent="0" algn="r" rtl="0">
              <a:lnSpc>
                <a:spcPct val="125000"/>
              </a:lnSpc>
              <a:spcBef>
                <a:spcPts val="0"/>
              </a:spcBef>
              <a:spcAft>
                <a:spcPts val="0"/>
              </a:spcAft>
              <a:buNone/>
            </a:pPr>
            <a:r>
              <a:rPr lang="en-US" sz="1200" i="1">
                <a:solidFill>
                  <a:schemeClr val="dk1"/>
                </a:solidFill>
                <a:latin typeface="Arial"/>
                <a:ea typeface="Arial"/>
                <a:cs typeface="Arial"/>
                <a:sym typeface="Arial"/>
              </a:rPr>
              <a:t>Angewandter Luftdruck</a:t>
            </a:r>
            <a:endParaRPr/>
          </a:p>
        </p:txBody>
      </p:sp>
      <p:cxnSp>
        <p:nvCxnSpPr>
          <p:cNvPr id="1204" name="Google Shape;1204;p77"/>
          <p:cNvCxnSpPr/>
          <p:nvPr/>
        </p:nvCxnSpPr>
        <p:spPr>
          <a:xfrm rot="10800000">
            <a:off x="1936477" y="2638045"/>
            <a:ext cx="1828800" cy="0"/>
          </a:xfrm>
          <a:prstGeom prst="straightConnector1">
            <a:avLst/>
          </a:prstGeom>
          <a:noFill/>
          <a:ln w="9525" cap="flat" cmpd="sng">
            <a:solidFill>
              <a:schemeClr val="dk1"/>
            </a:solidFill>
            <a:prstDash val="solid"/>
            <a:round/>
            <a:headEnd type="none" w="sm" len="sm"/>
            <a:tailEnd type="triangle" w="med" len="med"/>
          </a:ln>
        </p:spPr>
      </p:cxnSp>
      <p:cxnSp>
        <p:nvCxnSpPr>
          <p:cNvPr id="1205" name="Google Shape;1205;p77"/>
          <p:cNvCxnSpPr/>
          <p:nvPr/>
        </p:nvCxnSpPr>
        <p:spPr>
          <a:xfrm rot="10800000">
            <a:off x="1936477" y="3133345"/>
            <a:ext cx="3276600" cy="0"/>
          </a:xfrm>
          <a:prstGeom prst="straightConnector1">
            <a:avLst/>
          </a:prstGeom>
          <a:noFill/>
          <a:ln w="9525" cap="flat" cmpd="sng">
            <a:solidFill>
              <a:schemeClr val="dk1"/>
            </a:solidFill>
            <a:prstDash val="solid"/>
            <a:round/>
            <a:headEnd type="none" w="sm" len="sm"/>
            <a:tailEnd type="triangle" w="med" len="med"/>
          </a:ln>
        </p:spPr>
      </p:cxnSp>
      <p:sp>
        <p:nvSpPr>
          <p:cNvPr id="1206" name="Google Shape;1206;p77"/>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207" name="Google Shape;1207;p77"/>
          <p:cNvSpPr/>
          <p:nvPr/>
        </p:nvSpPr>
        <p:spPr>
          <a:xfrm>
            <a:off x="3854730" y="2638045"/>
            <a:ext cx="183871" cy="495300"/>
          </a:xfrm>
          <a:prstGeom prst="rightBrace">
            <a:avLst>
              <a:gd name="adj1" fmla="val 8333"/>
              <a:gd name="adj2" fmla="val 50000"/>
            </a:avLst>
          </a:prstGeom>
          <a:noFill/>
          <a:ln w="22225"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208" name="Google Shape;1208;p77"/>
          <p:cNvSpPr txBox="1"/>
          <p:nvPr/>
        </p:nvSpPr>
        <p:spPr>
          <a:xfrm>
            <a:off x="5841726" y="1844295"/>
            <a:ext cx="2971800" cy="1134000"/>
          </a:xfrm>
          <a:prstGeom prst="rect">
            <a:avLst/>
          </a:prstGeom>
          <a:solidFill>
            <a:srgbClr val="EDEDCB"/>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rPr>
              <a:t>Die Differenz zwischen den während der Drucksteigerung und der Druckentlastung gemessenen Applanationsdrücken, die denselben Abflachungsgrad der Kornea hervorrufen, entspricht der </a:t>
            </a:r>
            <a:r>
              <a:rPr lang="en-US" sz="1200" b="1">
                <a:solidFill>
                  <a:srgbClr val="0000FF"/>
                </a:solidFill>
              </a:rPr>
              <a:t>kornealen Hysterese.</a:t>
            </a:r>
            <a:endParaRPr b="1"/>
          </a:p>
        </p:txBody>
      </p:sp>
      <p:cxnSp>
        <p:nvCxnSpPr>
          <p:cNvPr id="1209" name="Google Shape;1209;p77"/>
          <p:cNvCxnSpPr/>
          <p:nvPr/>
        </p:nvCxnSpPr>
        <p:spPr>
          <a:xfrm flipH="1">
            <a:off x="4114801" y="2323690"/>
            <a:ext cx="1647414" cy="550287"/>
          </a:xfrm>
          <a:prstGeom prst="straightConnector1">
            <a:avLst/>
          </a:prstGeom>
          <a:noFill/>
          <a:ln w="22225" cap="flat" cmpd="sng">
            <a:solidFill>
              <a:srgbClr val="0000FF"/>
            </a:solidFill>
            <a:prstDash val="solid"/>
            <a:round/>
            <a:headEnd type="none" w="sm" len="sm"/>
            <a:tailEnd type="triangle" w="med" len="med"/>
          </a:ln>
        </p:spPr>
      </p:cxnSp>
      <p:cxnSp>
        <p:nvCxnSpPr>
          <p:cNvPr id="1210" name="Google Shape;1210;p77"/>
          <p:cNvCxnSpPr/>
          <p:nvPr/>
        </p:nvCxnSpPr>
        <p:spPr>
          <a:xfrm flipH="1">
            <a:off x="3827800" y="1528163"/>
            <a:ext cx="439400" cy="465788"/>
          </a:xfrm>
          <a:prstGeom prst="straightConnector1">
            <a:avLst/>
          </a:prstGeom>
          <a:noFill/>
          <a:ln w="9525" cap="flat" cmpd="sng">
            <a:solidFill>
              <a:schemeClr val="dk1"/>
            </a:solidFill>
            <a:prstDash val="solid"/>
            <a:round/>
            <a:headEnd type="none" w="sm" len="sm"/>
            <a:tailEnd type="triangle" w="med" len="med"/>
          </a:ln>
        </p:spPr>
      </p:cxnSp>
      <p:cxnSp>
        <p:nvCxnSpPr>
          <p:cNvPr id="1211" name="Google Shape;1211;p77"/>
          <p:cNvCxnSpPr/>
          <p:nvPr/>
        </p:nvCxnSpPr>
        <p:spPr>
          <a:xfrm>
            <a:off x="4267200" y="1554260"/>
            <a:ext cx="945877" cy="397985"/>
          </a:xfrm>
          <a:prstGeom prst="straightConnector1">
            <a:avLst/>
          </a:prstGeom>
          <a:noFill/>
          <a:ln w="9525" cap="flat" cmpd="sng">
            <a:solidFill>
              <a:schemeClr val="dk1"/>
            </a:solidFill>
            <a:prstDash val="solid"/>
            <a:round/>
            <a:headEnd type="none" w="sm" len="sm"/>
            <a:tailEnd type="triangle" w="med" len="med"/>
          </a:ln>
        </p:spPr>
      </p:cxnSp>
      <p:sp>
        <p:nvSpPr>
          <p:cNvPr id="1212" name="Google Shape;1212;p77"/>
          <p:cNvSpPr txBox="1"/>
          <p:nvPr/>
        </p:nvSpPr>
        <p:spPr>
          <a:xfrm>
            <a:off x="507061" y="4104471"/>
            <a:ext cx="8130000" cy="22422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rgbClr val="BFBFBF"/>
                </a:solidFill>
              </a:rPr>
              <a:t>Betrachten wir folgendes Prinzip: Ein Luftstoß wird auf die Kornea appliziert, wobei der ausgeübte Druck über die Zeit ansteigt. Mit zunehmender Druckbelastung kommt es zu einer fortschreitenden Abflachung der Kornea (dies ist in der Abbildung nicht dargestellt).</a:t>
            </a:r>
            <a:endParaRPr sz="1200">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Sobald die Kornea einen definierten Abflachungsgrad (Applanation) erreicht, wird der dafür notwendige applizierte Luftdruck gemessen und aufgezeichnet.</a:t>
            </a:r>
            <a:endParaRPr sz="1200">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Anschließend wird der applizierte Luftdruck wieder langsam abgesenkt. Mit abnehmendem Druck kehrt die Kornea zunehmend in ihre ursprüngliche konvexe Form zurück (dieser Vorgang ist in der Abbildung erneut nicht dargestellt).</a:t>
            </a:r>
            <a:endParaRPr sz="1200">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Bei einer ideal elastischen Kornea würde der gleiche Grad der Abflachung während der Druckentlastung bei demselben applizierten Luftdruck erreicht werden wie während der Drucksteigerung.</a:t>
            </a:r>
            <a:endParaRPr sz="1200">
              <a:solidFill>
                <a:srgbClr val="BFBFBF"/>
              </a:solidFill>
            </a:endParaRPr>
          </a:p>
          <a:p>
            <a:pPr marL="0" lvl="0" indent="0" algn="l" rtl="0">
              <a:spcBef>
                <a:spcPts val="0"/>
              </a:spcBef>
              <a:spcAft>
                <a:spcPts val="0"/>
              </a:spcAft>
              <a:buNone/>
            </a:pPr>
            <a:r>
              <a:rPr lang="en-US" sz="1200" b="1">
                <a:solidFill>
                  <a:srgbClr val="BFBFBF"/>
                </a:solidFill>
              </a:rPr>
              <a:t>Doch das ist nicht der Fall. </a:t>
            </a:r>
            <a:r>
              <a:rPr lang="en-US" sz="1200">
                <a:solidFill>
                  <a:srgbClr val="BFBFBF"/>
                </a:solidFill>
              </a:rPr>
              <a:t>Aufgrund ihrer viskoelastischen Eigenschaften zeigt sie eine zeitverzögerte Reaktion: Der definierte Abflachungsgrad wird während der Druckentlastung erst bei einem niedrigeren Luftdruck erreicht als während der vorherigen Drucksteigerung.</a:t>
            </a:r>
            <a:endParaRPr sz="1200">
              <a:solidFill>
                <a:srgbClr val="BFBFBF"/>
              </a:solidFill>
            </a:endParaRPr>
          </a:p>
        </p:txBody>
      </p:sp>
      <p:sp>
        <p:nvSpPr>
          <p:cNvPr id="1213" name="Google Shape;1213;p77"/>
          <p:cNvSpPr txBox="1"/>
          <p:nvPr/>
        </p:nvSpPr>
        <p:spPr>
          <a:xfrm>
            <a:off x="2915421" y="969485"/>
            <a:ext cx="3180600" cy="579900"/>
          </a:xfrm>
          <a:prstGeom prst="rect">
            <a:avLst/>
          </a:prstGeom>
          <a:noFill/>
          <a:ln>
            <a:noFill/>
          </a:ln>
        </p:spPr>
        <p:txBody>
          <a:bodyPr spcFirstLastPara="1" wrap="square" lIns="25400" tIns="12700" rIns="25400" bIns="12700" anchor="t" anchorCtr="0">
            <a:spAutoFit/>
          </a:bodyPr>
          <a:lstStyle/>
          <a:p>
            <a:pPr marL="0" lvl="0" indent="0" algn="ctr" rtl="0">
              <a:spcBef>
                <a:spcPts val="0"/>
              </a:spcBef>
              <a:spcAft>
                <a:spcPts val="0"/>
              </a:spcAft>
              <a:buNone/>
            </a:pPr>
            <a:r>
              <a:rPr lang="en-US" sz="1200">
                <a:solidFill>
                  <a:schemeClr val="dk1"/>
                </a:solidFill>
              </a:rPr>
              <a:t>Der Zeitpunkt, an dem die korneale Abflachung den definierten Referenzwert erreicht.</a:t>
            </a:r>
            <a:endParaRPr sz="1200">
              <a:solidFill>
                <a:schemeClr val="dk1"/>
              </a:solidFil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217"/>
        <p:cNvGrpSpPr/>
        <p:nvPr/>
      </p:nvGrpSpPr>
      <p:grpSpPr>
        <a:xfrm>
          <a:off x="0" y="0"/>
          <a:ext cx="0" cy="0"/>
          <a:chOff x="0" y="0"/>
          <a:chExt cx="0" cy="0"/>
        </a:xfrm>
      </p:grpSpPr>
      <p:sp>
        <p:nvSpPr>
          <p:cNvPr id="1218" name="Google Shape;1218;p78"/>
          <p:cNvSpPr txBox="1">
            <a:spLocks noGrp="1"/>
          </p:cNvSpPr>
          <p:nvPr>
            <p:ph type="sldNum" idx="12"/>
          </p:nvPr>
        </p:nvSpPr>
        <p:spPr>
          <a:xfrm>
            <a:off x="7010400" y="635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78</a:t>
            </a:fld>
            <a:endParaRPr/>
          </a:p>
        </p:txBody>
      </p:sp>
      <p:cxnSp>
        <p:nvCxnSpPr>
          <p:cNvPr id="1219" name="Google Shape;1219;p78"/>
          <p:cNvCxnSpPr/>
          <p:nvPr/>
        </p:nvCxnSpPr>
        <p:spPr>
          <a:xfrm>
            <a:off x="1936477" y="1685545"/>
            <a:ext cx="0" cy="2057400"/>
          </a:xfrm>
          <a:prstGeom prst="straightConnector1">
            <a:avLst/>
          </a:prstGeom>
          <a:noFill/>
          <a:ln w="9525" cap="flat" cmpd="sng">
            <a:solidFill>
              <a:schemeClr val="dk1"/>
            </a:solidFill>
            <a:prstDash val="solid"/>
            <a:round/>
            <a:headEnd type="none" w="sm" len="sm"/>
            <a:tailEnd type="none" w="sm" len="sm"/>
          </a:ln>
        </p:spPr>
      </p:cxnSp>
      <p:cxnSp>
        <p:nvCxnSpPr>
          <p:cNvPr id="1220" name="Google Shape;1220;p78"/>
          <p:cNvCxnSpPr/>
          <p:nvPr/>
        </p:nvCxnSpPr>
        <p:spPr>
          <a:xfrm>
            <a:off x="1936477" y="3742945"/>
            <a:ext cx="4953000" cy="0"/>
          </a:xfrm>
          <a:prstGeom prst="straightConnector1">
            <a:avLst/>
          </a:prstGeom>
          <a:noFill/>
          <a:ln w="9525" cap="flat" cmpd="sng">
            <a:solidFill>
              <a:schemeClr val="dk1"/>
            </a:solidFill>
            <a:prstDash val="solid"/>
            <a:round/>
            <a:headEnd type="none" w="sm" len="sm"/>
            <a:tailEnd type="none" w="sm" len="sm"/>
          </a:ln>
        </p:spPr>
      </p:cxnSp>
      <p:sp>
        <p:nvSpPr>
          <p:cNvPr id="1221" name="Google Shape;1221;p78"/>
          <p:cNvSpPr/>
          <p:nvPr/>
        </p:nvSpPr>
        <p:spPr>
          <a:xfrm>
            <a:off x="2126980" y="2066545"/>
            <a:ext cx="4571995" cy="1614865"/>
          </a:xfrm>
          <a:custGeom>
            <a:avLst/>
            <a:gdLst/>
            <a:ahLst/>
            <a:cxnLst/>
            <a:rect l="l" t="t" r="r" b="b"/>
            <a:pathLst>
              <a:path w="3485322" h="1614865" extrusionOk="0">
                <a:moveTo>
                  <a:pt x="0" y="1603543"/>
                </a:moveTo>
                <a:cubicBezTo>
                  <a:pt x="282713" y="1624525"/>
                  <a:pt x="565426" y="1645508"/>
                  <a:pt x="848139" y="1378256"/>
                </a:cubicBezTo>
                <a:cubicBezTo>
                  <a:pt x="1130852" y="1111004"/>
                  <a:pt x="1401997" y="-6596"/>
                  <a:pt x="1696278" y="30"/>
                </a:cubicBezTo>
                <a:cubicBezTo>
                  <a:pt x="1990559" y="6656"/>
                  <a:pt x="2311196" y="1221441"/>
                  <a:pt x="2613828" y="1418013"/>
                </a:cubicBezTo>
                <a:cubicBezTo>
                  <a:pt x="2916460" y="1614585"/>
                  <a:pt x="3194824" y="1524030"/>
                  <a:pt x="3485322" y="1577039"/>
                </a:cubicBezTo>
                <a:lnTo>
                  <a:pt x="3485322" y="1577039"/>
                </a:lnTo>
              </a:path>
            </a:pathLst>
          </a:custGeom>
          <a:no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22" name="Google Shape;1222;p78"/>
          <p:cNvSpPr txBox="1"/>
          <p:nvPr/>
        </p:nvSpPr>
        <p:spPr>
          <a:xfrm>
            <a:off x="3917677" y="2123635"/>
            <a:ext cx="876298" cy="400110"/>
          </a:xfrm>
          <a:prstGeom prst="rect">
            <a:avLst/>
          </a:prstGeom>
          <a:noFill/>
          <a:ln>
            <a:noFill/>
          </a:ln>
        </p:spPr>
        <p:txBody>
          <a:bodyPr spcFirstLastPara="1" wrap="square" lIns="25400" tIns="12700" rIns="25400" bIns="12700" anchor="t" anchorCtr="0">
            <a:spAutoFit/>
          </a:bodyPr>
          <a:lstStyle/>
          <a:p>
            <a:pPr marL="0" marR="0" lvl="0" indent="0" algn="ctr" rtl="0">
              <a:lnSpc>
                <a:spcPct val="100000"/>
              </a:lnSpc>
              <a:spcBef>
                <a:spcPts val="0"/>
              </a:spcBef>
              <a:spcAft>
                <a:spcPts val="0"/>
              </a:spcAft>
              <a:buNone/>
            </a:pPr>
            <a:r>
              <a:rPr lang="en-US" sz="1200">
                <a:solidFill>
                  <a:schemeClr val="dk1"/>
                </a:solidFill>
                <a:latin typeface="Arial"/>
                <a:ea typeface="Arial"/>
                <a:cs typeface="Arial"/>
                <a:sym typeface="Arial"/>
              </a:rPr>
              <a:t>Luftdruck</a:t>
            </a:r>
            <a:endParaRPr/>
          </a:p>
        </p:txBody>
      </p:sp>
      <p:sp>
        <p:nvSpPr>
          <p:cNvPr id="1223" name="Google Shape;1223;p78"/>
          <p:cNvSpPr txBox="1"/>
          <p:nvPr/>
        </p:nvSpPr>
        <p:spPr>
          <a:xfrm>
            <a:off x="4039681" y="3742945"/>
            <a:ext cx="632289" cy="33855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Zeit</a:t>
            </a:r>
            <a:endParaRPr/>
          </a:p>
        </p:txBody>
      </p:sp>
      <p:cxnSp>
        <p:nvCxnSpPr>
          <p:cNvPr id="1224" name="Google Shape;1224;p78"/>
          <p:cNvCxnSpPr/>
          <p:nvPr/>
        </p:nvCxnSpPr>
        <p:spPr>
          <a:xfrm>
            <a:off x="3765277" y="1837945"/>
            <a:ext cx="0" cy="1600200"/>
          </a:xfrm>
          <a:prstGeom prst="straightConnector1">
            <a:avLst/>
          </a:prstGeom>
          <a:noFill/>
          <a:ln w="9525" cap="flat" cmpd="sng">
            <a:solidFill>
              <a:schemeClr val="dk1"/>
            </a:solidFill>
            <a:prstDash val="dash"/>
            <a:round/>
            <a:headEnd type="none" w="sm" len="sm"/>
            <a:tailEnd type="none" w="sm" len="sm"/>
          </a:ln>
        </p:spPr>
      </p:cxnSp>
      <p:cxnSp>
        <p:nvCxnSpPr>
          <p:cNvPr id="1225" name="Google Shape;1225;p78"/>
          <p:cNvCxnSpPr/>
          <p:nvPr/>
        </p:nvCxnSpPr>
        <p:spPr>
          <a:xfrm>
            <a:off x="5213077" y="1837945"/>
            <a:ext cx="0" cy="1600200"/>
          </a:xfrm>
          <a:prstGeom prst="straightConnector1">
            <a:avLst/>
          </a:prstGeom>
          <a:noFill/>
          <a:ln w="9525" cap="flat" cmpd="sng">
            <a:solidFill>
              <a:schemeClr val="dk1"/>
            </a:solidFill>
            <a:prstDash val="dash"/>
            <a:round/>
            <a:headEnd type="none" w="sm" len="sm"/>
            <a:tailEnd type="none" w="sm" len="sm"/>
          </a:ln>
        </p:spPr>
      </p:cxnSp>
      <p:sp>
        <p:nvSpPr>
          <p:cNvPr id="1226" name="Google Shape;1226;p78"/>
          <p:cNvSpPr txBox="1"/>
          <p:nvPr/>
        </p:nvSpPr>
        <p:spPr>
          <a:xfrm>
            <a:off x="793476" y="2666243"/>
            <a:ext cx="1143001" cy="477054"/>
          </a:xfrm>
          <a:prstGeom prst="rect">
            <a:avLst/>
          </a:prstGeom>
          <a:noFill/>
          <a:ln>
            <a:noFill/>
          </a:ln>
        </p:spPr>
        <p:txBody>
          <a:bodyPr spcFirstLastPara="1" wrap="square" lIns="25400" tIns="12700" rIns="25400" bIns="12700" anchor="t" anchorCtr="0">
            <a:spAutoFit/>
          </a:bodyPr>
          <a:lstStyle/>
          <a:p>
            <a:pPr marL="0" marR="0" lvl="0" indent="0" algn="r" rtl="0">
              <a:lnSpc>
                <a:spcPct val="125000"/>
              </a:lnSpc>
              <a:spcBef>
                <a:spcPts val="0"/>
              </a:spcBef>
              <a:spcAft>
                <a:spcPts val="0"/>
              </a:spcAft>
              <a:buNone/>
            </a:pPr>
            <a:r>
              <a:rPr lang="en-US" sz="1200" i="1">
                <a:solidFill>
                  <a:schemeClr val="dk1"/>
                </a:solidFill>
                <a:latin typeface="Arial"/>
                <a:ea typeface="Arial"/>
                <a:cs typeface="Arial"/>
                <a:sym typeface="Arial"/>
              </a:rPr>
              <a:t>Angewandter Luftdruck</a:t>
            </a:r>
            <a:endParaRPr/>
          </a:p>
        </p:txBody>
      </p:sp>
      <p:cxnSp>
        <p:nvCxnSpPr>
          <p:cNvPr id="1227" name="Google Shape;1227;p78"/>
          <p:cNvCxnSpPr/>
          <p:nvPr/>
        </p:nvCxnSpPr>
        <p:spPr>
          <a:xfrm rot="10800000">
            <a:off x="1936477" y="2638045"/>
            <a:ext cx="1828800" cy="0"/>
          </a:xfrm>
          <a:prstGeom prst="straightConnector1">
            <a:avLst/>
          </a:prstGeom>
          <a:noFill/>
          <a:ln w="9525" cap="flat" cmpd="sng">
            <a:solidFill>
              <a:schemeClr val="dk1"/>
            </a:solidFill>
            <a:prstDash val="solid"/>
            <a:round/>
            <a:headEnd type="none" w="sm" len="sm"/>
            <a:tailEnd type="triangle" w="med" len="med"/>
          </a:ln>
        </p:spPr>
      </p:cxnSp>
      <p:cxnSp>
        <p:nvCxnSpPr>
          <p:cNvPr id="1228" name="Google Shape;1228;p78"/>
          <p:cNvCxnSpPr/>
          <p:nvPr/>
        </p:nvCxnSpPr>
        <p:spPr>
          <a:xfrm rot="10800000">
            <a:off x="1936477" y="3133345"/>
            <a:ext cx="3276600" cy="0"/>
          </a:xfrm>
          <a:prstGeom prst="straightConnector1">
            <a:avLst/>
          </a:prstGeom>
          <a:noFill/>
          <a:ln w="9525" cap="flat" cmpd="sng">
            <a:solidFill>
              <a:schemeClr val="dk1"/>
            </a:solidFill>
            <a:prstDash val="solid"/>
            <a:round/>
            <a:headEnd type="none" w="sm" len="sm"/>
            <a:tailEnd type="triangle" w="med" len="med"/>
          </a:ln>
        </p:spPr>
      </p:cxnSp>
      <p:sp>
        <p:nvSpPr>
          <p:cNvPr id="1229" name="Google Shape;1229;p78"/>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230" name="Google Shape;1230;p78"/>
          <p:cNvSpPr/>
          <p:nvPr/>
        </p:nvSpPr>
        <p:spPr>
          <a:xfrm>
            <a:off x="3854730" y="2638045"/>
            <a:ext cx="183871" cy="495300"/>
          </a:xfrm>
          <a:prstGeom prst="rightBrace">
            <a:avLst>
              <a:gd name="adj1" fmla="val 8333"/>
              <a:gd name="adj2" fmla="val 50000"/>
            </a:avLst>
          </a:prstGeom>
          <a:noFill/>
          <a:ln w="22225"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231" name="Google Shape;1231;p78"/>
          <p:cNvSpPr txBox="1"/>
          <p:nvPr/>
        </p:nvSpPr>
        <p:spPr>
          <a:xfrm>
            <a:off x="5841726" y="1844295"/>
            <a:ext cx="2971800" cy="1134000"/>
          </a:xfrm>
          <a:prstGeom prst="rect">
            <a:avLst/>
          </a:prstGeom>
          <a:solidFill>
            <a:srgbClr val="EDEDCB"/>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Die Differenz zwischen den während der Drucksteigerung und der Druckentlastung gemessenen Applanationsdrücken, die denselben Abflachungsgrad der Kornea hervorrufen, entspricht der </a:t>
            </a:r>
            <a:r>
              <a:rPr lang="en-US" sz="1200" b="1">
                <a:solidFill>
                  <a:srgbClr val="BFBFBF"/>
                </a:solidFill>
              </a:rPr>
              <a:t>kornealen Hysterese.</a:t>
            </a:r>
            <a:endParaRPr>
              <a:solidFill>
                <a:srgbClr val="BFBFBF"/>
              </a:solidFill>
            </a:endParaRPr>
          </a:p>
        </p:txBody>
      </p:sp>
      <p:cxnSp>
        <p:nvCxnSpPr>
          <p:cNvPr id="1232" name="Google Shape;1232;p78"/>
          <p:cNvCxnSpPr/>
          <p:nvPr/>
        </p:nvCxnSpPr>
        <p:spPr>
          <a:xfrm flipH="1">
            <a:off x="4114801" y="2323690"/>
            <a:ext cx="1647414" cy="550287"/>
          </a:xfrm>
          <a:prstGeom prst="straightConnector1">
            <a:avLst/>
          </a:prstGeom>
          <a:noFill/>
          <a:ln w="22225" cap="flat" cmpd="sng">
            <a:solidFill>
              <a:srgbClr val="0000FF"/>
            </a:solidFill>
            <a:prstDash val="solid"/>
            <a:round/>
            <a:headEnd type="none" w="sm" len="sm"/>
            <a:tailEnd type="triangle" w="med" len="med"/>
          </a:ln>
        </p:spPr>
      </p:cxnSp>
      <p:cxnSp>
        <p:nvCxnSpPr>
          <p:cNvPr id="1233" name="Google Shape;1233;p78"/>
          <p:cNvCxnSpPr/>
          <p:nvPr/>
        </p:nvCxnSpPr>
        <p:spPr>
          <a:xfrm flipH="1">
            <a:off x="3827800" y="1528163"/>
            <a:ext cx="439400" cy="465788"/>
          </a:xfrm>
          <a:prstGeom prst="straightConnector1">
            <a:avLst/>
          </a:prstGeom>
          <a:noFill/>
          <a:ln w="9525" cap="flat" cmpd="sng">
            <a:solidFill>
              <a:schemeClr val="dk1"/>
            </a:solidFill>
            <a:prstDash val="solid"/>
            <a:round/>
            <a:headEnd type="none" w="sm" len="sm"/>
            <a:tailEnd type="triangle" w="med" len="med"/>
          </a:ln>
        </p:spPr>
      </p:cxnSp>
      <p:cxnSp>
        <p:nvCxnSpPr>
          <p:cNvPr id="1234" name="Google Shape;1234;p78"/>
          <p:cNvCxnSpPr/>
          <p:nvPr/>
        </p:nvCxnSpPr>
        <p:spPr>
          <a:xfrm>
            <a:off x="4267200" y="1554260"/>
            <a:ext cx="945877" cy="397985"/>
          </a:xfrm>
          <a:prstGeom prst="straightConnector1">
            <a:avLst/>
          </a:prstGeom>
          <a:noFill/>
          <a:ln w="9525" cap="flat" cmpd="sng">
            <a:solidFill>
              <a:schemeClr val="dk1"/>
            </a:solidFill>
            <a:prstDash val="solid"/>
            <a:round/>
            <a:headEnd type="none" w="sm" len="sm"/>
            <a:tailEnd type="triangle" w="med" len="med"/>
          </a:ln>
        </p:spPr>
      </p:cxnSp>
      <p:sp>
        <p:nvSpPr>
          <p:cNvPr id="1235" name="Google Shape;1235;p78"/>
          <p:cNvSpPr txBox="1"/>
          <p:nvPr/>
        </p:nvSpPr>
        <p:spPr>
          <a:xfrm>
            <a:off x="507061" y="4104471"/>
            <a:ext cx="8130000" cy="22422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rgbClr val="BFBFBF"/>
                </a:solidFill>
              </a:rPr>
              <a:t>Betrachten wir folgendes Prinzip: Ein Luftstoß wird auf die Kornea appliziert, wobei der ausgeübte Druck über die Zeit ansteigt. Mit zunehmender Druckbelastung kommt es zu einer fortschreitenden Abflachung der Kornea (dies ist in der Abbildung nicht dargestellt).</a:t>
            </a:r>
            <a:endParaRPr sz="1200">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Sobald die Kornea einen definierten Abflachungsgrad (Applanation) erreicht, wird der dafür notwendige applizierte Luftdruck gemessen und aufgezeichnet.</a:t>
            </a:r>
            <a:endParaRPr sz="1200">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Anschließend wird der applizierte Luftdruck wieder langsam abgesenkt. Mit abnehmendem Druck kehrt die Kornea zunehmend in ihre ursprüngliche konvexe Form zurück (dieser Vorgang ist in der Abbildung erneut nicht dargestellt).</a:t>
            </a:r>
            <a:endParaRPr sz="1200">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Bei einer ideal elastischen Kornea würde der gleiche Grad der Abflachung während der Druckentlastung bei demselben applizierten Luftdruck erreicht werden wie während der Drucksteigerung.</a:t>
            </a:r>
            <a:endParaRPr sz="1200">
              <a:solidFill>
                <a:srgbClr val="BFBFBF"/>
              </a:solidFill>
            </a:endParaRPr>
          </a:p>
          <a:p>
            <a:pPr marL="0" lvl="0" indent="0" algn="l" rtl="0">
              <a:spcBef>
                <a:spcPts val="0"/>
              </a:spcBef>
              <a:spcAft>
                <a:spcPts val="0"/>
              </a:spcAft>
              <a:buNone/>
            </a:pPr>
            <a:r>
              <a:rPr lang="en-US" sz="1200" b="1">
                <a:solidFill>
                  <a:srgbClr val="BFBFBF"/>
                </a:solidFill>
              </a:rPr>
              <a:t>Doch das ist nicht der Fall. </a:t>
            </a:r>
            <a:r>
              <a:rPr lang="en-US" sz="1200">
                <a:solidFill>
                  <a:srgbClr val="BFBFBF"/>
                </a:solidFill>
              </a:rPr>
              <a:t>Aufgrund ihrer viskoelastischen Eigenschaften zeigt sie eine zeitverzögerte Reaktion: Der definierte Abflachungsgrad wird während der Druckentlastung erst bei einem niedrigeren Luftdruck erreicht als während der vorherigen Drucksteigerung.</a:t>
            </a:r>
            <a:endParaRPr sz="1200">
              <a:solidFill>
                <a:srgbClr val="BFBFBF"/>
              </a:solidFill>
            </a:endParaRPr>
          </a:p>
        </p:txBody>
      </p:sp>
      <p:sp>
        <p:nvSpPr>
          <p:cNvPr id="1236" name="Google Shape;1236;p78"/>
          <p:cNvSpPr txBox="1"/>
          <p:nvPr/>
        </p:nvSpPr>
        <p:spPr>
          <a:xfrm>
            <a:off x="2915421" y="969485"/>
            <a:ext cx="3180600" cy="579900"/>
          </a:xfrm>
          <a:prstGeom prst="rect">
            <a:avLst/>
          </a:prstGeom>
          <a:noFill/>
          <a:ln>
            <a:noFill/>
          </a:ln>
        </p:spPr>
        <p:txBody>
          <a:bodyPr spcFirstLastPara="1" wrap="square" lIns="25400" tIns="12700" rIns="25400" bIns="12700" anchor="t" anchorCtr="0">
            <a:spAutoFit/>
          </a:bodyPr>
          <a:lstStyle/>
          <a:p>
            <a:pPr marL="0" lvl="0" indent="0" algn="ctr" rtl="0">
              <a:spcBef>
                <a:spcPts val="0"/>
              </a:spcBef>
              <a:spcAft>
                <a:spcPts val="0"/>
              </a:spcAft>
              <a:buNone/>
            </a:pPr>
            <a:r>
              <a:rPr lang="en-US" sz="1200">
                <a:solidFill>
                  <a:schemeClr val="dk1"/>
                </a:solidFill>
              </a:rPr>
              <a:t>Der Zeitpunkt, an dem die korneale Abflachung den definierten Referenzwert erreicht.</a:t>
            </a:r>
            <a:endParaRPr sz="1200">
              <a:solidFill>
                <a:schemeClr val="dk1"/>
              </a:solidFill>
            </a:endParaRPr>
          </a:p>
        </p:txBody>
      </p:sp>
      <p:sp>
        <p:nvSpPr>
          <p:cNvPr id="1237" name="Google Shape;1237;p78"/>
          <p:cNvSpPr txBox="1"/>
          <p:nvPr/>
        </p:nvSpPr>
        <p:spPr>
          <a:xfrm>
            <a:off x="1427817" y="4718506"/>
            <a:ext cx="6288300" cy="1134000"/>
          </a:xfrm>
          <a:prstGeom prst="rect">
            <a:avLst/>
          </a:prstGeom>
          <a:solidFill>
            <a:srgbClr val="00B0F0"/>
          </a:solidFill>
          <a:ln w="9525" cap="flat" cmpd="sng">
            <a:solidFill>
              <a:schemeClr val="dk1"/>
            </a:solidFill>
            <a:prstDash val="solid"/>
            <a:round/>
            <a:headEnd type="none" w="sm" len="sm"/>
            <a:tailEnd type="none" w="sm" len="sm"/>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lt1"/>
                </a:solidFill>
                <a:latin typeface="Arial"/>
                <a:ea typeface="Arial"/>
                <a:cs typeface="Arial"/>
                <a:sym typeface="Arial"/>
              </a:rPr>
              <a:t>Gut, aber w</a:t>
            </a:r>
            <a:r>
              <a:rPr lang="en-US" sz="1200" i="1">
                <a:solidFill>
                  <a:schemeClr val="lt1"/>
                </a:solidFill>
              </a:rPr>
              <a:t>ie lässt sich erklären, dass eine geringe korneale Hysterese mit einem erhöhten Glaukom-Risiko assoziiert ist?</a:t>
            </a:r>
            <a:endParaRPr/>
          </a:p>
          <a:p>
            <a:pPr marL="0" marR="0" lvl="0" indent="0" algn="l" rtl="0">
              <a:spcBef>
                <a:spcPts val="0"/>
              </a:spcBef>
              <a:spcAft>
                <a:spcPts val="0"/>
              </a:spcAft>
              <a:buNone/>
            </a:pPr>
            <a:r>
              <a:rPr lang="en-US" sz="1200">
                <a:solidFill>
                  <a:srgbClr val="00B0F0"/>
                </a:solidFill>
                <a:latin typeface="Arial"/>
                <a:ea typeface="Arial"/>
                <a:cs typeface="Arial"/>
                <a:sym typeface="Arial"/>
              </a:rPr>
              <a:t>Wie bei einer geringen Hornhautdicke (CCT) weiß das niemand mit Sicherheit. Aber ebenso wie bei einer geringen Hornhautdicke geht man davon aus, dass eine geringe Hysterese strukturelle Eigenschaften der Augenwand widerspiegelt, die den Sehnervenkopf anfällig für glaukomatöse Schäden machen.</a:t>
            </a:r>
            <a:endParaRPr/>
          </a:p>
        </p:txBody>
      </p:sp>
      <p:sp>
        <p:nvSpPr>
          <p:cNvPr id="1238" name="Google Shape;1238;p78"/>
          <p:cNvSpPr txBox="1"/>
          <p:nvPr/>
        </p:nvSpPr>
        <p:spPr>
          <a:xfrm>
            <a:off x="457200" y="304800"/>
            <a:ext cx="7543800" cy="5635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Q</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242"/>
        <p:cNvGrpSpPr/>
        <p:nvPr/>
      </p:nvGrpSpPr>
      <p:grpSpPr>
        <a:xfrm>
          <a:off x="0" y="0"/>
          <a:ext cx="0" cy="0"/>
          <a:chOff x="0" y="0"/>
          <a:chExt cx="0" cy="0"/>
        </a:xfrm>
      </p:grpSpPr>
      <p:sp>
        <p:nvSpPr>
          <p:cNvPr id="1243" name="Google Shape;1243;p79"/>
          <p:cNvSpPr txBox="1">
            <a:spLocks noGrp="1"/>
          </p:cNvSpPr>
          <p:nvPr>
            <p:ph type="sldNum" idx="12"/>
          </p:nvPr>
        </p:nvSpPr>
        <p:spPr>
          <a:xfrm>
            <a:off x="7010400" y="635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79</a:t>
            </a:fld>
            <a:endParaRPr/>
          </a:p>
        </p:txBody>
      </p:sp>
      <p:cxnSp>
        <p:nvCxnSpPr>
          <p:cNvPr id="1244" name="Google Shape;1244;p79"/>
          <p:cNvCxnSpPr/>
          <p:nvPr/>
        </p:nvCxnSpPr>
        <p:spPr>
          <a:xfrm>
            <a:off x="1936477" y="1685545"/>
            <a:ext cx="0" cy="2057400"/>
          </a:xfrm>
          <a:prstGeom prst="straightConnector1">
            <a:avLst/>
          </a:prstGeom>
          <a:noFill/>
          <a:ln w="9525" cap="flat" cmpd="sng">
            <a:solidFill>
              <a:schemeClr val="dk1"/>
            </a:solidFill>
            <a:prstDash val="solid"/>
            <a:round/>
            <a:headEnd type="none" w="sm" len="sm"/>
            <a:tailEnd type="none" w="sm" len="sm"/>
          </a:ln>
        </p:spPr>
      </p:cxnSp>
      <p:cxnSp>
        <p:nvCxnSpPr>
          <p:cNvPr id="1245" name="Google Shape;1245;p79"/>
          <p:cNvCxnSpPr/>
          <p:nvPr/>
        </p:nvCxnSpPr>
        <p:spPr>
          <a:xfrm>
            <a:off x="1936477" y="3742945"/>
            <a:ext cx="4953000" cy="0"/>
          </a:xfrm>
          <a:prstGeom prst="straightConnector1">
            <a:avLst/>
          </a:prstGeom>
          <a:noFill/>
          <a:ln w="9525" cap="flat" cmpd="sng">
            <a:solidFill>
              <a:schemeClr val="dk1"/>
            </a:solidFill>
            <a:prstDash val="solid"/>
            <a:round/>
            <a:headEnd type="none" w="sm" len="sm"/>
            <a:tailEnd type="none" w="sm" len="sm"/>
          </a:ln>
        </p:spPr>
      </p:cxnSp>
      <p:sp>
        <p:nvSpPr>
          <p:cNvPr id="1246" name="Google Shape;1246;p79"/>
          <p:cNvSpPr/>
          <p:nvPr/>
        </p:nvSpPr>
        <p:spPr>
          <a:xfrm>
            <a:off x="2126980" y="2066545"/>
            <a:ext cx="4571995" cy="1614865"/>
          </a:xfrm>
          <a:custGeom>
            <a:avLst/>
            <a:gdLst/>
            <a:ahLst/>
            <a:cxnLst/>
            <a:rect l="l" t="t" r="r" b="b"/>
            <a:pathLst>
              <a:path w="3485322" h="1614865" extrusionOk="0">
                <a:moveTo>
                  <a:pt x="0" y="1603543"/>
                </a:moveTo>
                <a:cubicBezTo>
                  <a:pt x="282713" y="1624525"/>
                  <a:pt x="565426" y="1645508"/>
                  <a:pt x="848139" y="1378256"/>
                </a:cubicBezTo>
                <a:cubicBezTo>
                  <a:pt x="1130852" y="1111004"/>
                  <a:pt x="1401997" y="-6596"/>
                  <a:pt x="1696278" y="30"/>
                </a:cubicBezTo>
                <a:cubicBezTo>
                  <a:pt x="1990559" y="6656"/>
                  <a:pt x="2311196" y="1221441"/>
                  <a:pt x="2613828" y="1418013"/>
                </a:cubicBezTo>
                <a:cubicBezTo>
                  <a:pt x="2916460" y="1614585"/>
                  <a:pt x="3194824" y="1524030"/>
                  <a:pt x="3485322" y="1577039"/>
                </a:cubicBezTo>
                <a:lnTo>
                  <a:pt x="3485322" y="1577039"/>
                </a:lnTo>
              </a:path>
            </a:pathLst>
          </a:custGeom>
          <a:no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47" name="Google Shape;1247;p79"/>
          <p:cNvSpPr txBox="1"/>
          <p:nvPr/>
        </p:nvSpPr>
        <p:spPr>
          <a:xfrm>
            <a:off x="3917677" y="2123635"/>
            <a:ext cx="876298" cy="400110"/>
          </a:xfrm>
          <a:prstGeom prst="rect">
            <a:avLst/>
          </a:prstGeom>
          <a:noFill/>
          <a:ln>
            <a:noFill/>
          </a:ln>
        </p:spPr>
        <p:txBody>
          <a:bodyPr spcFirstLastPara="1" wrap="square" lIns="25400" tIns="12700" rIns="25400" bIns="12700" anchor="t" anchorCtr="0">
            <a:spAutoFit/>
          </a:bodyPr>
          <a:lstStyle/>
          <a:p>
            <a:pPr marL="0" marR="0" lvl="0" indent="0" algn="ctr" rtl="0">
              <a:lnSpc>
                <a:spcPct val="100000"/>
              </a:lnSpc>
              <a:spcBef>
                <a:spcPts val="0"/>
              </a:spcBef>
              <a:spcAft>
                <a:spcPts val="0"/>
              </a:spcAft>
              <a:buNone/>
            </a:pPr>
            <a:r>
              <a:rPr lang="en-US" sz="1200">
                <a:solidFill>
                  <a:schemeClr val="dk1"/>
                </a:solidFill>
                <a:latin typeface="Arial"/>
                <a:ea typeface="Arial"/>
                <a:cs typeface="Arial"/>
                <a:sym typeface="Arial"/>
              </a:rPr>
              <a:t>Luftdruck</a:t>
            </a:r>
            <a:endParaRPr/>
          </a:p>
        </p:txBody>
      </p:sp>
      <p:sp>
        <p:nvSpPr>
          <p:cNvPr id="1248" name="Google Shape;1248;p79"/>
          <p:cNvSpPr txBox="1"/>
          <p:nvPr/>
        </p:nvSpPr>
        <p:spPr>
          <a:xfrm>
            <a:off x="4039681" y="3742945"/>
            <a:ext cx="632289" cy="33855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Zeit</a:t>
            </a:r>
            <a:endParaRPr/>
          </a:p>
        </p:txBody>
      </p:sp>
      <p:cxnSp>
        <p:nvCxnSpPr>
          <p:cNvPr id="1249" name="Google Shape;1249;p79"/>
          <p:cNvCxnSpPr/>
          <p:nvPr/>
        </p:nvCxnSpPr>
        <p:spPr>
          <a:xfrm>
            <a:off x="3765277" y="1837945"/>
            <a:ext cx="0" cy="1600200"/>
          </a:xfrm>
          <a:prstGeom prst="straightConnector1">
            <a:avLst/>
          </a:prstGeom>
          <a:noFill/>
          <a:ln w="9525" cap="flat" cmpd="sng">
            <a:solidFill>
              <a:schemeClr val="dk1"/>
            </a:solidFill>
            <a:prstDash val="dash"/>
            <a:round/>
            <a:headEnd type="none" w="sm" len="sm"/>
            <a:tailEnd type="none" w="sm" len="sm"/>
          </a:ln>
        </p:spPr>
      </p:cxnSp>
      <p:cxnSp>
        <p:nvCxnSpPr>
          <p:cNvPr id="1250" name="Google Shape;1250;p79"/>
          <p:cNvCxnSpPr/>
          <p:nvPr/>
        </p:nvCxnSpPr>
        <p:spPr>
          <a:xfrm>
            <a:off x="5213077" y="1837945"/>
            <a:ext cx="0" cy="1600200"/>
          </a:xfrm>
          <a:prstGeom prst="straightConnector1">
            <a:avLst/>
          </a:prstGeom>
          <a:noFill/>
          <a:ln w="9525" cap="flat" cmpd="sng">
            <a:solidFill>
              <a:schemeClr val="dk1"/>
            </a:solidFill>
            <a:prstDash val="dash"/>
            <a:round/>
            <a:headEnd type="none" w="sm" len="sm"/>
            <a:tailEnd type="none" w="sm" len="sm"/>
          </a:ln>
        </p:spPr>
      </p:cxnSp>
      <p:sp>
        <p:nvSpPr>
          <p:cNvPr id="1251" name="Google Shape;1251;p79"/>
          <p:cNvSpPr txBox="1"/>
          <p:nvPr/>
        </p:nvSpPr>
        <p:spPr>
          <a:xfrm>
            <a:off x="793476" y="2666243"/>
            <a:ext cx="1143001" cy="477054"/>
          </a:xfrm>
          <a:prstGeom prst="rect">
            <a:avLst/>
          </a:prstGeom>
          <a:noFill/>
          <a:ln>
            <a:noFill/>
          </a:ln>
        </p:spPr>
        <p:txBody>
          <a:bodyPr spcFirstLastPara="1" wrap="square" lIns="25400" tIns="12700" rIns="25400" bIns="12700" anchor="t" anchorCtr="0">
            <a:spAutoFit/>
          </a:bodyPr>
          <a:lstStyle/>
          <a:p>
            <a:pPr marL="0" marR="0" lvl="0" indent="0" algn="r" rtl="0">
              <a:lnSpc>
                <a:spcPct val="125000"/>
              </a:lnSpc>
              <a:spcBef>
                <a:spcPts val="0"/>
              </a:spcBef>
              <a:spcAft>
                <a:spcPts val="0"/>
              </a:spcAft>
              <a:buNone/>
            </a:pPr>
            <a:r>
              <a:rPr lang="en-US" sz="1200" i="1">
                <a:solidFill>
                  <a:schemeClr val="dk1"/>
                </a:solidFill>
                <a:latin typeface="Arial"/>
                <a:ea typeface="Arial"/>
                <a:cs typeface="Arial"/>
                <a:sym typeface="Arial"/>
              </a:rPr>
              <a:t>Angewandter Luftdruck</a:t>
            </a:r>
            <a:endParaRPr/>
          </a:p>
        </p:txBody>
      </p:sp>
      <p:cxnSp>
        <p:nvCxnSpPr>
          <p:cNvPr id="1252" name="Google Shape;1252;p79"/>
          <p:cNvCxnSpPr/>
          <p:nvPr/>
        </p:nvCxnSpPr>
        <p:spPr>
          <a:xfrm rot="10800000">
            <a:off x="1936477" y="2638045"/>
            <a:ext cx="1828800" cy="0"/>
          </a:xfrm>
          <a:prstGeom prst="straightConnector1">
            <a:avLst/>
          </a:prstGeom>
          <a:noFill/>
          <a:ln w="9525" cap="flat" cmpd="sng">
            <a:solidFill>
              <a:schemeClr val="dk1"/>
            </a:solidFill>
            <a:prstDash val="solid"/>
            <a:round/>
            <a:headEnd type="none" w="sm" len="sm"/>
            <a:tailEnd type="triangle" w="med" len="med"/>
          </a:ln>
        </p:spPr>
      </p:cxnSp>
      <p:cxnSp>
        <p:nvCxnSpPr>
          <p:cNvPr id="1253" name="Google Shape;1253;p79"/>
          <p:cNvCxnSpPr/>
          <p:nvPr/>
        </p:nvCxnSpPr>
        <p:spPr>
          <a:xfrm rot="10800000">
            <a:off x="1936477" y="3133345"/>
            <a:ext cx="3276600" cy="0"/>
          </a:xfrm>
          <a:prstGeom prst="straightConnector1">
            <a:avLst/>
          </a:prstGeom>
          <a:noFill/>
          <a:ln w="9525" cap="flat" cmpd="sng">
            <a:solidFill>
              <a:schemeClr val="dk1"/>
            </a:solidFill>
            <a:prstDash val="solid"/>
            <a:round/>
            <a:headEnd type="none" w="sm" len="sm"/>
            <a:tailEnd type="triangle" w="med" len="med"/>
          </a:ln>
        </p:spPr>
      </p:cxnSp>
      <p:sp>
        <p:nvSpPr>
          <p:cNvPr id="1254" name="Google Shape;1254;p79"/>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255" name="Google Shape;1255;p79"/>
          <p:cNvSpPr/>
          <p:nvPr/>
        </p:nvSpPr>
        <p:spPr>
          <a:xfrm>
            <a:off x="3854730" y="2638045"/>
            <a:ext cx="183871" cy="495300"/>
          </a:xfrm>
          <a:prstGeom prst="rightBrace">
            <a:avLst>
              <a:gd name="adj1" fmla="val 8333"/>
              <a:gd name="adj2" fmla="val 50000"/>
            </a:avLst>
          </a:prstGeom>
          <a:noFill/>
          <a:ln w="22225"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256" name="Google Shape;1256;p79"/>
          <p:cNvSpPr txBox="1"/>
          <p:nvPr/>
        </p:nvSpPr>
        <p:spPr>
          <a:xfrm>
            <a:off x="5841726" y="1844295"/>
            <a:ext cx="2971800" cy="1134000"/>
          </a:xfrm>
          <a:prstGeom prst="rect">
            <a:avLst/>
          </a:prstGeom>
          <a:solidFill>
            <a:srgbClr val="EDEDCB"/>
          </a:solidFill>
          <a:ln>
            <a:noFill/>
          </a:ln>
        </p:spPr>
        <p:txBody>
          <a:bodyPr spcFirstLastPara="1" wrap="square" lIns="25400" tIns="12700" rIns="25400" bIns="12700" anchor="t" anchorCtr="0">
            <a:spAutoFit/>
          </a:bodyPr>
          <a:lstStyle/>
          <a:p>
            <a:pPr marL="0" lvl="0" indent="0" algn="l" rtl="0">
              <a:spcBef>
                <a:spcPts val="0"/>
              </a:spcBef>
              <a:spcAft>
                <a:spcPts val="0"/>
              </a:spcAft>
              <a:buNone/>
            </a:pPr>
            <a:r>
              <a:rPr lang="en-US" sz="1200" i="1">
                <a:solidFill>
                  <a:srgbClr val="BFBFBF"/>
                </a:solidFill>
              </a:rPr>
              <a:t>Die Differenz zwischen den während der Drucksteigerung und der Druckentlastung gemessenen Applanationsdrücken, die denselben Abflachungsgrad der Kornea hervorrufen, entspricht der </a:t>
            </a:r>
            <a:r>
              <a:rPr lang="en-US" sz="1200" b="1">
                <a:solidFill>
                  <a:srgbClr val="BFBFBF"/>
                </a:solidFill>
              </a:rPr>
              <a:t>kornealen Hysterese.</a:t>
            </a:r>
            <a:endParaRPr sz="1200" i="1">
              <a:solidFill>
                <a:srgbClr val="BFBFBF"/>
              </a:solidFill>
            </a:endParaRPr>
          </a:p>
        </p:txBody>
      </p:sp>
      <p:cxnSp>
        <p:nvCxnSpPr>
          <p:cNvPr id="1257" name="Google Shape;1257;p79"/>
          <p:cNvCxnSpPr/>
          <p:nvPr/>
        </p:nvCxnSpPr>
        <p:spPr>
          <a:xfrm flipH="1">
            <a:off x="4114801" y="2323690"/>
            <a:ext cx="1647414" cy="550287"/>
          </a:xfrm>
          <a:prstGeom prst="straightConnector1">
            <a:avLst/>
          </a:prstGeom>
          <a:noFill/>
          <a:ln w="22225" cap="flat" cmpd="sng">
            <a:solidFill>
              <a:srgbClr val="0000FF"/>
            </a:solidFill>
            <a:prstDash val="solid"/>
            <a:round/>
            <a:headEnd type="none" w="sm" len="sm"/>
            <a:tailEnd type="triangle" w="med" len="med"/>
          </a:ln>
        </p:spPr>
      </p:cxnSp>
      <p:cxnSp>
        <p:nvCxnSpPr>
          <p:cNvPr id="1258" name="Google Shape;1258;p79"/>
          <p:cNvCxnSpPr/>
          <p:nvPr/>
        </p:nvCxnSpPr>
        <p:spPr>
          <a:xfrm flipH="1">
            <a:off x="3827800" y="1528163"/>
            <a:ext cx="439400" cy="465788"/>
          </a:xfrm>
          <a:prstGeom prst="straightConnector1">
            <a:avLst/>
          </a:prstGeom>
          <a:noFill/>
          <a:ln w="9525" cap="flat" cmpd="sng">
            <a:solidFill>
              <a:schemeClr val="dk1"/>
            </a:solidFill>
            <a:prstDash val="solid"/>
            <a:round/>
            <a:headEnd type="none" w="sm" len="sm"/>
            <a:tailEnd type="triangle" w="med" len="med"/>
          </a:ln>
        </p:spPr>
      </p:cxnSp>
      <p:cxnSp>
        <p:nvCxnSpPr>
          <p:cNvPr id="1259" name="Google Shape;1259;p79"/>
          <p:cNvCxnSpPr/>
          <p:nvPr/>
        </p:nvCxnSpPr>
        <p:spPr>
          <a:xfrm>
            <a:off x="4267200" y="1554260"/>
            <a:ext cx="945877" cy="397985"/>
          </a:xfrm>
          <a:prstGeom prst="straightConnector1">
            <a:avLst/>
          </a:prstGeom>
          <a:noFill/>
          <a:ln w="9525" cap="flat" cmpd="sng">
            <a:solidFill>
              <a:schemeClr val="dk1"/>
            </a:solidFill>
            <a:prstDash val="solid"/>
            <a:round/>
            <a:headEnd type="none" w="sm" len="sm"/>
            <a:tailEnd type="triangle" w="med" len="med"/>
          </a:ln>
        </p:spPr>
      </p:cxnSp>
      <p:sp>
        <p:nvSpPr>
          <p:cNvPr id="1260" name="Google Shape;1260;p79"/>
          <p:cNvSpPr txBox="1"/>
          <p:nvPr/>
        </p:nvSpPr>
        <p:spPr>
          <a:xfrm>
            <a:off x="507061" y="4104471"/>
            <a:ext cx="8130000" cy="22422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rgbClr val="BFBFBF"/>
                </a:solidFill>
              </a:rPr>
              <a:t>Betrachten wir folgendes Prinzip: Ein Luftstoß wird auf die Kornea appliziert, wobei der ausgeübte Druck über die Zeit ansteigt. Mit zunehmender Druckbelastung kommt es zu einer fortschreitenden Abflachung der Kornea (dies ist in der Abbildung nicht dargestellt).</a:t>
            </a:r>
            <a:endParaRPr sz="1200">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Sobald die Kornea einen definierten Abflachungsgrad (Applanation) erreicht, wird der dafür notwendige applizierte Luftdruck gemessen und aufgezeichnet.</a:t>
            </a:r>
            <a:endParaRPr sz="1200">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Anschließend wird der applizierte Luftdruck wieder langsam abgesenkt. Mit abnehmendem Druck kehrt die Kornea zunehmend in ihre ursprüngliche konvexe Form zurück (dieser Vorgang ist in der Abbildung erneut nicht dargestellt).</a:t>
            </a:r>
            <a:endParaRPr sz="1200">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Bei einer ideal elastischen Kornea würde der gleiche Grad der Abflachung während der Druckentlastung bei demselben applizierten Luftdruck erreicht werden wie während der Drucksteigerung.</a:t>
            </a:r>
            <a:endParaRPr sz="1200">
              <a:solidFill>
                <a:srgbClr val="BFBFBF"/>
              </a:solidFill>
            </a:endParaRPr>
          </a:p>
          <a:p>
            <a:pPr marL="0" lvl="0" indent="0" algn="l" rtl="0">
              <a:spcBef>
                <a:spcPts val="0"/>
              </a:spcBef>
              <a:spcAft>
                <a:spcPts val="0"/>
              </a:spcAft>
              <a:buNone/>
            </a:pPr>
            <a:r>
              <a:rPr lang="en-US" sz="1200" b="1">
                <a:solidFill>
                  <a:srgbClr val="BFBFBF"/>
                </a:solidFill>
              </a:rPr>
              <a:t>Doch das ist nicht der Fall. </a:t>
            </a:r>
            <a:r>
              <a:rPr lang="en-US" sz="1200">
                <a:solidFill>
                  <a:srgbClr val="BFBFBF"/>
                </a:solidFill>
              </a:rPr>
              <a:t>Aufgrund ihrer viskoelastischen Eigenschaften zeigt sie eine zeitverzögerte Reaktion: Der definierte Abflachungsgrad wird während der Druckentlastung erst bei einem niedrigeren Luftdruck erreicht als während der vorherigen Drucksteigerung.</a:t>
            </a:r>
            <a:endParaRPr sz="1200">
              <a:solidFill>
                <a:srgbClr val="BFBFBF"/>
              </a:solidFill>
            </a:endParaRPr>
          </a:p>
        </p:txBody>
      </p:sp>
      <p:sp>
        <p:nvSpPr>
          <p:cNvPr id="1261" name="Google Shape;1261;p79"/>
          <p:cNvSpPr txBox="1"/>
          <p:nvPr/>
        </p:nvSpPr>
        <p:spPr>
          <a:xfrm>
            <a:off x="2915421" y="969485"/>
            <a:ext cx="3180600" cy="579900"/>
          </a:xfrm>
          <a:prstGeom prst="rect">
            <a:avLst/>
          </a:prstGeom>
          <a:noFill/>
          <a:ln>
            <a:noFill/>
          </a:ln>
        </p:spPr>
        <p:txBody>
          <a:bodyPr spcFirstLastPara="1" wrap="square" lIns="25400" tIns="12700" rIns="25400" bIns="12700" anchor="t" anchorCtr="0">
            <a:spAutoFit/>
          </a:bodyPr>
          <a:lstStyle/>
          <a:p>
            <a:pPr marL="0" lvl="0" indent="0" algn="ctr" rtl="0">
              <a:spcBef>
                <a:spcPts val="0"/>
              </a:spcBef>
              <a:spcAft>
                <a:spcPts val="0"/>
              </a:spcAft>
              <a:buClr>
                <a:schemeClr val="dk1"/>
              </a:buClr>
              <a:buFont typeface="Arial"/>
              <a:buNone/>
            </a:pPr>
            <a:r>
              <a:rPr lang="en-US" sz="1200">
                <a:solidFill>
                  <a:schemeClr val="dk1"/>
                </a:solidFill>
              </a:rPr>
              <a:t>Der Zeitpunkt, an dem die korneale Abflachung den definierten Referenzwert erreicht.</a:t>
            </a:r>
            <a:endParaRPr/>
          </a:p>
        </p:txBody>
      </p:sp>
      <p:sp>
        <p:nvSpPr>
          <p:cNvPr id="1262" name="Google Shape;1262;p79"/>
          <p:cNvSpPr txBox="1"/>
          <p:nvPr/>
        </p:nvSpPr>
        <p:spPr>
          <a:xfrm>
            <a:off x="1427817" y="4718506"/>
            <a:ext cx="6288300" cy="1134000"/>
          </a:xfrm>
          <a:prstGeom prst="rect">
            <a:avLst/>
          </a:prstGeom>
          <a:solidFill>
            <a:srgbClr val="00B0F0"/>
          </a:solidFill>
          <a:ln w="9525" cap="flat" cmpd="sng">
            <a:solidFill>
              <a:schemeClr val="dk1"/>
            </a:solidFill>
            <a:prstDash val="solid"/>
            <a:round/>
            <a:headEnd type="none" w="sm" len="sm"/>
            <a:tailEnd type="none" w="sm" len="sm"/>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lt1"/>
                </a:solidFill>
              </a:rPr>
              <a:t>Gut, aber wie lässt sich erklären, dass eine geringe korneale Hysterese mit einem erhöhten Glaukom-Risiko assoziiert ist?</a:t>
            </a:r>
            <a:endParaRPr/>
          </a:p>
          <a:p>
            <a:pPr marL="0" marR="0" lvl="0" indent="0" algn="l" rtl="0">
              <a:spcBef>
                <a:spcPts val="0"/>
              </a:spcBef>
              <a:spcAft>
                <a:spcPts val="0"/>
              </a:spcAft>
              <a:buNone/>
            </a:pPr>
            <a:r>
              <a:rPr lang="en-US" sz="1200">
                <a:solidFill>
                  <a:schemeClr val="lt1"/>
                </a:solidFill>
              </a:rPr>
              <a:t>Wie auch bei der dünnen zentralen Hornhautdicke (CCT) ist der genaue Mechanismus nicht sicher bekannt.</a:t>
            </a:r>
            <a:r>
              <a:rPr lang="en-US" sz="1200">
                <a:solidFill>
                  <a:srgbClr val="00B0F0"/>
                </a:solidFill>
                <a:latin typeface="Arial"/>
                <a:ea typeface="Arial"/>
                <a:cs typeface="Arial"/>
                <a:sym typeface="Arial"/>
              </a:rPr>
              <a:t>Aber ebenso wie bei einer geringen Hornhautdicke geht man davon aus, dass eine geringe Hysterese strukturelle Eigenschaften der Augenwand widerspiegelt, die den Sehnervenkopf anfällig für glaukomatöse Schäden machen.</a:t>
            </a:r>
            <a:endParaRPr/>
          </a:p>
        </p:txBody>
      </p:sp>
      <p:sp>
        <p:nvSpPr>
          <p:cNvPr id="1263" name="Google Shape;1263;p79"/>
          <p:cNvSpPr txBox="1"/>
          <p:nvPr/>
        </p:nvSpPr>
        <p:spPr>
          <a:xfrm>
            <a:off x="457200" y="304800"/>
            <a:ext cx="7543800" cy="5635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A</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214" name="Google Shape;214;p8"/>
          <p:cNvPicPr preferRelativeResize="0"/>
          <p:nvPr/>
        </p:nvPicPr>
        <p:blipFill rotWithShape="1">
          <a:blip r:embed="rId3">
            <a:alphaModFix/>
          </a:blip>
          <a:srcRect b="50114"/>
          <a:stretch/>
        </p:blipFill>
        <p:spPr>
          <a:xfrm>
            <a:off x="1066800" y="1077912"/>
            <a:ext cx="7086600" cy="2427288"/>
          </a:xfrm>
          <a:prstGeom prst="rect">
            <a:avLst/>
          </a:prstGeom>
          <a:noFill/>
          <a:ln>
            <a:noFill/>
          </a:ln>
        </p:spPr>
      </p:pic>
      <p:sp>
        <p:nvSpPr>
          <p:cNvPr id="215" name="Google Shape;215;p8"/>
          <p:cNvSpPr/>
          <p:nvPr/>
        </p:nvSpPr>
        <p:spPr>
          <a:xfrm>
            <a:off x="3581400" y="959582"/>
            <a:ext cx="5410200" cy="2545618"/>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16" name="Google Shape;216;p8"/>
          <p:cNvSpPr txBox="1"/>
          <p:nvPr/>
        </p:nvSpPr>
        <p:spPr>
          <a:xfrm>
            <a:off x="4987955" y="1894346"/>
            <a:ext cx="37245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rPr>
              <a:t>Im Hinblick auf die f</a:t>
            </a:r>
            <a:r>
              <a:rPr lang="en-US" sz="1200" i="1">
                <a:solidFill>
                  <a:srgbClr val="0000FF"/>
                </a:solidFill>
              </a:rPr>
              <a:t>ür das Glaukom charakteristischen Gesichtsfelddefekte</a:t>
            </a:r>
            <a:r>
              <a:rPr lang="en-US" sz="1200" i="1">
                <a:solidFill>
                  <a:schemeClr val="dk1"/>
                </a:solidFill>
              </a:rPr>
              <a:t> </a:t>
            </a:r>
            <a:r>
              <a:rPr lang="en-US" sz="1200" i="1">
                <a:solidFill>
                  <a:srgbClr val="0000FF"/>
                </a:solidFill>
              </a:rPr>
              <a:t>(GF):</a:t>
            </a:r>
            <a:endParaRPr>
              <a:solidFill>
                <a:srgbClr val="0000FF"/>
              </a:solidFil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267"/>
        <p:cNvGrpSpPr/>
        <p:nvPr/>
      </p:nvGrpSpPr>
      <p:grpSpPr>
        <a:xfrm>
          <a:off x="0" y="0"/>
          <a:ext cx="0" cy="0"/>
          <a:chOff x="0" y="0"/>
          <a:chExt cx="0" cy="0"/>
        </a:xfrm>
      </p:grpSpPr>
      <p:sp>
        <p:nvSpPr>
          <p:cNvPr id="1268" name="Google Shape;1268;p80"/>
          <p:cNvSpPr txBox="1">
            <a:spLocks noGrp="1"/>
          </p:cNvSpPr>
          <p:nvPr>
            <p:ph type="sldNum" idx="12"/>
          </p:nvPr>
        </p:nvSpPr>
        <p:spPr>
          <a:xfrm>
            <a:off x="7010400" y="635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a:t>80</a:t>
            </a:fld>
            <a:endParaRPr/>
          </a:p>
        </p:txBody>
      </p:sp>
      <p:cxnSp>
        <p:nvCxnSpPr>
          <p:cNvPr id="1269" name="Google Shape;1269;p80"/>
          <p:cNvCxnSpPr/>
          <p:nvPr/>
        </p:nvCxnSpPr>
        <p:spPr>
          <a:xfrm>
            <a:off x="1936477" y="1685545"/>
            <a:ext cx="0" cy="2057400"/>
          </a:xfrm>
          <a:prstGeom prst="straightConnector1">
            <a:avLst/>
          </a:prstGeom>
          <a:noFill/>
          <a:ln w="9525" cap="flat" cmpd="sng">
            <a:solidFill>
              <a:schemeClr val="dk1"/>
            </a:solidFill>
            <a:prstDash val="solid"/>
            <a:round/>
            <a:headEnd type="none" w="sm" len="sm"/>
            <a:tailEnd type="none" w="sm" len="sm"/>
          </a:ln>
        </p:spPr>
      </p:cxnSp>
      <p:cxnSp>
        <p:nvCxnSpPr>
          <p:cNvPr id="1270" name="Google Shape;1270;p80"/>
          <p:cNvCxnSpPr/>
          <p:nvPr/>
        </p:nvCxnSpPr>
        <p:spPr>
          <a:xfrm>
            <a:off x="1936477" y="3742945"/>
            <a:ext cx="4953000" cy="0"/>
          </a:xfrm>
          <a:prstGeom prst="straightConnector1">
            <a:avLst/>
          </a:prstGeom>
          <a:noFill/>
          <a:ln w="9525" cap="flat" cmpd="sng">
            <a:solidFill>
              <a:schemeClr val="dk1"/>
            </a:solidFill>
            <a:prstDash val="solid"/>
            <a:round/>
            <a:headEnd type="none" w="sm" len="sm"/>
            <a:tailEnd type="none" w="sm" len="sm"/>
          </a:ln>
        </p:spPr>
      </p:cxnSp>
      <p:sp>
        <p:nvSpPr>
          <p:cNvPr id="1271" name="Google Shape;1271;p80"/>
          <p:cNvSpPr/>
          <p:nvPr/>
        </p:nvSpPr>
        <p:spPr>
          <a:xfrm>
            <a:off x="2126980" y="2066545"/>
            <a:ext cx="4571995" cy="1614865"/>
          </a:xfrm>
          <a:custGeom>
            <a:avLst/>
            <a:gdLst/>
            <a:ahLst/>
            <a:cxnLst/>
            <a:rect l="l" t="t" r="r" b="b"/>
            <a:pathLst>
              <a:path w="3485322" h="1614865" extrusionOk="0">
                <a:moveTo>
                  <a:pt x="0" y="1603543"/>
                </a:moveTo>
                <a:cubicBezTo>
                  <a:pt x="282713" y="1624525"/>
                  <a:pt x="565426" y="1645508"/>
                  <a:pt x="848139" y="1378256"/>
                </a:cubicBezTo>
                <a:cubicBezTo>
                  <a:pt x="1130852" y="1111004"/>
                  <a:pt x="1401997" y="-6596"/>
                  <a:pt x="1696278" y="30"/>
                </a:cubicBezTo>
                <a:cubicBezTo>
                  <a:pt x="1990559" y="6656"/>
                  <a:pt x="2311196" y="1221441"/>
                  <a:pt x="2613828" y="1418013"/>
                </a:cubicBezTo>
                <a:cubicBezTo>
                  <a:pt x="2916460" y="1614585"/>
                  <a:pt x="3194824" y="1524030"/>
                  <a:pt x="3485322" y="1577039"/>
                </a:cubicBezTo>
                <a:lnTo>
                  <a:pt x="3485322" y="1577039"/>
                </a:lnTo>
              </a:path>
            </a:pathLst>
          </a:custGeom>
          <a:no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72" name="Google Shape;1272;p80"/>
          <p:cNvSpPr txBox="1"/>
          <p:nvPr/>
        </p:nvSpPr>
        <p:spPr>
          <a:xfrm>
            <a:off x="3917677" y="2123635"/>
            <a:ext cx="876298" cy="400110"/>
          </a:xfrm>
          <a:prstGeom prst="rect">
            <a:avLst/>
          </a:prstGeom>
          <a:noFill/>
          <a:ln>
            <a:noFill/>
          </a:ln>
        </p:spPr>
        <p:txBody>
          <a:bodyPr spcFirstLastPara="1" wrap="square" lIns="25400" tIns="12700" rIns="25400" bIns="12700" anchor="t" anchorCtr="0">
            <a:spAutoFit/>
          </a:bodyPr>
          <a:lstStyle/>
          <a:p>
            <a:pPr marL="0" marR="0" lvl="0" indent="0" algn="ctr" rtl="0">
              <a:lnSpc>
                <a:spcPct val="100000"/>
              </a:lnSpc>
              <a:spcBef>
                <a:spcPts val="0"/>
              </a:spcBef>
              <a:spcAft>
                <a:spcPts val="0"/>
              </a:spcAft>
              <a:buNone/>
            </a:pPr>
            <a:r>
              <a:rPr lang="en-US" sz="1200">
                <a:solidFill>
                  <a:schemeClr val="dk1"/>
                </a:solidFill>
                <a:latin typeface="Arial"/>
                <a:ea typeface="Arial"/>
                <a:cs typeface="Arial"/>
                <a:sym typeface="Arial"/>
              </a:rPr>
              <a:t>Luftdruck</a:t>
            </a:r>
            <a:endParaRPr/>
          </a:p>
        </p:txBody>
      </p:sp>
      <p:sp>
        <p:nvSpPr>
          <p:cNvPr id="1273" name="Google Shape;1273;p80"/>
          <p:cNvSpPr txBox="1"/>
          <p:nvPr/>
        </p:nvSpPr>
        <p:spPr>
          <a:xfrm>
            <a:off x="4039681" y="3742945"/>
            <a:ext cx="632289" cy="33855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Zeit</a:t>
            </a:r>
            <a:endParaRPr/>
          </a:p>
        </p:txBody>
      </p:sp>
      <p:cxnSp>
        <p:nvCxnSpPr>
          <p:cNvPr id="1274" name="Google Shape;1274;p80"/>
          <p:cNvCxnSpPr/>
          <p:nvPr/>
        </p:nvCxnSpPr>
        <p:spPr>
          <a:xfrm>
            <a:off x="3765277" y="1837945"/>
            <a:ext cx="0" cy="1600200"/>
          </a:xfrm>
          <a:prstGeom prst="straightConnector1">
            <a:avLst/>
          </a:prstGeom>
          <a:noFill/>
          <a:ln w="9525" cap="flat" cmpd="sng">
            <a:solidFill>
              <a:schemeClr val="dk1"/>
            </a:solidFill>
            <a:prstDash val="dash"/>
            <a:round/>
            <a:headEnd type="none" w="sm" len="sm"/>
            <a:tailEnd type="none" w="sm" len="sm"/>
          </a:ln>
        </p:spPr>
      </p:cxnSp>
      <p:cxnSp>
        <p:nvCxnSpPr>
          <p:cNvPr id="1275" name="Google Shape;1275;p80"/>
          <p:cNvCxnSpPr/>
          <p:nvPr/>
        </p:nvCxnSpPr>
        <p:spPr>
          <a:xfrm>
            <a:off x="5213077" y="1837945"/>
            <a:ext cx="0" cy="1600200"/>
          </a:xfrm>
          <a:prstGeom prst="straightConnector1">
            <a:avLst/>
          </a:prstGeom>
          <a:noFill/>
          <a:ln w="9525" cap="flat" cmpd="sng">
            <a:solidFill>
              <a:schemeClr val="dk1"/>
            </a:solidFill>
            <a:prstDash val="dash"/>
            <a:round/>
            <a:headEnd type="none" w="sm" len="sm"/>
            <a:tailEnd type="none" w="sm" len="sm"/>
          </a:ln>
        </p:spPr>
      </p:cxnSp>
      <p:sp>
        <p:nvSpPr>
          <p:cNvPr id="1276" name="Google Shape;1276;p80"/>
          <p:cNvSpPr txBox="1"/>
          <p:nvPr/>
        </p:nvSpPr>
        <p:spPr>
          <a:xfrm>
            <a:off x="793476" y="2666243"/>
            <a:ext cx="1143001" cy="477054"/>
          </a:xfrm>
          <a:prstGeom prst="rect">
            <a:avLst/>
          </a:prstGeom>
          <a:noFill/>
          <a:ln>
            <a:noFill/>
          </a:ln>
        </p:spPr>
        <p:txBody>
          <a:bodyPr spcFirstLastPara="1" wrap="square" lIns="25400" tIns="12700" rIns="25400" bIns="12700" anchor="t" anchorCtr="0">
            <a:spAutoFit/>
          </a:bodyPr>
          <a:lstStyle/>
          <a:p>
            <a:pPr marL="0" marR="0" lvl="0" indent="0" algn="r" rtl="0">
              <a:lnSpc>
                <a:spcPct val="125000"/>
              </a:lnSpc>
              <a:spcBef>
                <a:spcPts val="0"/>
              </a:spcBef>
              <a:spcAft>
                <a:spcPts val="0"/>
              </a:spcAft>
              <a:buNone/>
            </a:pPr>
            <a:r>
              <a:rPr lang="en-US" sz="1200" i="1">
                <a:solidFill>
                  <a:schemeClr val="dk1"/>
                </a:solidFill>
                <a:latin typeface="Arial"/>
                <a:ea typeface="Arial"/>
                <a:cs typeface="Arial"/>
                <a:sym typeface="Arial"/>
              </a:rPr>
              <a:t>Angewandter Luftdruck</a:t>
            </a:r>
            <a:endParaRPr/>
          </a:p>
        </p:txBody>
      </p:sp>
      <p:cxnSp>
        <p:nvCxnSpPr>
          <p:cNvPr id="1277" name="Google Shape;1277;p80"/>
          <p:cNvCxnSpPr/>
          <p:nvPr/>
        </p:nvCxnSpPr>
        <p:spPr>
          <a:xfrm rot="10800000">
            <a:off x="1936477" y="2638045"/>
            <a:ext cx="1828800" cy="0"/>
          </a:xfrm>
          <a:prstGeom prst="straightConnector1">
            <a:avLst/>
          </a:prstGeom>
          <a:noFill/>
          <a:ln w="9525" cap="flat" cmpd="sng">
            <a:solidFill>
              <a:schemeClr val="dk1"/>
            </a:solidFill>
            <a:prstDash val="solid"/>
            <a:round/>
            <a:headEnd type="none" w="sm" len="sm"/>
            <a:tailEnd type="triangle" w="med" len="med"/>
          </a:ln>
        </p:spPr>
      </p:cxnSp>
      <p:cxnSp>
        <p:nvCxnSpPr>
          <p:cNvPr id="1278" name="Google Shape;1278;p80"/>
          <p:cNvCxnSpPr/>
          <p:nvPr/>
        </p:nvCxnSpPr>
        <p:spPr>
          <a:xfrm rot="10800000">
            <a:off x="1936477" y="3133345"/>
            <a:ext cx="3276600" cy="0"/>
          </a:xfrm>
          <a:prstGeom prst="straightConnector1">
            <a:avLst/>
          </a:prstGeom>
          <a:noFill/>
          <a:ln w="9525" cap="flat" cmpd="sng">
            <a:solidFill>
              <a:schemeClr val="dk1"/>
            </a:solidFill>
            <a:prstDash val="solid"/>
            <a:round/>
            <a:headEnd type="none" w="sm" len="sm"/>
            <a:tailEnd type="triangle" w="med" len="med"/>
          </a:ln>
        </p:spPr>
      </p:cxnSp>
      <p:sp>
        <p:nvSpPr>
          <p:cNvPr id="1279" name="Google Shape;1279;p80"/>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280" name="Google Shape;1280;p80"/>
          <p:cNvSpPr/>
          <p:nvPr/>
        </p:nvSpPr>
        <p:spPr>
          <a:xfrm>
            <a:off x="3854730" y="2638045"/>
            <a:ext cx="183871" cy="495300"/>
          </a:xfrm>
          <a:prstGeom prst="rightBrace">
            <a:avLst>
              <a:gd name="adj1" fmla="val 8333"/>
              <a:gd name="adj2" fmla="val 50000"/>
            </a:avLst>
          </a:prstGeom>
          <a:noFill/>
          <a:ln w="22225"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281" name="Google Shape;1281;p80"/>
          <p:cNvSpPr txBox="1"/>
          <p:nvPr/>
        </p:nvSpPr>
        <p:spPr>
          <a:xfrm>
            <a:off x="5841726" y="1844295"/>
            <a:ext cx="2971800" cy="1134000"/>
          </a:xfrm>
          <a:prstGeom prst="rect">
            <a:avLst/>
          </a:prstGeom>
          <a:solidFill>
            <a:srgbClr val="EDEDCB"/>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BFBFBF"/>
                </a:solidFill>
              </a:rPr>
              <a:t>Die Differenz zwischen den während der Drucksteigerung und der Druckentlastung gemessenen Applanationsdrücken, die denselben Abflachungsgrad der Kornea hervorrufen, entspricht der </a:t>
            </a:r>
            <a:r>
              <a:rPr lang="en-US" sz="1200" b="1">
                <a:solidFill>
                  <a:srgbClr val="BFBFBF"/>
                </a:solidFill>
              </a:rPr>
              <a:t>kornealen Hysterese.</a:t>
            </a:r>
            <a:endParaRPr/>
          </a:p>
        </p:txBody>
      </p:sp>
      <p:cxnSp>
        <p:nvCxnSpPr>
          <p:cNvPr id="1282" name="Google Shape;1282;p80"/>
          <p:cNvCxnSpPr/>
          <p:nvPr/>
        </p:nvCxnSpPr>
        <p:spPr>
          <a:xfrm flipH="1">
            <a:off x="4114801" y="2323690"/>
            <a:ext cx="1647414" cy="550287"/>
          </a:xfrm>
          <a:prstGeom prst="straightConnector1">
            <a:avLst/>
          </a:prstGeom>
          <a:noFill/>
          <a:ln w="22225" cap="flat" cmpd="sng">
            <a:solidFill>
              <a:srgbClr val="0000FF"/>
            </a:solidFill>
            <a:prstDash val="solid"/>
            <a:round/>
            <a:headEnd type="none" w="sm" len="sm"/>
            <a:tailEnd type="triangle" w="med" len="med"/>
          </a:ln>
        </p:spPr>
      </p:cxnSp>
      <p:cxnSp>
        <p:nvCxnSpPr>
          <p:cNvPr id="1283" name="Google Shape;1283;p80"/>
          <p:cNvCxnSpPr/>
          <p:nvPr/>
        </p:nvCxnSpPr>
        <p:spPr>
          <a:xfrm flipH="1">
            <a:off x="3827800" y="1528163"/>
            <a:ext cx="439400" cy="465788"/>
          </a:xfrm>
          <a:prstGeom prst="straightConnector1">
            <a:avLst/>
          </a:prstGeom>
          <a:noFill/>
          <a:ln w="9525" cap="flat" cmpd="sng">
            <a:solidFill>
              <a:schemeClr val="dk1"/>
            </a:solidFill>
            <a:prstDash val="solid"/>
            <a:round/>
            <a:headEnd type="none" w="sm" len="sm"/>
            <a:tailEnd type="triangle" w="med" len="med"/>
          </a:ln>
        </p:spPr>
      </p:cxnSp>
      <p:cxnSp>
        <p:nvCxnSpPr>
          <p:cNvPr id="1284" name="Google Shape;1284;p80"/>
          <p:cNvCxnSpPr/>
          <p:nvPr/>
        </p:nvCxnSpPr>
        <p:spPr>
          <a:xfrm>
            <a:off x="4267200" y="1554260"/>
            <a:ext cx="945877" cy="397985"/>
          </a:xfrm>
          <a:prstGeom prst="straightConnector1">
            <a:avLst/>
          </a:prstGeom>
          <a:noFill/>
          <a:ln w="9525" cap="flat" cmpd="sng">
            <a:solidFill>
              <a:schemeClr val="dk1"/>
            </a:solidFill>
            <a:prstDash val="solid"/>
            <a:round/>
            <a:headEnd type="none" w="sm" len="sm"/>
            <a:tailEnd type="triangle" w="med" len="med"/>
          </a:ln>
        </p:spPr>
      </p:cxnSp>
      <p:sp>
        <p:nvSpPr>
          <p:cNvPr id="1285" name="Google Shape;1285;p80"/>
          <p:cNvSpPr txBox="1"/>
          <p:nvPr/>
        </p:nvSpPr>
        <p:spPr>
          <a:xfrm>
            <a:off x="507061" y="4104471"/>
            <a:ext cx="8130000" cy="22422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rgbClr val="BFBFBF"/>
                </a:solidFill>
              </a:rPr>
              <a:t>Betrachten wir folgendes Prinzip: Ein Luftstoß wird auf die Kornea appliziert, wobei der ausgeübte Druck über die Zeit ansteigt. Mit zunehmender Druckbelastung kommt es zu einer fortschreitenden Abflachung der Kornea (dies ist in der Abbildung nicht dargestellt).</a:t>
            </a:r>
            <a:endParaRPr sz="1200">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Sobald die Kornea einen definierten Abflachungsgrad (Applanation) erreicht, wird der dafür notwendige applizierte Luftdruck gemessen und aufgezeichnet.</a:t>
            </a:r>
            <a:endParaRPr sz="1200">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Anschließend wird der applizierte Luftdruck wieder langsam abgesenkt. Mit abnehmendem Druck kehrt die Kornea zunehmend in ihre ursprüngliche konvexe Form zurück (dieser Vorgang ist in der Abbildung erneut nicht dargestellt).</a:t>
            </a:r>
            <a:endParaRPr sz="1200">
              <a:solidFill>
                <a:srgbClr val="BFBFBF"/>
              </a:solidFill>
            </a:endParaRPr>
          </a:p>
          <a:p>
            <a:pPr marL="0" lvl="0" indent="0" algn="l" rtl="0">
              <a:spcBef>
                <a:spcPts val="0"/>
              </a:spcBef>
              <a:spcAft>
                <a:spcPts val="0"/>
              </a:spcAft>
              <a:buClr>
                <a:schemeClr val="dk1"/>
              </a:buClr>
              <a:buFont typeface="Arial"/>
              <a:buNone/>
            </a:pPr>
            <a:r>
              <a:rPr lang="en-US" sz="1200">
                <a:solidFill>
                  <a:srgbClr val="BFBFBF"/>
                </a:solidFill>
              </a:rPr>
              <a:t>Bei einer ideal elastischen Kornea würde der gleiche Grad der Abflachung während der Druckentlastung bei demselben applizierten Luftdruck erreicht werden wie während der Drucksteigerung.</a:t>
            </a:r>
            <a:endParaRPr sz="1200">
              <a:solidFill>
                <a:srgbClr val="BFBFBF"/>
              </a:solidFill>
            </a:endParaRPr>
          </a:p>
          <a:p>
            <a:pPr marL="0" lvl="0" indent="0" algn="l" rtl="0">
              <a:spcBef>
                <a:spcPts val="0"/>
              </a:spcBef>
              <a:spcAft>
                <a:spcPts val="0"/>
              </a:spcAft>
              <a:buNone/>
            </a:pPr>
            <a:r>
              <a:rPr lang="en-US" sz="1200" b="1">
                <a:solidFill>
                  <a:srgbClr val="BFBFBF"/>
                </a:solidFill>
              </a:rPr>
              <a:t>Doch das ist nicht der Fall. </a:t>
            </a:r>
            <a:r>
              <a:rPr lang="en-US" sz="1200">
                <a:solidFill>
                  <a:srgbClr val="BFBFBF"/>
                </a:solidFill>
              </a:rPr>
              <a:t>Aufgrund ihrer viskoelastischen Eigenschaften zeigt sie eine zeitverzögerte Reaktion: Der definierte Abflachungsgrad wird während der Druckentlastung erst bei einem niedrigeren Luftdruck erreicht als während der vorherigen Drucksteigerung.</a:t>
            </a:r>
            <a:endParaRPr sz="1200">
              <a:solidFill>
                <a:srgbClr val="BFBFBF"/>
              </a:solidFill>
            </a:endParaRPr>
          </a:p>
        </p:txBody>
      </p:sp>
      <p:sp>
        <p:nvSpPr>
          <p:cNvPr id="1286" name="Google Shape;1286;p80"/>
          <p:cNvSpPr txBox="1"/>
          <p:nvPr/>
        </p:nvSpPr>
        <p:spPr>
          <a:xfrm>
            <a:off x="2915421" y="969485"/>
            <a:ext cx="3180600" cy="579900"/>
          </a:xfrm>
          <a:prstGeom prst="rect">
            <a:avLst/>
          </a:prstGeom>
          <a:noFill/>
          <a:ln>
            <a:noFill/>
          </a:ln>
        </p:spPr>
        <p:txBody>
          <a:bodyPr spcFirstLastPara="1" wrap="square" lIns="25400" tIns="12700" rIns="25400" bIns="12700" anchor="t" anchorCtr="0">
            <a:spAutoFit/>
          </a:bodyPr>
          <a:lstStyle/>
          <a:p>
            <a:pPr marL="0" lvl="0" indent="0" algn="ctr" rtl="0">
              <a:spcBef>
                <a:spcPts val="0"/>
              </a:spcBef>
              <a:spcAft>
                <a:spcPts val="0"/>
              </a:spcAft>
              <a:buNone/>
            </a:pPr>
            <a:r>
              <a:rPr lang="en-US" sz="1200">
                <a:solidFill>
                  <a:schemeClr val="dk1"/>
                </a:solidFill>
              </a:rPr>
              <a:t>Der Zeitpunkt, an dem die korneale Abflachung den definierten Referenzwert erreicht.</a:t>
            </a:r>
            <a:endParaRPr sz="1200">
              <a:solidFill>
                <a:schemeClr val="dk1"/>
              </a:solidFill>
            </a:endParaRPr>
          </a:p>
        </p:txBody>
      </p:sp>
      <p:sp>
        <p:nvSpPr>
          <p:cNvPr id="1287" name="Google Shape;1287;p80"/>
          <p:cNvSpPr txBox="1"/>
          <p:nvPr/>
        </p:nvSpPr>
        <p:spPr>
          <a:xfrm>
            <a:off x="1427817" y="4718506"/>
            <a:ext cx="6288300" cy="1134000"/>
          </a:xfrm>
          <a:prstGeom prst="rect">
            <a:avLst/>
          </a:prstGeom>
          <a:solidFill>
            <a:srgbClr val="00B0F0"/>
          </a:solidFill>
          <a:ln w="9525" cap="flat" cmpd="sng">
            <a:solidFill>
              <a:schemeClr val="dk1"/>
            </a:solidFill>
            <a:prstDash val="solid"/>
            <a:round/>
            <a:headEnd type="none" w="sm" len="sm"/>
            <a:tailEnd type="none" w="sm" len="sm"/>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lt1"/>
                </a:solidFill>
              </a:rPr>
              <a:t>Gut, aber wie lässt sich erklären, dass eine geringe korneale Hysterese mit einem erhöhten Glaukom-Risiko assoziiert ist?</a:t>
            </a:r>
            <a:endParaRPr>
              <a:solidFill>
                <a:schemeClr val="dk1"/>
              </a:solidFill>
            </a:endParaRPr>
          </a:p>
          <a:p>
            <a:pPr marL="0" marR="0" lvl="0" indent="0" algn="l" rtl="0">
              <a:spcBef>
                <a:spcPts val="0"/>
              </a:spcBef>
              <a:spcAft>
                <a:spcPts val="0"/>
              </a:spcAft>
              <a:buNone/>
            </a:pPr>
            <a:r>
              <a:rPr lang="en-US" sz="1200">
                <a:solidFill>
                  <a:schemeClr val="lt1"/>
                </a:solidFill>
              </a:rPr>
              <a:t>Wie auch bei der dünnen zentralen Hornhautdicke (CCT) ist der genaue Mechanismus nicht sicher bekannt.</a:t>
            </a:r>
            <a:r>
              <a:rPr lang="en-US" sz="1200">
                <a:solidFill>
                  <a:srgbClr val="00B0F0"/>
                </a:solidFill>
              </a:rPr>
              <a:t> </a:t>
            </a:r>
            <a:r>
              <a:rPr lang="en-US" sz="1200">
                <a:solidFill>
                  <a:schemeClr val="dk1"/>
                </a:solidFill>
              </a:rPr>
              <a:t>Wie bei der dünnen CCT wird vermutet, dass eine niedrige korneale Hysterese ein Surrogat für strukturelle Eigenschaften der Augenwand darstellt, die eine erhöhte Vulnerabilität der Papille gegenüber glaukomatösen Schädigungen bedingen.</a:t>
            </a:r>
            <a:endParaRPr/>
          </a:p>
        </p:txBody>
      </p:sp>
      <p:sp>
        <p:nvSpPr>
          <p:cNvPr id="1288" name="Google Shape;1288;p80"/>
          <p:cNvSpPr txBox="1"/>
          <p:nvPr/>
        </p:nvSpPr>
        <p:spPr>
          <a:xfrm>
            <a:off x="457200" y="304800"/>
            <a:ext cx="7543800" cy="5635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A</a:t>
            </a:r>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292"/>
        <p:cNvGrpSpPr/>
        <p:nvPr/>
      </p:nvGrpSpPr>
      <p:grpSpPr>
        <a:xfrm>
          <a:off x="0" y="0"/>
          <a:ext cx="0" cy="0"/>
          <a:chOff x="0" y="0"/>
          <a:chExt cx="0" cy="0"/>
        </a:xfrm>
      </p:grpSpPr>
      <p:sp>
        <p:nvSpPr>
          <p:cNvPr id="1293" name="Google Shape;1293;p81"/>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294" name="Google Shape;1294;p81"/>
          <p:cNvSpPr txBox="1"/>
          <p:nvPr/>
        </p:nvSpPr>
        <p:spPr>
          <a:xfrm>
            <a:off x="457200" y="1536174"/>
            <a:ext cx="7391400" cy="248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7"/>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Ethnische</a:t>
            </a:r>
            <a:r>
              <a:rPr lang="en-US" sz="1200" dirty="0">
                <a:solidFill>
                  <a:srgbClr val="BFBFBF"/>
                </a:solidFill>
              </a:rPr>
              <a:t> </a:t>
            </a:r>
            <a:r>
              <a:rPr lang="en-US" sz="1200" dirty="0" err="1">
                <a:solidFill>
                  <a:srgbClr val="BFBFBF"/>
                </a:solidFill>
              </a:rPr>
              <a:t>Zugehörigkeit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BFBFBF"/>
                </a:solidFill>
              </a:rPr>
              <a:t>-</a:t>
            </a: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b="1" dirty="0" err="1">
                <a:solidFill>
                  <a:srgbClr val="0000FF"/>
                </a:solidFill>
              </a:rPr>
              <a:t>Niedriger</a:t>
            </a:r>
            <a:r>
              <a:rPr lang="en-US" sz="1200" b="1" dirty="0">
                <a:solidFill>
                  <a:srgbClr val="0000FF"/>
                </a:solidFill>
              </a:rPr>
              <a:t> </a:t>
            </a:r>
            <a:r>
              <a:rPr lang="en-US" sz="1200" b="1" dirty="0" err="1">
                <a:solidFill>
                  <a:srgbClr val="0000FF"/>
                </a:solidFill>
              </a:rPr>
              <a:t>okulärer</a:t>
            </a:r>
            <a:r>
              <a:rPr lang="en-US" sz="1200" b="1" dirty="0">
                <a:solidFill>
                  <a:srgbClr val="0000FF"/>
                </a:solidFill>
              </a:rPr>
              <a:t> </a:t>
            </a:r>
            <a:r>
              <a:rPr lang="en-US" sz="1200" b="1" dirty="0" err="1">
                <a:solidFill>
                  <a:srgbClr val="0000FF"/>
                </a:solidFill>
              </a:rPr>
              <a:t>Perfusionsdruck</a:t>
            </a:r>
            <a:r>
              <a:rPr lang="en-US" sz="1200" b="1" dirty="0">
                <a:solidFill>
                  <a:srgbClr val="0000FF"/>
                </a:solidFill>
              </a:rPr>
              <a:t> (OPP, ocular perfusion pressure)</a:t>
            </a:r>
            <a:endParaRPr b="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p:txBody>
      </p:sp>
      <p:sp>
        <p:nvSpPr>
          <p:cNvPr id="1295" name="Google Shape;1295;p81"/>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296" name="Google Shape;1296;p81"/>
          <p:cNvSpPr/>
          <p:nvPr/>
        </p:nvSpPr>
        <p:spPr>
          <a:xfrm>
            <a:off x="381000" y="3266439"/>
            <a:ext cx="4191000" cy="533401"/>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97" name="Google Shape;1297;p81"/>
          <p:cNvSpPr txBox="1"/>
          <p:nvPr/>
        </p:nvSpPr>
        <p:spPr>
          <a:xfrm>
            <a:off x="228600" y="4572000"/>
            <a:ext cx="5423100" cy="13494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rgbClr val="0000FF"/>
                </a:solidFill>
                <a:latin typeface="Arial"/>
                <a:ea typeface="Arial"/>
                <a:cs typeface="Arial"/>
                <a:sym typeface="Arial"/>
              </a:rPr>
              <a:t>Was </a:t>
            </a:r>
            <a:r>
              <a:rPr lang="en-US" sz="1200" i="1" dirty="0" err="1">
                <a:solidFill>
                  <a:srgbClr val="0000FF"/>
                </a:solidFill>
                <a:latin typeface="Arial"/>
                <a:ea typeface="Arial"/>
                <a:cs typeface="Arial"/>
                <a:sym typeface="Arial"/>
              </a:rPr>
              <a:t>ist</a:t>
            </a:r>
            <a:r>
              <a:rPr lang="en-US" sz="1200" i="1" dirty="0">
                <a:solidFill>
                  <a:srgbClr val="0000FF"/>
                </a:solidFill>
                <a:latin typeface="Arial"/>
                <a:ea typeface="Arial"/>
                <a:cs typeface="Arial"/>
                <a:sym typeface="Arial"/>
              </a:rPr>
              <a:t> der OPP, </a:t>
            </a:r>
            <a:r>
              <a:rPr lang="en-US" sz="1200" i="1" dirty="0" err="1">
                <a:solidFill>
                  <a:srgbClr val="0000FF"/>
                </a:solidFill>
                <a:latin typeface="Arial"/>
                <a:ea typeface="Arial"/>
                <a:cs typeface="Arial"/>
                <a:sym typeface="Arial"/>
              </a:rPr>
              <a:t>d.h.</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wie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wird</a:t>
            </a:r>
            <a:r>
              <a:rPr lang="en-US" sz="1200" i="1" dirty="0">
                <a:solidFill>
                  <a:srgbClr val="0000FF"/>
                </a:solidFill>
                <a:latin typeface="Arial"/>
                <a:ea typeface="Arial"/>
                <a:cs typeface="Arial"/>
                <a:sym typeface="Arial"/>
              </a:rPr>
              <a:t> e</a:t>
            </a:r>
            <a:r>
              <a:rPr lang="en-US" sz="1200" i="1" dirty="0">
                <a:solidFill>
                  <a:srgbClr val="0000FF"/>
                </a:solidFill>
              </a:rPr>
              <a:t>r</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definiert</a:t>
            </a:r>
            <a:r>
              <a:rPr lang="en-US" sz="1200" i="1" dirty="0">
                <a:solidFill>
                  <a:srgbClr val="0000FF"/>
                </a:solidFill>
                <a:latin typeface="Arial"/>
                <a:ea typeface="Arial"/>
                <a:cs typeface="Arial"/>
                <a:sym typeface="Arial"/>
              </a:rPr>
              <a:t>?</a:t>
            </a:r>
            <a:endParaRPr sz="1400" i="1" dirty="0">
              <a:solidFill>
                <a:srgbClr val="FFCCFF"/>
              </a:solidFill>
              <a:latin typeface="Arial"/>
              <a:ea typeface="Arial"/>
              <a:cs typeface="Arial"/>
              <a:sym typeface="Arial"/>
            </a:endParaRPr>
          </a:p>
          <a:p>
            <a:pPr marL="0" marR="0" lvl="0" indent="0" algn="l" rtl="0">
              <a:spcBef>
                <a:spcPts val="0"/>
              </a:spcBef>
              <a:spcAft>
                <a:spcPts val="0"/>
              </a:spcAft>
              <a:buNone/>
            </a:pPr>
            <a:r>
              <a:rPr lang="en-US" sz="1200" dirty="0">
                <a:solidFill>
                  <a:srgbClr val="FFCCFF"/>
                </a:solidFill>
                <a:latin typeface="Arial"/>
                <a:ea typeface="Arial"/>
                <a:cs typeface="Arial"/>
                <a:sym typeface="Arial"/>
              </a:rPr>
              <a:t>Es </a:t>
            </a:r>
            <a:r>
              <a:rPr lang="en-US" sz="1200" dirty="0" err="1">
                <a:solidFill>
                  <a:srgbClr val="FFCCFF"/>
                </a:solidFill>
                <a:latin typeface="Arial"/>
                <a:ea typeface="Arial"/>
                <a:cs typeface="Arial"/>
                <a:sym typeface="Arial"/>
              </a:rPr>
              <a:t>ist</a:t>
            </a:r>
            <a:r>
              <a:rPr lang="en-US" sz="1200" dirty="0">
                <a:solidFill>
                  <a:srgbClr val="FFCCFF"/>
                </a:solidFill>
                <a:latin typeface="Arial"/>
                <a:ea typeface="Arial"/>
                <a:cs typeface="Arial"/>
                <a:sym typeface="Arial"/>
              </a:rPr>
              <a:t> die </a:t>
            </a:r>
            <a:r>
              <a:rPr lang="en-US" sz="1200" dirty="0" err="1">
                <a:solidFill>
                  <a:srgbClr val="FFCCFF"/>
                </a:solidFill>
                <a:latin typeface="Arial"/>
                <a:ea typeface="Arial"/>
                <a:cs typeface="Arial"/>
                <a:sym typeface="Arial"/>
              </a:rPr>
              <a:t>Differenz</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zwischen</a:t>
            </a:r>
            <a:r>
              <a:rPr lang="en-US" sz="1200" dirty="0">
                <a:solidFill>
                  <a:srgbClr val="FFCCFF"/>
                </a:solidFill>
                <a:latin typeface="Arial"/>
                <a:ea typeface="Arial"/>
                <a:cs typeface="Arial"/>
                <a:sym typeface="Arial"/>
              </a:rPr>
              <a:t> dem </a:t>
            </a:r>
            <a:r>
              <a:rPr lang="en-US" sz="1200" dirty="0" err="1">
                <a:solidFill>
                  <a:srgbClr val="FFCCFF"/>
                </a:solidFill>
                <a:latin typeface="Arial"/>
                <a:ea typeface="Arial"/>
                <a:cs typeface="Arial"/>
                <a:sym typeface="Arial"/>
              </a:rPr>
              <a:t>mittleren</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arteriellen</a:t>
            </a:r>
            <a:r>
              <a:rPr lang="en-US" sz="1200" dirty="0">
                <a:solidFill>
                  <a:srgbClr val="FFCCFF"/>
                </a:solidFill>
                <a:latin typeface="Arial"/>
                <a:ea typeface="Arial"/>
                <a:cs typeface="Arial"/>
                <a:sym typeface="Arial"/>
              </a:rPr>
              <a:t> Druck (MAP) und dem </a:t>
            </a:r>
            <a:r>
              <a:rPr lang="en-US" sz="1200" dirty="0" err="1">
                <a:solidFill>
                  <a:srgbClr val="FFCCFF"/>
                </a:solidFill>
                <a:latin typeface="Arial"/>
                <a:ea typeface="Arial"/>
                <a:cs typeface="Arial"/>
                <a:sym typeface="Arial"/>
              </a:rPr>
              <a:t>Augeninnendruck</a:t>
            </a:r>
            <a:r>
              <a:rPr lang="en-US" sz="1200" dirty="0">
                <a:solidFill>
                  <a:srgbClr val="FFCCFF"/>
                </a:solidFill>
                <a:latin typeface="Arial"/>
                <a:ea typeface="Arial"/>
                <a:cs typeface="Arial"/>
                <a:sym typeface="Arial"/>
              </a:rPr>
              <a:t> (IOD)</a:t>
            </a:r>
            <a:endParaRPr dirty="0"/>
          </a:p>
          <a:p>
            <a:pPr marL="0" marR="0" lvl="0" indent="0" algn="l" rtl="0">
              <a:spcBef>
                <a:spcPts val="0"/>
              </a:spcBef>
              <a:spcAft>
                <a:spcPts val="0"/>
              </a:spcAft>
              <a:buNone/>
            </a:pPr>
            <a:endParaRPr sz="1400" i="1" dirty="0">
              <a:solidFill>
                <a:srgbClr val="FFCCFF"/>
              </a:solidFill>
              <a:latin typeface="Arial"/>
              <a:ea typeface="Arial"/>
              <a:cs typeface="Arial"/>
              <a:sym typeface="Arial"/>
            </a:endParaRPr>
          </a:p>
          <a:p>
            <a:pPr marL="0" marR="0" lvl="0" indent="0" algn="l" rtl="0">
              <a:spcBef>
                <a:spcPts val="0"/>
              </a:spcBef>
              <a:spcAft>
                <a:spcPts val="0"/>
              </a:spcAft>
              <a:buNone/>
            </a:pPr>
            <a:r>
              <a:rPr lang="en-US" sz="1200" i="1" dirty="0" err="1">
                <a:solidFill>
                  <a:srgbClr val="FFCCFF"/>
                </a:solidFill>
                <a:latin typeface="Arial"/>
                <a:ea typeface="Arial"/>
                <a:cs typeface="Arial"/>
                <a:sym typeface="Arial"/>
              </a:rPr>
              <a:t>Ist</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ein</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niedriger</a:t>
            </a:r>
            <a:r>
              <a:rPr lang="en-US" sz="1200" i="1" dirty="0">
                <a:solidFill>
                  <a:srgbClr val="FFCCFF"/>
                </a:solidFill>
                <a:latin typeface="Arial"/>
                <a:ea typeface="Arial"/>
                <a:cs typeface="Arial"/>
                <a:sym typeface="Arial"/>
              </a:rPr>
              <a:t> OPP </a:t>
            </a:r>
            <a:r>
              <a:rPr lang="en-US" sz="1200" i="1" dirty="0" err="1">
                <a:solidFill>
                  <a:srgbClr val="FFCCFF"/>
                </a:solidFill>
                <a:latin typeface="Arial"/>
                <a:ea typeface="Arial"/>
                <a:cs typeface="Arial"/>
                <a:sym typeface="Arial"/>
              </a:rPr>
              <a:t>ein</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Risikofaktor</a:t>
            </a:r>
            <a:r>
              <a:rPr lang="en-US" sz="1200" i="1" dirty="0">
                <a:solidFill>
                  <a:srgbClr val="FFCCFF"/>
                </a:solidFill>
                <a:latin typeface="Arial"/>
                <a:ea typeface="Arial"/>
                <a:cs typeface="Arial"/>
                <a:sym typeface="Arial"/>
              </a:rPr>
              <a:t> für die </a:t>
            </a:r>
            <a:r>
              <a:rPr lang="en-US" sz="1200" i="1" dirty="0" err="1">
                <a:solidFill>
                  <a:srgbClr val="FFCCFF"/>
                </a:solidFill>
                <a:latin typeface="Arial"/>
                <a:ea typeface="Arial"/>
                <a:cs typeface="Arial"/>
                <a:sym typeface="Arial"/>
              </a:rPr>
              <a:t>Entstehung</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oder</a:t>
            </a:r>
            <a:r>
              <a:rPr lang="en-US" sz="1200" i="1" dirty="0">
                <a:solidFill>
                  <a:srgbClr val="FFCCFF"/>
                </a:solidFill>
                <a:latin typeface="Arial"/>
                <a:ea typeface="Arial"/>
                <a:cs typeface="Arial"/>
                <a:sym typeface="Arial"/>
              </a:rPr>
              <a:t> das </a:t>
            </a:r>
            <a:r>
              <a:rPr lang="en-US" sz="1200" i="1" dirty="0" err="1">
                <a:solidFill>
                  <a:srgbClr val="FFCCFF"/>
                </a:solidFill>
                <a:latin typeface="Arial"/>
                <a:ea typeface="Arial"/>
                <a:cs typeface="Arial"/>
                <a:sym typeface="Arial"/>
              </a:rPr>
              <a:t>Fortschreiten</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eines</a:t>
            </a:r>
            <a:r>
              <a:rPr lang="en-US" sz="1200" i="1" dirty="0">
                <a:solidFill>
                  <a:srgbClr val="FFCCFF"/>
                </a:solidFill>
                <a:latin typeface="Arial"/>
                <a:ea typeface="Arial"/>
                <a:cs typeface="Arial"/>
                <a:sym typeface="Arial"/>
              </a:rPr>
              <a:t> POWG?</a:t>
            </a:r>
            <a:endParaRPr dirty="0"/>
          </a:p>
          <a:p>
            <a:pPr marL="0" marR="0" lvl="0" indent="0" algn="l" rtl="0">
              <a:spcBef>
                <a:spcPts val="0"/>
              </a:spcBef>
              <a:spcAft>
                <a:spcPts val="0"/>
              </a:spcAft>
              <a:buNone/>
            </a:pPr>
            <a:r>
              <a:rPr lang="en-US" sz="1200" dirty="0">
                <a:solidFill>
                  <a:srgbClr val="FFCCFF"/>
                </a:solidFill>
                <a:latin typeface="Arial"/>
                <a:ea typeface="Arial"/>
                <a:cs typeface="Arial"/>
                <a:sym typeface="Arial"/>
              </a:rPr>
              <a:t>Für </a:t>
            </a:r>
            <a:r>
              <a:rPr lang="en-US" sz="1200" dirty="0" err="1">
                <a:solidFill>
                  <a:srgbClr val="FFCCFF"/>
                </a:solidFill>
                <a:latin typeface="Arial"/>
                <a:ea typeface="Arial"/>
                <a:cs typeface="Arial"/>
                <a:sym typeface="Arial"/>
              </a:rPr>
              <a:t>beides</a:t>
            </a:r>
            <a:endParaRPr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301"/>
        <p:cNvGrpSpPr/>
        <p:nvPr/>
      </p:nvGrpSpPr>
      <p:grpSpPr>
        <a:xfrm>
          <a:off x="0" y="0"/>
          <a:ext cx="0" cy="0"/>
          <a:chOff x="0" y="0"/>
          <a:chExt cx="0" cy="0"/>
        </a:xfrm>
      </p:grpSpPr>
      <p:sp>
        <p:nvSpPr>
          <p:cNvPr id="1302" name="Google Shape;1302;p82"/>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303" name="Google Shape;1303;p82"/>
          <p:cNvSpPr txBox="1"/>
          <p:nvPr/>
        </p:nvSpPr>
        <p:spPr>
          <a:xfrm>
            <a:off x="457200" y="1536174"/>
            <a:ext cx="7391400" cy="248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8"/>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Ethnische</a:t>
            </a:r>
            <a:r>
              <a:rPr lang="en-US" sz="1200" dirty="0">
                <a:solidFill>
                  <a:srgbClr val="BFBFBF"/>
                </a:solidFill>
              </a:rPr>
              <a:t> </a:t>
            </a:r>
            <a:r>
              <a:rPr lang="en-US" sz="1200" dirty="0" err="1">
                <a:solidFill>
                  <a:srgbClr val="BFBFBF"/>
                </a:solidFill>
              </a:rPr>
              <a:t>Zugehörigkeit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BFBFBF"/>
                </a:solidFill>
              </a:rPr>
              <a:t>-</a:t>
            </a: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b="1" dirty="0" err="1">
                <a:solidFill>
                  <a:srgbClr val="0000FF"/>
                </a:solidFill>
              </a:rPr>
              <a:t>Niedriger</a:t>
            </a:r>
            <a:r>
              <a:rPr lang="en-US" sz="1200" b="1" dirty="0">
                <a:solidFill>
                  <a:srgbClr val="0000FF"/>
                </a:solidFill>
              </a:rPr>
              <a:t> </a:t>
            </a:r>
            <a:r>
              <a:rPr lang="en-US" sz="1200" b="1" dirty="0" err="1">
                <a:solidFill>
                  <a:srgbClr val="0000FF"/>
                </a:solidFill>
              </a:rPr>
              <a:t>okulärer</a:t>
            </a:r>
            <a:r>
              <a:rPr lang="en-US" sz="1200" b="1" dirty="0">
                <a:solidFill>
                  <a:srgbClr val="0000FF"/>
                </a:solidFill>
              </a:rPr>
              <a:t> </a:t>
            </a:r>
            <a:r>
              <a:rPr lang="en-US" sz="1200" b="1" dirty="0" err="1">
                <a:solidFill>
                  <a:srgbClr val="0000FF"/>
                </a:solidFill>
              </a:rPr>
              <a:t>Perfusionsdruck</a:t>
            </a:r>
            <a:r>
              <a:rPr lang="en-US" sz="1200" b="1" dirty="0">
                <a:solidFill>
                  <a:srgbClr val="0000FF"/>
                </a:solidFill>
              </a:rPr>
              <a:t> (OPP, ocular perfusion pressure)</a:t>
            </a:r>
            <a:endParaRPr b="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p:txBody>
      </p:sp>
      <p:sp>
        <p:nvSpPr>
          <p:cNvPr id="1304" name="Google Shape;1304;p82"/>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305" name="Google Shape;1305;p82"/>
          <p:cNvSpPr/>
          <p:nvPr/>
        </p:nvSpPr>
        <p:spPr>
          <a:xfrm>
            <a:off x="381000" y="3296919"/>
            <a:ext cx="4191000" cy="533401"/>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06" name="Google Shape;1306;p82"/>
          <p:cNvSpPr txBox="1"/>
          <p:nvPr/>
        </p:nvSpPr>
        <p:spPr>
          <a:xfrm>
            <a:off x="228600" y="4572000"/>
            <a:ext cx="5423100" cy="13494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0000FF"/>
                </a:solidFill>
              </a:rPr>
              <a:t>Was </a:t>
            </a:r>
            <a:r>
              <a:rPr lang="en-US" sz="1200" i="1" dirty="0" err="1">
                <a:solidFill>
                  <a:srgbClr val="0000FF"/>
                </a:solidFill>
              </a:rPr>
              <a:t>ist</a:t>
            </a:r>
            <a:r>
              <a:rPr lang="en-US" sz="1200" i="1" dirty="0">
                <a:solidFill>
                  <a:srgbClr val="0000FF"/>
                </a:solidFill>
              </a:rPr>
              <a:t> der OPP, </a:t>
            </a:r>
            <a:r>
              <a:rPr lang="en-US" sz="1200" i="1" dirty="0" err="1">
                <a:solidFill>
                  <a:srgbClr val="0000FF"/>
                </a:solidFill>
              </a:rPr>
              <a:t>d.h.</a:t>
            </a:r>
            <a:r>
              <a:rPr lang="en-US" sz="1200" i="1" dirty="0">
                <a:solidFill>
                  <a:srgbClr val="0000FF"/>
                </a:solidFill>
              </a:rPr>
              <a:t>, </a:t>
            </a:r>
            <a:r>
              <a:rPr lang="en-US" sz="1200" i="1" dirty="0" err="1">
                <a:solidFill>
                  <a:srgbClr val="0000FF"/>
                </a:solidFill>
              </a:rPr>
              <a:t>wie</a:t>
            </a:r>
            <a:r>
              <a:rPr lang="en-US" sz="1200" i="1" dirty="0">
                <a:solidFill>
                  <a:srgbClr val="0000FF"/>
                </a:solidFill>
              </a:rPr>
              <a:t> </a:t>
            </a:r>
            <a:r>
              <a:rPr lang="en-US" sz="1200" i="1" dirty="0" err="1">
                <a:solidFill>
                  <a:srgbClr val="0000FF"/>
                </a:solidFill>
              </a:rPr>
              <a:t>wird</a:t>
            </a:r>
            <a:r>
              <a:rPr lang="en-US" sz="1200" i="1" dirty="0">
                <a:solidFill>
                  <a:srgbClr val="0000FF"/>
                </a:solidFill>
              </a:rPr>
              <a:t> er </a:t>
            </a:r>
            <a:r>
              <a:rPr lang="en-US" sz="1200" i="1" dirty="0" err="1">
                <a:solidFill>
                  <a:srgbClr val="0000FF"/>
                </a:solidFill>
              </a:rPr>
              <a:t>definiert</a:t>
            </a:r>
            <a:r>
              <a:rPr lang="en-US" sz="1200" i="1" dirty="0">
                <a:solidFill>
                  <a:srgbClr val="0000FF"/>
                </a:solidFill>
              </a:rPr>
              <a:t>?</a:t>
            </a:r>
            <a:endParaRPr dirty="0"/>
          </a:p>
          <a:p>
            <a:pPr marL="0" marR="0" lvl="0" indent="0" algn="l" rtl="0">
              <a:spcBef>
                <a:spcPts val="0"/>
              </a:spcBef>
              <a:spcAft>
                <a:spcPts val="0"/>
              </a:spcAft>
              <a:buNone/>
            </a:pPr>
            <a:r>
              <a:rPr lang="en-US" sz="1200" dirty="0">
                <a:solidFill>
                  <a:srgbClr val="0000FF"/>
                </a:solidFill>
              </a:rPr>
              <a:t>Damit </a:t>
            </a:r>
            <a:r>
              <a:rPr lang="en-US" sz="1200" dirty="0" err="1">
                <a:solidFill>
                  <a:srgbClr val="0000FF"/>
                </a:solidFill>
              </a:rPr>
              <a:t>ist</a:t>
            </a:r>
            <a:r>
              <a:rPr lang="en-US" sz="1200" dirty="0">
                <a:solidFill>
                  <a:srgbClr val="0000FF"/>
                </a:solidFill>
              </a:rPr>
              <a:t> die </a:t>
            </a:r>
            <a:r>
              <a:rPr lang="en-US" sz="1200" dirty="0" err="1">
                <a:solidFill>
                  <a:srgbClr val="0000FF"/>
                </a:solidFill>
              </a:rPr>
              <a:t>Differenz</a:t>
            </a:r>
            <a:r>
              <a:rPr lang="en-US" sz="1200" dirty="0">
                <a:solidFill>
                  <a:srgbClr val="0000FF"/>
                </a:solidFill>
              </a:rPr>
              <a:t> </a:t>
            </a:r>
            <a:r>
              <a:rPr lang="en-US" sz="1200" dirty="0" err="1">
                <a:solidFill>
                  <a:srgbClr val="0000FF"/>
                </a:solidFill>
              </a:rPr>
              <a:t>zwischen</a:t>
            </a:r>
            <a:r>
              <a:rPr lang="en-US" sz="1200" dirty="0">
                <a:solidFill>
                  <a:srgbClr val="0000FF"/>
                </a:solidFill>
              </a:rPr>
              <a:t> dem </a:t>
            </a:r>
            <a:r>
              <a:rPr lang="en-US" sz="1200" dirty="0" err="1">
                <a:solidFill>
                  <a:srgbClr val="0000FF"/>
                </a:solidFill>
              </a:rPr>
              <a:t>mittleren</a:t>
            </a:r>
            <a:r>
              <a:rPr lang="en-US" sz="1200" dirty="0">
                <a:solidFill>
                  <a:srgbClr val="0000FF"/>
                </a:solidFill>
              </a:rPr>
              <a:t> </a:t>
            </a:r>
            <a:r>
              <a:rPr lang="en-US" sz="1200" dirty="0" err="1">
                <a:solidFill>
                  <a:srgbClr val="0000FF"/>
                </a:solidFill>
              </a:rPr>
              <a:t>arteriellen</a:t>
            </a:r>
            <a:r>
              <a:rPr lang="en-US" sz="1200" dirty="0">
                <a:solidFill>
                  <a:srgbClr val="0000FF"/>
                </a:solidFill>
              </a:rPr>
              <a:t> </a:t>
            </a:r>
            <a:r>
              <a:rPr lang="en-US" sz="1200" dirty="0" err="1">
                <a:solidFill>
                  <a:srgbClr val="0000FF"/>
                </a:solidFill>
              </a:rPr>
              <a:t>Blutdruck</a:t>
            </a:r>
            <a:r>
              <a:rPr lang="en-US" sz="1200" dirty="0">
                <a:solidFill>
                  <a:srgbClr val="0000FF"/>
                </a:solidFill>
              </a:rPr>
              <a:t> (MAP, </a:t>
            </a:r>
            <a:r>
              <a:rPr lang="en-US" sz="1200" i="1" dirty="0">
                <a:solidFill>
                  <a:srgbClr val="0000FF"/>
                </a:solidFill>
              </a:rPr>
              <a:t>mean arterial pressure</a:t>
            </a:r>
            <a:r>
              <a:rPr lang="en-US" sz="1200" dirty="0">
                <a:solidFill>
                  <a:srgbClr val="0000FF"/>
                </a:solidFill>
              </a:rPr>
              <a:t>) und dem IOD </a:t>
            </a:r>
            <a:r>
              <a:rPr lang="en-US" sz="1200" dirty="0" err="1">
                <a:solidFill>
                  <a:srgbClr val="0000FF"/>
                </a:solidFill>
              </a:rPr>
              <a:t>gemeint</a:t>
            </a:r>
            <a:r>
              <a:rPr lang="en-US" sz="1200" dirty="0">
                <a:solidFill>
                  <a:srgbClr val="0000FF"/>
                </a:solidFill>
              </a:rPr>
              <a:t>.</a:t>
            </a:r>
            <a:endParaRPr sz="1500" dirty="0">
              <a:solidFill>
                <a:srgbClr val="0000FF"/>
              </a:solidFill>
            </a:endParaRPr>
          </a:p>
          <a:p>
            <a:pPr marL="0" marR="0" lvl="0" indent="0" algn="l" rtl="0">
              <a:spcBef>
                <a:spcPts val="0"/>
              </a:spcBef>
              <a:spcAft>
                <a:spcPts val="0"/>
              </a:spcAft>
              <a:buNone/>
            </a:pPr>
            <a:endParaRPr sz="1400" i="1" dirty="0">
              <a:solidFill>
                <a:srgbClr val="FFCCFF"/>
              </a:solidFill>
              <a:latin typeface="Arial"/>
              <a:ea typeface="Arial"/>
              <a:cs typeface="Arial"/>
              <a:sym typeface="Arial"/>
            </a:endParaRPr>
          </a:p>
          <a:p>
            <a:pPr marL="0" marR="0" lvl="0" indent="0" algn="l" rtl="0">
              <a:spcBef>
                <a:spcPts val="0"/>
              </a:spcBef>
              <a:spcAft>
                <a:spcPts val="0"/>
              </a:spcAft>
              <a:buNone/>
            </a:pPr>
            <a:r>
              <a:rPr lang="en-US" sz="1200" i="1" dirty="0" err="1">
                <a:solidFill>
                  <a:srgbClr val="FFCCFF"/>
                </a:solidFill>
                <a:latin typeface="Arial"/>
                <a:ea typeface="Arial"/>
                <a:cs typeface="Arial"/>
                <a:sym typeface="Arial"/>
              </a:rPr>
              <a:t>Ist</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ein</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niedriger</a:t>
            </a:r>
            <a:r>
              <a:rPr lang="en-US" sz="1200" i="1" dirty="0">
                <a:solidFill>
                  <a:srgbClr val="FFCCFF"/>
                </a:solidFill>
                <a:latin typeface="Arial"/>
                <a:ea typeface="Arial"/>
                <a:cs typeface="Arial"/>
                <a:sym typeface="Arial"/>
              </a:rPr>
              <a:t> OPP </a:t>
            </a:r>
            <a:r>
              <a:rPr lang="en-US" sz="1200" i="1" dirty="0" err="1">
                <a:solidFill>
                  <a:srgbClr val="FFCCFF"/>
                </a:solidFill>
                <a:latin typeface="Arial"/>
                <a:ea typeface="Arial"/>
                <a:cs typeface="Arial"/>
                <a:sym typeface="Arial"/>
              </a:rPr>
              <a:t>ein</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Risikofaktor</a:t>
            </a:r>
            <a:r>
              <a:rPr lang="en-US" sz="1200" i="1" dirty="0">
                <a:solidFill>
                  <a:srgbClr val="FFCCFF"/>
                </a:solidFill>
                <a:latin typeface="Arial"/>
                <a:ea typeface="Arial"/>
                <a:cs typeface="Arial"/>
                <a:sym typeface="Arial"/>
              </a:rPr>
              <a:t> für die </a:t>
            </a:r>
            <a:r>
              <a:rPr lang="en-US" sz="1200" i="1" dirty="0" err="1">
                <a:solidFill>
                  <a:srgbClr val="FFCCFF"/>
                </a:solidFill>
                <a:latin typeface="Arial"/>
                <a:ea typeface="Arial"/>
                <a:cs typeface="Arial"/>
                <a:sym typeface="Arial"/>
              </a:rPr>
              <a:t>Entstehung</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oder</a:t>
            </a:r>
            <a:r>
              <a:rPr lang="en-US" sz="1200" i="1" dirty="0">
                <a:solidFill>
                  <a:srgbClr val="FFCCFF"/>
                </a:solidFill>
                <a:latin typeface="Arial"/>
                <a:ea typeface="Arial"/>
                <a:cs typeface="Arial"/>
                <a:sym typeface="Arial"/>
              </a:rPr>
              <a:t> das </a:t>
            </a:r>
            <a:r>
              <a:rPr lang="en-US" sz="1200" i="1" dirty="0" err="1">
                <a:solidFill>
                  <a:srgbClr val="FFCCFF"/>
                </a:solidFill>
                <a:latin typeface="Arial"/>
                <a:ea typeface="Arial"/>
                <a:cs typeface="Arial"/>
                <a:sym typeface="Arial"/>
              </a:rPr>
              <a:t>Fortschreiten</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eines</a:t>
            </a:r>
            <a:r>
              <a:rPr lang="en-US" sz="1200" i="1" dirty="0">
                <a:solidFill>
                  <a:srgbClr val="FFCCFF"/>
                </a:solidFill>
                <a:latin typeface="Arial"/>
                <a:ea typeface="Arial"/>
                <a:cs typeface="Arial"/>
                <a:sym typeface="Arial"/>
              </a:rPr>
              <a:t> POWG?</a:t>
            </a:r>
            <a:endParaRPr dirty="0"/>
          </a:p>
          <a:p>
            <a:pPr marL="0" marR="0" lvl="0" indent="0" algn="l" rtl="0">
              <a:spcBef>
                <a:spcPts val="0"/>
              </a:spcBef>
              <a:spcAft>
                <a:spcPts val="0"/>
              </a:spcAft>
              <a:buNone/>
            </a:pPr>
            <a:r>
              <a:rPr lang="en-US" sz="1200" dirty="0">
                <a:solidFill>
                  <a:srgbClr val="FFCCFF"/>
                </a:solidFill>
                <a:latin typeface="Arial"/>
                <a:ea typeface="Arial"/>
                <a:cs typeface="Arial"/>
                <a:sym typeface="Arial"/>
              </a:rPr>
              <a:t>Für </a:t>
            </a:r>
            <a:r>
              <a:rPr lang="en-US" sz="1200" dirty="0" err="1">
                <a:solidFill>
                  <a:srgbClr val="FFCCFF"/>
                </a:solidFill>
                <a:latin typeface="Arial"/>
                <a:ea typeface="Arial"/>
                <a:cs typeface="Arial"/>
                <a:sym typeface="Arial"/>
              </a:rPr>
              <a:t>beides</a:t>
            </a:r>
            <a:endParaRPr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310"/>
        <p:cNvGrpSpPr/>
        <p:nvPr/>
      </p:nvGrpSpPr>
      <p:grpSpPr>
        <a:xfrm>
          <a:off x="0" y="0"/>
          <a:ext cx="0" cy="0"/>
          <a:chOff x="0" y="0"/>
          <a:chExt cx="0" cy="0"/>
        </a:xfrm>
      </p:grpSpPr>
      <p:sp>
        <p:nvSpPr>
          <p:cNvPr id="1311" name="Google Shape;1311;p83"/>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312" name="Google Shape;1312;p83"/>
          <p:cNvSpPr txBox="1"/>
          <p:nvPr/>
        </p:nvSpPr>
        <p:spPr>
          <a:xfrm>
            <a:off x="457200" y="1536174"/>
            <a:ext cx="7391400" cy="248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9"/>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Ethnische</a:t>
            </a:r>
            <a:r>
              <a:rPr lang="en-US" sz="1200" dirty="0">
                <a:solidFill>
                  <a:srgbClr val="BFBFBF"/>
                </a:solidFill>
              </a:rPr>
              <a:t> </a:t>
            </a:r>
            <a:r>
              <a:rPr lang="en-US" sz="1200" dirty="0" err="1">
                <a:solidFill>
                  <a:srgbClr val="BFBFBF"/>
                </a:solidFill>
              </a:rPr>
              <a:t>Zugehörigkeit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BFBFBF"/>
                </a:solidFill>
              </a:rPr>
              <a:t>-</a:t>
            </a: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b="1" dirty="0" err="1">
                <a:solidFill>
                  <a:srgbClr val="0000FF"/>
                </a:solidFill>
              </a:rPr>
              <a:t>Niedriger</a:t>
            </a:r>
            <a:r>
              <a:rPr lang="en-US" sz="1200" b="1" dirty="0">
                <a:solidFill>
                  <a:srgbClr val="0000FF"/>
                </a:solidFill>
              </a:rPr>
              <a:t> </a:t>
            </a:r>
            <a:r>
              <a:rPr lang="en-US" sz="1200" b="1" dirty="0" err="1">
                <a:solidFill>
                  <a:srgbClr val="0000FF"/>
                </a:solidFill>
              </a:rPr>
              <a:t>okulärer</a:t>
            </a:r>
            <a:r>
              <a:rPr lang="en-US" sz="1200" b="1" dirty="0">
                <a:solidFill>
                  <a:srgbClr val="0000FF"/>
                </a:solidFill>
              </a:rPr>
              <a:t> </a:t>
            </a:r>
            <a:r>
              <a:rPr lang="en-US" sz="1200" b="1" dirty="0" err="1">
                <a:solidFill>
                  <a:srgbClr val="0000FF"/>
                </a:solidFill>
              </a:rPr>
              <a:t>Perfusionsdruck</a:t>
            </a:r>
            <a:r>
              <a:rPr lang="en-US" sz="1200" b="1" dirty="0">
                <a:solidFill>
                  <a:srgbClr val="0000FF"/>
                </a:solidFill>
              </a:rPr>
              <a:t> (OPP, ocular perfusion pressure)</a:t>
            </a:r>
            <a:endParaRPr b="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p:txBody>
      </p:sp>
      <p:sp>
        <p:nvSpPr>
          <p:cNvPr id="1313" name="Google Shape;1313;p83"/>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314" name="Google Shape;1314;p83"/>
          <p:cNvSpPr/>
          <p:nvPr/>
        </p:nvSpPr>
        <p:spPr>
          <a:xfrm>
            <a:off x="381000" y="3286759"/>
            <a:ext cx="4191000" cy="533401"/>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15" name="Google Shape;1315;p83"/>
          <p:cNvSpPr txBox="1"/>
          <p:nvPr/>
        </p:nvSpPr>
        <p:spPr>
          <a:xfrm>
            <a:off x="228600" y="4572000"/>
            <a:ext cx="5423100" cy="13494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0000FF"/>
                </a:solidFill>
              </a:rPr>
              <a:t>Was </a:t>
            </a:r>
            <a:r>
              <a:rPr lang="en-US" sz="1200" i="1" dirty="0" err="1">
                <a:solidFill>
                  <a:srgbClr val="0000FF"/>
                </a:solidFill>
              </a:rPr>
              <a:t>ist</a:t>
            </a:r>
            <a:r>
              <a:rPr lang="en-US" sz="1200" i="1" dirty="0">
                <a:solidFill>
                  <a:srgbClr val="0000FF"/>
                </a:solidFill>
              </a:rPr>
              <a:t> der OPP, </a:t>
            </a:r>
            <a:r>
              <a:rPr lang="en-US" sz="1200" i="1" dirty="0" err="1">
                <a:solidFill>
                  <a:srgbClr val="0000FF"/>
                </a:solidFill>
              </a:rPr>
              <a:t>d.h.</a:t>
            </a:r>
            <a:r>
              <a:rPr lang="en-US" sz="1200" i="1" dirty="0">
                <a:solidFill>
                  <a:srgbClr val="0000FF"/>
                </a:solidFill>
              </a:rPr>
              <a:t>, </a:t>
            </a:r>
            <a:r>
              <a:rPr lang="en-US" sz="1200" i="1" dirty="0" err="1">
                <a:solidFill>
                  <a:srgbClr val="0000FF"/>
                </a:solidFill>
              </a:rPr>
              <a:t>wie</a:t>
            </a:r>
            <a:r>
              <a:rPr lang="en-US" sz="1200" i="1" dirty="0">
                <a:solidFill>
                  <a:srgbClr val="0000FF"/>
                </a:solidFill>
              </a:rPr>
              <a:t> </a:t>
            </a:r>
            <a:r>
              <a:rPr lang="en-US" sz="1200" i="1" dirty="0" err="1">
                <a:solidFill>
                  <a:srgbClr val="0000FF"/>
                </a:solidFill>
              </a:rPr>
              <a:t>wird</a:t>
            </a:r>
            <a:r>
              <a:rPr lang="en-US" sz="1200" i="1" dirty="0">
                <a:solidFill>
                  <a:srgbClr val="0000FF"/>
                </a:solidFill>
              </a:rPr>
              <a:t> er </a:t>
            </a:r>
            <a:r>
              <a:rPr lang="en-US" sz="1200" i="1" dirty="0" err="1">
                <a:solidFill>
                  <a:srgbClr val="0000FF"/>
                </a:solidFill>
              </a:rPr>
              <a:t>definiert</a:t>
            </a:r>
            <a:r>
              <a:rPr lang="en-US" sz="1200" i="1" dirty="0">
                <a:solidFill>
                  <a:srgbClr val="0000FF"/>
                </a:solidFill>
              </a:rPr>
              <a:t>?</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rgbClr val="0000FF"/>
                </a:solidFill>
              </a:rPr>
              <a:t>Damit </a:t>
            </a:r>
            <a:r>
              <a:rPr lang="en-US" sz="1200" dirty="0" err="1">
                <a:solidFill>
                  <a:srgbClr val="0000FF"/>
                </a:solidFill>
              </a:rPr>
              <a:t>ist</a:t>
            </a:r>
            <a:r>
              <a:rPr lang="en-US" sz="1200" dirty="0">
                <a:solidFill>
                  <a:srgbClr val="0000FF"/>
                </a:solidFill>
              </a:rPr>
              <a:t> die </a:t>
            </a:r>
            <a:r>
              <a:rPr lang="en-US" sz="1200" dirty="0" err="1">
                <a:solidFill>
                  <a:srgbClr val="0000FF"/>
                </a:solidFill>
              </a:rPr>
              <a:t>Differenz</a:t>
            </a:r>
            <a:r>
              <a:rPr lang="en-US" sz="1200" dirty="0">
                <a:solidFill>
                  <a:srgbClr val="0000FF"/>
                </a:solidFill>
              </a:rPr>
              <a:t> </a:t>
            </a:r>
            <a:r>
              <a:rPr lang="en-US" sz="1200" dirty="0" err="1">
                <a:solidFill>
                  <a:srgbClr val="0000FF"/>
                </a:solidFill>
              </a:rPr>
              <a:t>zwischen</a:t>
            </a:r>
            <a:r>
              <a:rPr lang="en-US" sz="1200" dirty="0">
                <a:solidFill>
                  <a:srgbClr val="0000FF"/>
                </a:solidFill>
              </a:rPr>
              <a:t> dem </a:t>
            </a:r>
            <a:r>
              <a:rPr lang="en-US" sz="1200" dirty="0" err="1">
                <a:solidFill>
                  <a:srgbClr val="0000FF"/>
                </a:solidFill>
              </a:rPr>
              <a:t>mittleren</a:t>
            </a:r>
            <a:r>
              <a:rPr lang="en-US" sz="1200" dirty="0">
                <a:solidFill>
                  <a:srgbClr val="0000FF"/>
                </a:solidFill>
              </a:rPr>
              <a:t> </a:t>
            </a:r>
            <a:r>
              <a:rPr lang="en-US" sz="1200" dirty="0" err="1">
                <a:solidFill>
                  <a:srgbClr val="0000FF"/>
                </a:solidFill>
              </a:rPr>
              <a:t>arteriellen</a:t>
            </a:r>
            <a:r>
              <a:rPr lang="en-US" sz="1200" dirty="0">
                <a:solidFill>
                  <a:srgbClr val="0000FF"/>
                </a:solidFill>
              </a:rPr>
              <a:t> </a:t>
            </a:r>
            <a:r>
              <a:rPr lang="en-US" sz="1200" dirty="0" err="1">
                <a:solidFill>
                  <a:srgbClr val="0000FF"/>
                </a:solidFill>
              </a:rPr>
              <a:t>Blutdruck</a:t>
            </a:r>
            <a:r>
              <a:rPr lang="en-US" sz="1200" dirty="0">
                <a:solidFill>
                  <a:srgbClr val="0000FF"/>
                </a:solidFill>
              </a:rPr>
              <a:t> (MAP, </a:t>
            </a:r>
            <a:r>
              <a:rPr lang="en-US" sz="1200" i="1" dirty="0">
                <a:solidFill>
                  <a:srgbClr val="0000FF"/>
                </a:solidFill>
              </a:rPr>
              <a:t>mean arterial pressure</a:t>
            </a:r>
            <a:r>
              <a:rPr lang="en-US" sz="1200" dirty="0">
                <a:solidFill>
                  <a:srgbClr val="0000FF"/>
                </a:solidFill>
              </a:rPr>
              <a:t>) und dem IOD </a:t>
            </a:r>
            <a:r>
              <a:rPr lang="en-US" sz="1200" dirty="0" err="1">
                <a:solidFill>
                  <a:srgbClr val="0000FF"/>
                </a:solidFill>
              </a:rPr>
              <a:t>gemeint</a:t>
            </a:r>
            <a:r>
              <a:rPr lang="en-US" sz="1200" dirty="0">
                <a:solidFill>
                  <a:srgbClr val="0000FF"/>
                </a:solidFill>
              </a:rPr>
              <a:t>.</a:t>
            </a:r>
            <a:endParaRPr sz="1200" i="1" dirty="0">
              <a:solidFill>
                <a:srgbClr val="0000FF"/>
              </a:solidFill>
            </a:endParaRPr>
          </a:p>
          <a:p>
            <a:pPr marL="0" marR="0" lvl="0" indent="0" algn="l" rtl="0">
              <a:spcBef>
                <a:spcPts val="0"/>
              </a:spcBef>
              <a:spcAft>
                <a:spcPts val="0"/>
              </a:spcAft>
              <a:buNone/>
            </a:pPr>
            <a:endParaRPr sz="1400" i="1" dirty="0">
              <a:solidFill>
                <a:srgbClr val="0000FF"/>
              </a:solidFill>
              <a:latin typeface="Arial"/>
              <a:ea typeface="Arial"/>
              <a:cs typeface="Arial"/>
              <a:sym typeface="Arial"/>
            </a:endParaRPr>
          </a:p>
          <a:p>
            <a:pPr marL="0" marR="0" lvl="0" indent="0" algn="l" rtl="0">
              <a:spcBef>
                <a:spcPts val="0"/>
              </a:spcBef>
              <a:spcAft>
                <a:spcPts val="0"/>
              </a:spcAft>
              <a:buNone/>
            </a:pPr>
            <a:r>
              <a:rPr lang="en-US" sz="1200" i="1" dirty="0" err="1">
                <a:solidFill>
                  <a:srgbClr val="0000FF"/>
                </a:solidFill>
                <a:latin typeface="Arial"/>
                <a:ea typeface="Arial"/>
                <a:cs typeface="Arial"/>
                <a:sym typeface="Arial"/>
              </a:rPr>
              <a:t>I</a:t>
            </a:r>
            <a:r>
              <a:rPr lang="en-US" sz="1200" i="1" dirty="0" err="1">
                <a:solidFill>
                  <a:srgbClr val="0000FF"/>
                </a:solidFill>
              </a:rPr>
              <a:t>st</a:t>
            </a:r>
            <a:r>
              <a:rPr lang="en-US" sz="1200" i="1" dirty="0">
                <a:solidFill>
                  <a:srgbClr val="0000FF"/>
                </a:solidFill>
              </a:rPr>
              <a:t> </a:t>
            </a:r>
            <a:r>
              <a:rPr lang="en-US" sz="1200" i="1" dirty="0" err="1">
                <a:solidFill>
                  <a:srgbClr val="0000FF"/>
                </a:solidFill>
              </a:rPr>
              <a:t>ein</a:t>
            </a:r>
            <a:r>
              <a:rPr lang="en-US" sz="1200" i="1" dirty="0">
                <a:solidFill>
                  <a:srgbClr val="0000FF"/>
                </a:solidFill>
              </a:rPr>
              <a:t> </a:t>
            </a:r>
            <a:r>
              <a:rPr lang="en-US" sz="1200" i="1" dirty="0" err="1">
                <a:solidFill>
                  <a:srgbClr val="0000FF"/>
                </a:solidFill>
              </a:rPr>
              <a:t>niedriger</a:t>
            </a:r>
            <a:r>
              <a:rPr lang="en-US" sz="1200" i="1" dirty="0">
                <a:solidFill>
                  <a:srgbClr val="0000FF"/>
                </a:solidFill>
              </a:rPr>
              <a:t> OPP </a:t>
            </a:r>
            <a:r>
              <a:rPr lang="en-US" sz="1200" i="1" dirty="0" err="1">
                <a:solidFill>
                  <a:srgbClr val="0000FF"/>
                </a:solidFill>
              </a:rPr>
              <a:t>ein</a:t>
            </a:r>
            <a:r>
              <a:rPr lang="en-US" sz="1200" i="1" dirty="0">
                <a:solidFill>
                  <a:srgbClr val="0000FF"/>
                </a:solidFill>
              </a:rPr>
              <a:t> </a:t>
            </a:r>
            <a:r>
              <a:rPr lang="en-US" sz="1200" i="1" dirty="0" err="1">
                <a:solidFill>
                  <a:srgbClr val="0000FF"/>
                </a:solidFill>
              </a:rPr>
              <a:t>Risikofaktor</a:t>
            </a:r>
            <a:r>
              <a:rPr lang="en-US" sz="1200" i="1" dirty="0">
                <a:solidFill>
                  <a:srgbClr val="0000FF"/>
                </a:solidFill>
              </a:rPr>
              <a:t> für die </a:t>
            </a:r>
            <a:r>
              <a:rPr lang="en-US" sz="1200" i="1" dirty="0" err="1">
                <a:solidFill>
                  <a:srgbClr val="0000FF"/>
                </a:solidFill>
              </a:rPr>
              <a:t>Entwicklung</a:t>
            </a:r>
            <a:r>
              <a:rPr lang="en-US" sz="1200" i="1" dirty="0">
                <a:solidFill>
                  <a:srgbClr val="0000FF"/>
                </a:solidFill>
              </a:rPr>
              <a:t> </a:t>
            </a:r>
            <a:r>
              <a:rPr lang="en-US" sz="1200" i="1" dirty="0" err="1">
                <a:solidFill>
                  <a:srgbClr val="0000FF"/>
                </a:solidFill>
              </a:rPr>
              <a:t>eines</a:t>
            </a:r>
            <a:r>
              <a:rPr lang="en-US" sz="1200" i="1" dirty="0">
                <a:solidFill>
                  <a:srgbClr val="0000FF"/>
                </a:solidFill>
              </a:rPr>
              <a:t> POWG </a:t>
            </a:r>
            <a:r>
              <a:rPr lang="en-US" sz="1200" i="1" dirty="0" err="1">
                <a:solidFill>
                  <a:srgbClr val="0000FF"/>
                </a:solidFill>
              </a:rPr>
              <a:t>oder</a:t>
            </a:r>
            <a:r>
              <a:rPr lang="en-US" sz="1200" i="1" dirty="0">
                <a:solidFill>
                  <a:srgbClr val="0000FF"/>
                </a:solidFill>
              </a:rPr>
              <a:t> für </a:t>
            </a:r>
            <a:r>
              <a:rPr lang="en-US" sz="1200" i="1" dirty="0" err="1">
                <a:solidFill>
                  <a:srgbClr val="0000FF"/>
                </a:solidFill>
              </a:rPr>
              <a:t>dessen</a:t>
            </a:r>
            <a:r>
              <a:rPr lang="en-US" sz="1200" i="1" dirty="0">
                <a:solidFill>
                  <a:srgbClr val="0000FF"/>
                </a:solidFill>
              </a:rPr>
              <a:t> Progression?</a:t>
            </a:r>
            <a:endParaRPr dirty="0"/>
          </a:p>
          <a:p>
            <a:pPr marL="0" marR="0" lvl="0" indent="0" algn="l" rtl="0">
              <a:spcBef>
                <a:spcPts val="0"/>
              </a:spcBef>
              <a:spcAft>
                <a:spcPts val="0"/>
              </a:spcAft>
              <a:buNone/>
            </a:pPr>
            <a:r>
              <a:rPr lang="en-US" sz="1200" dirty="0">
                <a:solidFill>
                  <a:srgbClr val="FFCCFF"/>
                </a:solidFill>
                <a:latin typeface="Arial"/>
                <a:ea typeface="Arial"/>
                <a:cs typeface="Arial"/>
                <a:sym typeface="Arial"/>
              </a:rPr>
              <a:t>Für </a:t>
            </a:r>
            <a:r>
              <a:rPr lang="en-US" sz="1200" dirty="0" err="1">
                <a:solidFill>
                  <a:srgbClr val="FFCCFF"/>
                </a:solidFill>
                <a:latin typeface="Arial"/>
                <a:ea typeface="Arial"/>
                <a:cs typeface="Arial"/>
                <a:sym typeface="Arial"/>
              </a:rPr>
              <a:t>beides</a:t>
            </a:r>
            <a:endParaRPr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319"/>
        <p:cNvGrpSpPr/>
        <p:nvPr/>
      </p:nvGrpSpPr>
      <p:grpSpPr>
        <a:xfrm>
          <a:off x="0" y="0"/>
          <a:ext cx="0" cy="0"/>
          <a:chOff x="0" y="0"/>
          <a:chExt cx="0" cy="0"/>
        </a:xfrm>
      </p:grpSpPr>
      <p:sp>
        <p:nvSpPr>
          <p:cNvPr id="1320" name="Google Shape;1320;p84"/>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321" name="Google Shape;1321;p84"/>
          <p:cNvSpPr txBox="1"/>
          <p:nvPr/>
        </p:nvSpPr>
        <p:spPr>
          <a:xfrm>
            <a:off x="457200" y="1536174"/>
            <a:ext cx="7391400" cy="248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0"/>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Ethnische</a:t>
            </a:r>
            <a:r>
              <a:rPr lang="en-US" sz="1200" dirty="0">
                <a:solidFill>
                  <a:srgbClr val="BFBFBF"/>
                </a:solidFill>
              </a:rPr>
              <a:t> </a:t>
            </a:r>
            <a:r>
              <a:rPr lang="en-US" sz="1200" dirty="0" err="1">
                <a:solidFill>
                  <a:srgbClr val="BFBFBF"/>
                </a:solidFill>
              </a:rPr>
              <a:t>Zugehörigkeit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BFBFBF"/>
                </a:solidFill>
              </a:rPr>
              <a:t>-</a:t>
            </a: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b="1" dirty="0" err="1">
                <a:solidFill>
                  <a:srgbClr val="0000FF"/>
                </a:solidFill>
              </a:rPr>
              <a:t>Niedriger</a:t>
            </a:r>
            <a:r>
              <a:rPr lang="en-US" sz="1200" b="1" dirty="0">
                <a:solidFill>
                  <a:srgbClr val="0000FF"/>
                </a:solidFill>
              </a:rPr>
              <a:t> </a:t>
            </a:r>
            <a:r>
              <a:rPr lang="en-US" sz="1200" b="1" dirty="0" err="1">
                <a:solidFill>
                  <a:srgbClr val="0000FF"/>
                </a:solidFill>
              </a:rPr>
              <a:t>okulärer</a:t>
            </a:r>
            <a:r>
              <a:rPr lang="en-US" sz="1200" b="1" dirty="0">
                <a:solidFill>
                  <a:srgbClr val="0000FF"/>
                </a:solidFill>
              </a:rPr>
              <a:t> </a:t>
            </a:r>
            <a:r>
              <a:rPr lang="en-US" sz="1200" b="1" dirty="0" err="1">
                <a:solidFill>
                  <a:srgbClr val="0000FF"/>
                </a:solidFill>
              </a:rPr>
              <a:t>Perfusionsdruck</a:t>
            </a:r>
            <a:r>
              <a:rPr lang="en-US" sz="1200" b="1" dirty="0">
                <a:solidFill>
                  <a:srgbClr val="0000FF"/>
                </a:solidFill>
              </a:rPr>
              <a:t> (OPP, ocular perfusion pressure)</a:t>
            </a:r>
            <a:endParaRPr b="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p:txBody>
      </p:sp>
      <p:sp>
        <p:nvSpPr>
          <p:cNvPr id="1322" name="Google Shape;1322;p84"/>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323" name="Google Shape;1323;p84"/>
          <p:cNvSpPr/>
          <p:nvPr/>
        </p:nvSpPr>
        <p:spPr>
          <a:xfrm>
            <a:off x="381000" y="3256279"/>
            <a:ext cx="4191000" cy="533400"/>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24" name="Google Shape;1324;p84"/>
          <p:cNvSpPr txBox="1"/>
          <p:nvPr/>
        </p:nvSpPr>
        <p:spPr>
          <a:xfrm>
            <a:off x="228600" y="4572000"/>
            <a:ext cx="5423100" cy="13494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0000FF"/>
                </a:solidFill>
              </a:rPr>
              <a:t>Was </a:t>
            </a:r>
            <a:r>
              <a:rPr lang="en-US" sz="1200" i="1" dirty="0" err="1">
                <a:solidFill>
                  <a:srgbClr val="0000FF"/>
                </a:solidFill>
              </a:rPr>
              <a:t>ist</a:t>
            </a:r>
            <a:r>
              <a:rPr lang="en-US" sz="1200" i="1" dirty="0">
                <a:solidFill>
                  <a:srgbClr val="0000FF"/>
                </a:solidFill>
              </a:rPr>
              <a:t> der OPP, </a:t>
            </a:r>
            <a:r>
              <a:rPr lang="en-US" sz="1200" i="1" dirty="0" err="1">
                <a:solidFill>
                  <a:srgbClr val="0000FF"/>
                </a:solidFill>
              </a:rPr>
              <a:t>d.h.</a:t>
            </a:r>
            <a:r>
              <a:rPr lang="en-US" sz="1200" i="1" dirty="0">
                <a:solidFill>
                  <a:srgbClr val="0000FF"/>
                </a:solidFill>
              </a:rPr>
              <a:t>, </a:t>
            </a:r>
            <a:r>
              <a:rPr lang="en-US" sz="1200" i="1" dirty="0" err="1">
                <a:solidFill>
                  <a:srgbClr val="0000FF"/>
                </a:solidFill>
              </a:rPr>
              <a:t>wie</a:t>
            </a:r>
            <a:r>
              <a:rPr lang="en-US" sz="1200" i="1" dirty="0">
                <a:solidFill>
                  <a:srgbClr val="0000FF"/>
                </a:solidFill>
              </a:rPr>
              <a:t> </a:t>
            </a:r>
            <a:r>
              <a:rPr lang="en-US" sz="1200" i="1" dirty="0" err="1">
                <a:solidFill>
                  <a:srgbClr val="0000FF"/>
                </a:solidFill>
              </a:rPr>
              <a:t>wird</a:t>
            </a:r>
            <a:r>
              <a:rPr lang="en-US" sz="1200" i="1" dirty="0">
                <a:solidFill>
                  <a:srgbClr val="0000FF"/>
                </a:solidFill>
              </a:rPr>
              <a:t> er </a:t>
            </a:r>
            <a:r>
              <a:rPr lang="en-US" sz="1200" i="1" dirty="0" err="1">
                <a:solidFill>
                  <a:srgbClr val="0000FF"/>
                </a:solidFill>
              </a:rPr>
              <a:t>definiert</a:t>
            </a:r>
            <a:r>
              <a:rPr lang="en-US" sz="1200" i="1" dirty="0">
                <a:solidFill>
                  <a:srgbClr val="0000FF"/>
                </a:solidFill>
              </a:rPr>
              <a:t>?</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rgbClr val="0000FF"/>
                </a:solidFill>
              </a:rPr>
              <a:t>Damit </a:t>
            </a:r>
            <a:r>
              <a:rPr lang="en-US" sz="1200" dirty="0" err="1">
                <a:solidFill>
                  <a:srgbClr val="0000FF"/>
                </a:solidFill>
              </a:rPr>
              <a:t>ist</a:t>
            </a:r>
            <a:r>
              <a:rPr lang="en-US" sz="1200" dirty="0">
                <a:solidFill>
                  <a:srgbClr val="0000FF"/>
                </a:solidFill>
              </a:rPr>
              <a:t> die </a:t>
            </a:r>
            <a:r>
              <a:rPr lang="en-US" sz="1200" dirty="0" err="1">
                <a:solidFill>
                  <a:srgbClr val="0000FF"/>
                </a:solidFill>
              </a:rPr>
              <a:t>Differenz</a:t>
            </a:r>
            <a:r>
              <a:rPr lang="en-US" sz="1200" dirty="0">
                <a:solidFill>
                  <a:srgbClr val="0000FF"/>
                </a:solidFill>
              </a:rPr>
              <a:t> </a:t>
            </a:r>
            <a:r>
              <a:rPr lang="en-US" sz="1200" dirty="0" err="1">
                <a:solidFill>
                  <a:srgbClr val="0000FF"/>
                </a:solidFill>
              </a:rPr>
              <a:t>zwischen</a:t>
            </a:r>
            <a:r>
              <a:rPr lang="en-US" sz="1200" dirty="0">
                <a:solidFill>
                  <a:srgbClr val="0000FF"/>
                </a:solidFill>
              </a:rPr>
              <a:t> dem </a:t>
            </a:r>
            <a:r>
              <a:rPr lang="en-US" sz="1200" dirty="0" err="1">
                <a:solidFill>
                  <a:srgbClr val="0000FF"/>
                </a:solidFill>
              </a:rPr>
              <a:t>mittleren</a:t>
            </a:r>
            <a:r>
              <a:rPr lang="en-US" sz="1200" dirty="0">
                <a:solidFill>
                  <a:srgbClr val="0000FF"/>
                </a:solidFill>
              </a:rPr>
              <a:t> </a:t>
            </a:r>
            <a:r>
              <a:rPr lang="en-US" sz="1200" dirty="0" err="1">
                <a:solidFill>
                  <a:srgbClr val="0000FF"/>
                </a:solidFill>
              </a:rPr>
              <a:t>arteriellen</a:t>
            </a:r>
            <a:r>
              <a:rPr lang="en-US" sz="1200" dirty="0">
                <a:solidFill>
                  <a:srgbClr val="0000FF"/>
                </a:solidFill>
              </a:rPr>
              <a:t> </a:t>
            </a:r>
            <a:r>
              <a:rPr lang="en-US" sz="1200" dirty="0" err="1">
                <a:solidFill>
                  <a:srgbClr val="0000FF"/>
                </a:solidFill>
              </a:rPr>
              <a:t>Blutdruck</a:t>
            </a:r>
            <a:r>
              <a:rPr lang="en-US" sz="1200" dirty="0">
                <a:solidFill>
                  <a:srgbClr val="0000FF"/>
                </a:solidFill>
              </a:rPr>
              <a:t> (MAP, </a:t>
            </a:r>
            <a:r>
              <a:rPr lang="en-US" sz="1200" i="1" dirty="0">
                <a:solidFill>
                  <a:srgbClr val="0000FF"/>
                </a:solidFill>
              </a:rPr>
              <a:t>mean arterial pressure</a:t>
            </a:r>
            <a:r>
              <a:rPr lang="en-US" sz="1200" dirty="0">
                <a:solidFill>
                  <a:srgbClr val="0000FF"/>
                </a:solidFill>
              </a:rPr>
              <a:t>) und dem IOD </a:t>
            </a:r>
            <a:r>
              <a:rPr lang="en-US" sz="1200" dirty="0" err="1">
                <a:solidFill>
                  <a:srgbClr val="0000FF"/>
                </a:solidFill>
              </a:rPr>
              <a:t>gemeint</a:t>
            </a:r>
            <a:r>
              <a:rPr lang="en-US" sz="1200" dirty="0">
                <a:solidFill>
                  <a:srgbClr val="0000FF"/>
                </a:solidFill>
              </a:rPr>
              <a:t>.</a:t>
            </a:r>
            <a:endParaRPr sz="1200" i="1" dirty="0">
              <a:solidFill>
                <a:srgbClr val="0000FF"/>
              </a:solidFill>
            </a:endParaRPr>
          </a:p>
          <a:p>
            <a:pPr marL="0" lvl="0" indent="0" algn="l" rtl="0">
              <a:spcBef>
                <a:spcPts val="0"/>
              </a:spcBef>
              <a:spcAft>
                <a:spcPts val="0"/>
              </a:spcAft>
              <a:buClr>
                <a:schemeClr val="dk1"/>
              </a:buClr>
              <a:buFont typeface="Arial"/>
              <a:buNone/>
            </a:pPr>
            <a:endParaRPr i="1" dirty="0">
              <a:solidFill>
                <a:srgbClr val="0000FF"/>
              </a:solidFill>
            </a:endParaRPr>
          </a:p>
          <a:p>
            <a:pPr marL="0" lvl="0" indent="0" algn="l" rtl="0">
              <a:spcBef>
                <a:spcPts val="0"/>
              </a:spcBef>
              <a:spcAft>
                <a:spcPts val="0"/>
              </a:spcAft>
              <a:buClr>
                <a:schemeClr val="dk1"/>
              </a:buClr>
              <a:buFont typeface="Arial"/>
              <a:buNone/>
            </a:pPr>
            <a:r>
              <a:rPr lang="en-US" sz="1200" i="1" dirty="0" err="1">
                <a:solidFill>
                  <a:srgbClr val="0000FF"/>
                </a:solidFill>
              </a:rPr>
              <a:t>Ist</a:t>
            </a:r>
            <a:r>
              <a:rPr lang="en-US" sz="1200" i="1" dirty="0">
                <a:solidFill>
                  <a:srgbClr val="0000FF"/>
                </a:solidFill>
              </a:rPr>
              <a:t> </a:t>
            </a:r>
            <a:r>
              <a:rPr lang="en-US" sz="1200" i="1" dirty="0" err="1">
                <a:solidFill>
                  <a:srgbClr val="0000FF"/>
                </a:solidFill>
              </a:rPr>
              <a:t>ein</a:t>
            </a:r>
            <a:r>
              <a:rPr lang="en-US" sz="1200" i="1" dirty="0">
                <a:solidFill>
                  <a:srgbClr val="0000FF"/>
                </a:solidFill>
              </a:rPr>
              <a:t> </a:t>
            </a:r>
            <a:r>
              <a:rPr lang="en-US" sz="1200" i="1" dirty="0" err="1">
                <a:solidFill>
                  <a:srgbClr val="0000FF"/>
                </a:solidFill>
              </a:rPr>
              <a:t>niedriger</a:t>
            </a:r>
            <a:r>
              <a:rPr lang="en-US" sz="1200" i="1" dirty="0">
                <a:solidFill>
                  <a:srgbClr val="0000FF"/>
                </a:solidFill>
              </a:rPr>
              <a:t> OPP </a:t>
            </a:r>
            <a:r>
              <a:rPr lang="en-US" sz="1200" i="1" dirty="0" err="1">
                <a:solidFill>
                  <a:srgbClr val="0000FF"/>
                </a:solidFill>
              </a:rPr>
              <a:t>ein</a:t>
            </a:r>
            <a:r>
              <a:rPr lang="en-US" sz="1200" i="1" dirty="0">
                <a:solidFill>
                  <a:srgbClr val="0000FF"/>
                </a:solidFill>
              </a:rPr>
              <a:t> </a:t>
            </a:r>
            <a:r>
              <a:rPr lang="en-US" sz="1200" i="1" dirty="0" err="1">
                <a:solidFill>
                  <a:srgbClr val="0000FF"/>
                </a:solidFill>
              </a:rPr>
              <a:t>Risikofaktor</a:t>
            </a:r>
            <a:r>
              <a:rPr lang="en-US" sz="1200" i="1" dirty="0">
                <a:solidFill>
                  <a:srgbClr val="0000FF"/>
                </a:solidFill>
              </a:rPr>
              <a:t> für die </a:t>
            </a:r>
            <a:r>
              <a:rPr lang="en-US" sz="1200" i="1" dirty="0" err="1">
                <a:solidFill>
                  <a:srgbClr val="0000FF"/>
                </a:solidFill>
              </a:rPr>
              <a:t>Entwicklung</a:t>
            </a:r>
            <a:r>
              <a:rPr lang="en-US" sz="1200" i="1" dirty="0">
                <a:solidFill>
                  <a:srgbClr val="0000FF"/>
                </a:solidFill>
              </a:rPr>
              <a:t> </a:t>
            </a:r>
            <a:r>
              <a:rPr lang="en-US" sz="1200" i="1" dirty="0" err="1">
                <a:solidFill>
                  <a:srgbClr val="0000FF"/>
                </a:solidFill>
              </a:rPr>
              <a:t>eines</a:t>
            </a:r>
            <a:r>
              <a:rPr lang="en-US" sz="1200" i="1" dirty="0">
                <a:solidFill>
                  <a:srgbClr val="0000FF"/>
                </a:solidFill>
              </a:rPr>
              <a:t> POWG </a:t>
            </a:r>
            <a:r>
              <a:rPr lang="en-US" sz="1200" i="1" dirty="0" err="1">
                <a:solidFill>
                  <a:srgbClr val="0000FF"/>
                </a:solidFill>
              </a:rPr>
              <a:t>oder</a:t>
            </a:r>
            <a:r>
              <a:rPr lang="en-US" sz="1200" i="1" dirty="0">
                <a:solidFill>
                  <a:srgbClr val="0000FF"/>
                </a:solidFill>
              </a:rPr>
              <a:t> für </a:t>
            </a:r>
            <a:r>
              <a:rPr lang="en-US" sz="1200" i="1" dirty="0" err="1">
                <a:solidFill>
                  <a:srgbClr val="0000FF"/>
                </a:solidFill>
              </a:rPr>
              <a:t>dessen</a:t>
            </a:r>
            <a:r>
              <a:rPr lang="en-US" sz="1200" i="1" dirty="0">
                <a:solidFill>
                  <a:srgbClr val="0000FF"/>
                </a:solidFill>
              </a:rPr>
              <a:t> Progression?</a:t>
            </a:r>
            <a:endParaRPr sz="1200" i="1" dirty="0">
              <a:solidFill>
                <a:srgbClr val="0000FF"/>
              </a:solidFill>
            </a:endParaRPr>
          </a:p>
          <a:p>
            <a:pPr marL="0" marR="0" lvl="0" indent="0" algn="l" rtl="0">
              <a:spcBef>
                <a:spcPts val="0"/>
              </a:spcBef>
              <a:spcAft>
                <a:spcPts val="0"/>
              </a:spcAft>
              <a:buNone/>
            </a:pPr>
            <a:r>
              <a:rPr lang="en-US" sz="1200" dirty="0">
                <a:solidFill>
                  <a:srgbClr val="0000FF"/>
                </a:solidFill>
              </a:rPr>
              <a:t>Ja, f</a:t>
            </a:r>
            <a:r>
              <a:rPr lang="en-US" sz="1200" dirty="0">
                <a:solidFill>
                  <a:srgbClr val="0000FF"/>
                </a:solidFill>
                <a:latin typeface="Arial"/>
                <a:ea typeface="Arial"/>
                <a:cs typeface="Arial"/>
                <a:sym typeface="Arial"/>
              </a:rPr>
              <a:t>ür </a:t>
            </a:r>
            <a:r>
              <a:rPr lang="en-US" sz="1200" dirty="0" err="1">
                <a:solidFill>
                  <a:srgbClr val="0000FF"/>
                </a:solidFill>
                <a:latin typeface="Arial"/>
                <a:ea typeface="Arial"/>
                <a:cs typeface="Arial"/>
                <a:sym typeface="Arial"/>
              </a:rPr>
              <a:t>beides</a:t>
            </a:r>
            <a:r>
              <a:rPr lang="en-US" sz="1200" dirty="0">
                <a:solidFill>
                  <a:srgbClr val="0000FF"/>
                </a:solidFill>
                <a:latin typeface="Arial"/>
                <a:ea typeface="Arial"/>
                <a:cs typeface="Arial"/>
                <a:sym typeface="Arial"/>
              </a:rPr>
              <a:t>.</a:t>
            </a:r>
            <a:endParaRPr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328"/>
        <p:cNvGrpSpPr/>
        <p:nvPr/>
      </p:nvGrpSpPr>
      <p:grpSpPr>
        <a:xfrm>
          <a:off x="0" y="0"/>
          <a:ext cx="0" cy="0"/>
          <a:chOff x="0" y="0"/>
          <a:chExt cx="0" cy="0"/>
        </a:xfrm>
      </p:grpSpPr>
      <p:sp>
        <p:nvSpPr>
          <p:cNvPr id="1329" name="Google Shape;1329;p85"/>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330" name="Google Shape;1330;p85"/>
          <p:cNvSpPr txBox="1"/>
          <p:nvPr/>
        </p:nvSpPr>
        <p:spPr>
          <a:xfrm>
            <a:off x="457200" y="1536174"/>
            <a:ext cx="7391400" cy="248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1"/>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BFBFBF"/>
                </a:solidFill>
              </a:rPr>
              <a:t>--</a:t>
            </a:r>
            <a:r>
              <a:rPr lang="en-US" sz="1200" b="1" dirty="0" err="1">
                <a:solidFill>
                  <a:srgbClr val="BFBFBF"/>
                </a:solidFill>
              </a:rPr>
              <a:t>Ethnische</a:t>
            </a:r>
            <a:r>
              <a:rPr lang="en-US" sz="1200" b="1" dirty="0">
                <a:solidFill>
                  <a:srgbClr val="BFBFBF"/>
                </a:solidFill>
              </a:rPr>
              <a:t> </a:t>
            </a:r>
            <a:r>
              <a:rPr lang="en-US" sz="1200" b="1" dirty="0" err="1">
                <a:solidFill>
                  <a:srgbClr val="BFBFBF"/>
                </a:solidFill>
              </a:rPr>
              <a:t>Zugehörigkeit</a:t>
            </a:r>
            <a:endParaRPr b="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b="1" dirty="0" err="1">
                <a:solidFill>
                  <a:srgbClr val="0000FF"/>
                </a:solidFill>
              </a:rPr>
              <a:t>Niedriger</a:t>
            </a:r>
            <a:r>
              <a:rPr lang="en-US" sz="1200" b="1" dirty="0">
                <a:solidFill>
                  <a:srgbClr val="0000FF"/>
                </a:solidFill>
              </a:rPr>
              <a:t> </a:t>
            </a:r>
            <a:r>
              <a:rPr lang="en-US" sz="1200" b="1" dirty="0" err="1">
                <a:solidFill>
                  <a:srgbClr val="0000FF"/>
                </a:solidFill>
              </a:rPr>
              <a:t>okulärer</a:t>
            </a:r>
            <a:r>
              <a:rPr lang="en-US" sz="1200" b="1" dirty="0">
                <a:solidFill>
                  <a:srgbClr val="0000FF"/>
                </a:solidFill>
              </a:rPr>
              <a:t> </a:t>
            </a:r>
            <a:r>
              <a:rPr lang="en-US" sz="1200" b="1" dirty="0" err="1">
                <a:solidFill>
                  <a:srgbClr val="0000FF"/>
                </a:solidFill>
              </a:rPr>
              <a:t>Perfusionsdruck</a:t>
            </a:r>
            <a:r>
              <a:rPr lang="en-US" sz="1200" b="1" dirty="0">
                <a:solidFill>
                  <a:srgbClr val="0000FF"/>
                </a:solidFill>
              </a:rPr>
              <a:t> (OPP, ocular perfusion pressure)</a:t>
            </a:r>
            <a:endParaRPr b="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p:txBody>
      </p:sp>
      <p:sp>
        <p:nvSpPr>
          <p:cNvPr id="1331" name="Google Shape;1331;p85"/>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332" name="Google Shape;1332;p85"/>
          <p:cNvSpPr/>
          <p:nvPr/>
        </p:nvSpPr>
        <p:spPr>
          <a:xfrm>
            <a:off x="381000" y="3245560"/>
            <a:ext cx="4191000" cy="533401"/>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33" name="Google Shape;1333;p85"/>
          <p:cNvSpPr txBox="1"/>
          <p:nvPr/>
        </p:nvSpPr>
        <p:spPr>
          <a:xfrm>
            <a:off x="228600" y="4572000"/>
            <a:ext cx="5423100" cy="13494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BFBFBF"/>
                </a:solidFill>
              </a:rPr>
              <a:t>Was </a:t>
            </a:r>
            <a:r>
              <a:rPr lang="en-US" sz="1200" i="1" dirty="0" err="1">
                <a:solidFill>
                  <a:srgbClr val="BFBFBF"/>
                </a:solidFill>
              </a:rPr>
              <a:t>ist</a:t>
            </a:r>
            <a:r>
              <a:rPr lang="en-US" sz="1200" i="1" dirty="0">
                <a:solidFill>
                  <a:srgbClr val="BFBFBF"/>
                </a:solidFill>
              </a:rPr>
              <a:t> der OPP, </a:t>
            </a:r>
            <a:r>
              <a:rPr lang="en-US" sz="1200" i="1" dirty="0" err="1">
                <a:solidFill>
                  <a:srgbClr val="BFBFBF"/>
                </a:solidFill>
              </a:rPr>
              <a:t>d.h.</a:t>
            </a:r>
            <a:r>
              <a:rPr lang="en-US" sz="1200" i="1" dirty="0">
                <a:solidFill>
                  <a:srgbClr val="BFBFBF"/>
                </a:solidFill>
              </a:rPr>
              <a:t>, </a:t>
            </a:r>
            <a:r>
              <a:rPr lang="en-US" sz="1200" i="1" dirty="0" err="1">
                <a:solidFill>
                  <a:srgbClr val="BFBFBF"/>
                </a:solidFill>
              </a:rPr>
              <a:t>wie</a:t>
            </a:r>
            <a:r>
              <a:rPr lang="en-US" sz="1200" i="1" dirty="0">
                <a:solidFill>
                  <a:srgbClr val="BFBFBF"/>
                </a:solidFill>
              </a:rPr>
              <a:t> </a:t>
            </a:r>
            <a:r>
              <a:rPr lang="en-US" sz="1200" i="1" dirty="0" err="1">
                <a:solidFill>
                  <a:srgbClr val="BFBFBF"/>
                </a:solidFill>
              </a:rPr>
              <a:t>wird</a:t>
            </a:r>
            <a:r>
              <a:rPr lang="en-US" sz="1200" i="1" dirty="0">
                <a:solidFill>
                  <a:srgbClr val="BFBFBF"/>
                </a:solidFill>
              </a:rPr>
              <a:t> er </a:t>
            </a:r>
            <a:r>
              <a:rPr lang="en-US" sz="1200" i="1" dirty="0" err="1">
                <a:solidFill>
                  <a:srgbClr val="BFBFBF"/>
                </a:solidFill>
              </a:rPr>
              <a:t>definiert</a:t>
            </a:r>
            <a:r>
              <a:rPr lang="en-US" sz="1200" i="1" dirty="0">
                <a:solidFill>
                  <a:srgbClr val="BFBFBF"/>
                </a:solidFill>
              </a:rPr>
              <a:t>?</a:t>
            </a:r>
            <a:endParaRPr dirty="0">
              <a:solidFill>
                <a:srgbClr val="BFBFBF"/>
              </a:solidFill>
            </a:endParaRPr>
          </a:p>
          <a:p>
            <a:pPr marL="0" lvl="0" indent="0" algn="l" rtl="0">
              <a:spcBef>
                <a:spcPts val="0"/>
              </a:spcBef>
              <a:spcAft>
                <a:spcPts val="0"/>
              </a:spcAft>
              <a:buClr>
                <a:schemeClr val="dk1"/>
              </a:buClr>
              <a:buFont typeface="Arial"/>
              <a:buNone/>
            </a:pPr>
            <a:r>
              <a:rPr lang="en-US" sz="1200" dirty="0">
                <a:solidFill>
                  <a:srgbClr val="BFBFBF"/>
                </a:solidFill>
              </a:rPr>
              <a:t>Damit </a:t>
            </a:r>
            <a:r>
              <a:rPr lang="en-US" sz="1200" dirty="0" err="1">
                <a:solidFill>
                  <a:srgbClr val="BFBFBF"/>
                </a:solidFill>
              </a:rPr>
              <a:t>ist</a:t>
            </a:r>
            <a:r>
              <a:rPr lang="en-US" sz="1200" dirty="0">
                <a:solidFill>
                  <a:srgbClr val="BFBFBF"/>
                </a:solidFill>
              </a:rPr>
              <a:t> die </a:t>
            </a:r>
            <a:r>
              <a:rPr lang="en-US" sz="1200" dirty="0" err="1">
                <a:solidFill>
                  <a:srgbClr val="BFBFBF"/>
                </a:solidFill>
              </a:rPr>
              <a:t>Differenz</a:t>
            </a:r>
            <a:r>
              <a:rPr lang="en-US" sz="1200" dirty="0">
                <a:solidFill>
                  <a:srgbClr val="BFBFBF"/>
                </a:solidFill>
              </a:rPr>
              <a:t> </a:t>
            </a:r>
            <a:r>
              <a:rPr lang="en-US" sz="1200" dirty="0" err="1">
                <a:solidFill>
                  <a:srgbClr val="BFBFBF"/>
                </a:solidFill>
              </a:rPr>
              <a:t>zwischen</a:t>
            </a:r>
            <a:r>
              <a:rPr lang="en-US" sz="1200" dirty="0">
                <a:solidFill>
                  <a:srgbClr val="BFBFBF"/>
                </a:solidFill>
              </a:rPr>
              <a:t> dem </a:t>
            </a:r>
            <a:r>
              <a:rPr lang="en-US" sz="1200" dirty="0" err="1">
                <a:solidFill>
                  <a:srgbClr val="BFBFBF"/>
                </a:solidFill>
              </a:rPr>
              <a:t>mittleren</a:t>
            </a:r>
            <a:r>
              <a:rPr lang="en-US" sz="1200" dirty="0">
                <a:solidFill>
                  <a:srgbClr val="BFBFBF"/>
                </a:solidFill>
              </a:rPr>
              <a:t> </a:t>
            </a:r>
            <a:r>
              <a:rPr lang="en-US" sz="1200" dirty="0" err="1">
                <a:solidFill>
                  <a:srgbClr val="BFBFBF"/>
                </a:solidFill>
              </a:rPr>
              <a:t>arteriellen</a:t>
            </a:r>
            <a:r>
              <a:rPr lang="en-US" sz="1200" dirty="0">
                <a:solidFill>
                  <a:srgbClr val="BFBFBF"/>
                </a:solidFill>
              </a:rPr>
              <a:t> </a:t>
            </a:r>
            <a:r>
              <a:rPr lang="en-US" sz="1200" dirty="0" err="1">
                <a:solidFill>
                  <a:srgbClr val="BFBFBF"/>
                </a:solidFill>
              </a:rPr>
              <a:t>Blutdruck</a:t>
            </a:r>
            <a:r>
              <a:rPr lang="en-US" sz="1200" dirty="0">
                <a:solidFill>
                  <a:srgbClr val="BFBFBF"/>
                </a:solidFill>
              </a:rPr>
              <a:t> (MAP, </a:t>
            </a:r>
            <a:r>
              <a:rPr lang="en-US" sz="1200" i="1" dirty="0">
                <a:solidFill>
                  <a:srgbClr val="BFBFBF"/>
                </a:solidFill>
              </a:rPr>
              <a:t>mean arterial pressure</a:t>
            </a:r>
            <a:r>
              <a:rPr lang="en-US" sz="1200" dirty="0">
                <a:solidFill>
                  <a:srgbClr val="BFBFBF"/>
                </a:solidFill>
              </a:rPr>
              <a:t>) und dem IOD </a:t>
            </a:r>
            <a:r>
              <a:rPr lang="en-US" sz="1200" dirty="0" err="1">
                <a:solidFill>
                  <a:srgbClr val="BFBFBF"/>
                </a:solidFill>
              </a:rPr>
              <a:t>gemeint</a:t>
            </a:r>
            <a:r>
              <a:rPr lang="en-US" sz="1200" dirty="0">
                <a:solidFill>
                  <a:srgbClr val="BFBFBF"/>
                </a:solidFill>
              </a:rPr>
              <a:t>.</a:t>
            </a:r>
            <a:endParaRPr sz="1200" i="1" dirty="0">
              <a:solidFill>
                <a:srgbClr val="BFBFBF"/>
              </a:solidFill>
            </a:endParaRPr>
          </a:p>
          <a:p>
            <a:pPr marL="0" lvl="0" indent="0" algn="l" rtl="0">
              <a:spcBef>
                <a:spcPts val="0"/>
              </a:spcBef>
              <a:spcAft>
                <a:spcPts val="0"/>
              </a:spcAft>
              <a:buClr>
                <a:schemeClr val="dk1"/>
              </a:buClr>
              <a:buFont typeface="Arial"/>
              <a:buNone/>
            </a:pPr>
            <a:endParaRPr i="1" dirty="0">
              <a:solidFill>
                <a:srgbClr val="BFBFBF"/>
              </a:solidFill>
            </a:endParaRPr>
          </a:p>
          <a:p>
            <a:pPr marL="0" lvl="0" indent="0" algn="l" rtl="0">
              <a:spcBef>
                <a:spcPts val="0"/>
              </a:spcBef>
              <a:spcAft>
                <a:spcPts val="0"/>
              </a:spcAft>
              <a:buClr>
                <a:schemeClr val="dk1"/>
              </a:buClr>
              <a:buFont typeface="Arial"/>
              <a:buNone/>
            </a:pPr>
            <a:r>
              <a:rPr lang="en-US" sz="1200" i="1" dirty="0" err="1">
                <a:solidFill>
                  <a:srgbClr val="BFBFBF"/>
                </a:solidFill>
              </a:rPr>
              <a:t>Ist</a:t>
            </a:r>
            <a:r>
              <a:rPr lang="en-US" sz="1200" i="1" dirty="0">
                <a:solidFill>
                  <a:srgbClr val="BFBFBF"/>
                </a:solidFill>
              </a:rPr>
              <a:t> </a:t>
            </a:r>
            <a:r>
              <a:rPr lang="en-US" sz="1200" i="1" dirty="0" err="1">
                <a:solidFill>
                  <a:srgbClr val="BFBFBF"/>
                </a:solidFill>
              </a:rPr>
              <a:t>ein</a:t>
            </a:r>
            <a:r>
              <a:rPr lang="en-US" sz="1200" i="1" dirty="0">
                <a:solidFill>
                  <a:srgbClr val="BFBFBF"/>
                </a:solidFill>
              </a:rPr>
              <a:t> </a:t>
            </a:r>
            <a:r>
              <a:rPr lang="en-US" sz="1200" i="1" dirty="0" err="1">
                <a:solidFill>
                  <a:srgbClr val="BFBFBF"/>
                </a:solidFill>
              </a:rPr>
              <a:t>niedriger</a:t>
            </a:r>
            <a:r>
              <a:rPr lang="en-US" sz="1200" i="1" dirty="0">
                <a:solidFill>
                  <a:srgbClr val="BFBFBF"/>
                </a:solidFill>
              </a:rPr>
              <a:t> OPP </a:t>
            </a:r>
            <a:r>
              <a:rPr lang="en-US" sz="1200" i="1" dirty="0" err="1">
                <a:solidFill>
                  <a:srgbClr val="BFBFBF"/>
                </a:solidFill>
              </a:rPr>
              <a:t>ein</a:t>
            </a:r>
            <a:r>
              <a:rPr lang="en-US" sz="1200" i="1" dirty="0">
                <a:solidFill>
                  <a:srgbClr val="BFBFBF"/>
                </a:solidFill>
              </a:rPr>
              <a:t> </a:t>
            </a:r>
            <a:r>
              <a:rPr lang="en-US" sz="1200" i="1" dirty="0" err="1">
                <a:solidFill>
                  <a:srgbClr val="BFBFBF"/>
                </a:solidFill>
              </a:rPr>
              <a:t>Risikofaktor</a:t>
            </a:r>
            <a:r>
              <a:rPr lang="en-US" sz="1200" i="1" dirty="0">
                <a:solidFill>
                  <a:srgbClr val="BFBFBF"/>
                </a:solidFill>
              </a:rPr>
              <a:t> für die </a:t>
            </a:r>
            <a:r>
              <a:rPr lang="en-US" sz="1200" i="1" dirty="0" err="1">
                <a:solidFill>
                  <a:srgbClr val="BFBFBF"/>
                </a:solidFill>
              </a:rPr>
              <a:t>Entwicklung</a:t>
            </a:r>
            <a:r>
              <a:rPr lang="en-US" sz="1200" i="1" dirty="0">
                <a:solidFill>
                  <a:srgbClr val="BFBFBF"/>
                </a:solidFill>
              </a:rPr>
              <a:t> </a:t>
            </a:r>
            <a:r>
              <a:rPr lang="en-US" sz="1200" i="1" dirty="0" err="1">
                <a:solidFill>
                  <a:srgbClr val="BFBFBF"/>
                </a:solidFill>
              </a:rPr>
              <a:t>eines</a:t>
            </a:r>
            <a:r>
              <a:rPr lang="en-US" sz="1200" i="1" dirty="0">
                <a:solidFill>
                  <a:srgbClr val="BFBFBF"/>
                </a:solidFill>
              </a:rPr>
              <a:t> POWG </a:t>
            </a:r>
            <a:r>
              <a:rPr lang="en-US" sz="1200" i="1" dirty="0" err="1">
                <a:solidFill>
                  <a:srgbClr val="BFBFBF"/>
                </a:solidFill>
              </a:rPr>
              <a:t>oder</a:t>
            </a:r>
            <a:r>
              <a:rPr lang="en-US" sz="1200" i="1" dirty="0">
                <a:solidFill>
                  <a:srgbClr val="BFBFBF"/>
                </a:solidFill>
              </a:rPr>
              <a:t> für </a:t>
            </a:r>
            <a:r>
              <a:rPr lang="en-US" sz="1200" i="1" dirty="0" err="1">
                <a:solidFill>
                  <a:srgbClr val="BFBFBF"/>
                </a:solidFill>
              </a:rPr>
              <a:t>dessen</a:t>
            </a:r>
            <a:r>
              <a:rPr lang="en-US" sz="1200" i="1" dirty="0">
                <a:solidFill>
                  <a:srgbClr val="BFBFBF"/>
                </a:solidFill>
              </a:rPr>
              <a:t> Progression?</a:t>
            </a:r>
            <a:endParaRPr sz="1200" i="1" dirty="0">
              <a:solidFill>
                <a:srgbClr val="BFBFBF"/>
              </a:solidFill>
            </a:endParaRPr>
          </a:p>
          <a:p>
            <a:pPr marL="0" lvl="0" indent="0" algn="l" rtl="0">
              <a:spcBef>
                <a:spcPts val="0"/>
              </a:spcBef>
              <a:spcAft>
                <a:spcPts val="0"/>
              </a:spcAft>
              <a:buNone/>
            </a:pPr>
            <a:r>
              <a:rPr lang="en-US" sz="1200" dirty="0">
                <a:solidFill>
                  <a:srgbClr val="BFBFBF"/>
                </a:solidFill>
              </a:rPr>
              <a:t>Ja, für </a:t>
            </a:r>
            <a:r>
              <a:rPr lang="en-US" sz="1200" dirty="0" err="1">
                <a:solidFill>
                  <a:srgbClr val="BFBFBF"/>
                </a:solidFill>
              </a:rPr>
              <a:t>beides</a:t>
            </a:r>
            <a:r>
              <a:rPr lang="en-US" sz="1200" dirty="0">
                <a:solidFill>
                  <a:srgbClr val="BFBFBF"/>
                </a:solidFill>
              </a:rPr>
              <a:t>.</a:t>
            </a:r>
            <a:endParaRPr sz="1200" i="1" dirty="0">
              <a:solidFill>
                <a:srgbClr val="BFBFBF"/>
              </a:solidFill>
            </a:endParaRPr>
          </a:p>
        </p:txBody>
      </p:sp>
      <p:sp>
        <p:nvSpPr>
          <p:cNvPr id="1334" name="Google Shape;1334;p85"/>
          <p:cNvSpPr txBox="1"/>
          <p:nvPr/>
        </p:nvSpPr>
        <p:spPr>
          <a:xfrm>
            <a:off x="304800" y="1257989"/>
            <a:ext cx="7162800" cy="2087751"/>
          </a:xfrm>
          <a:prstGeom prst="rect">
            <a:avLst/>
          </a:prstGeom>
          <a:solidFill>
            <a:srgbClr val="00B0F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chemeClr val="lt1"/>
                </a:solidFill>
              </a:rPr>
              <a:t>Wenn </a:t>
            </a:r>
            <a:r>
              <a:rPr lang="en-US" sz="1200" i="1" dirty="0" err="1">
                <a:solidFill>
                  <a:schemeClr val="lt1"/>
                </a:solidFill>
              </a:rPr>
              <a:t>ein</a:t>
            </a:r>
            <a:r>
              <a:rPr lang="en-US" sz="1200" i="1" dirty="0">
                <a:solidFill>
                  <a:schemeClr val="lt1"/>
                </a:solidFill>
              </a:rPr>
              <a:t> </a:t>
            </a:r>
            <a:r>
              <a:rPr lang="en-US" sz="1200" i="1" dirty="0" err="1">
                <a:solidFill>
                  <a:schemeClr val="lt1"/>
                </a:solidFill>
              </a:rPr>
              <a:t>niedriger</a:t>
            </a:r>
            <a:r>
              <a:rPr lang="en-US" sz="1200" i="1" dirty="0">
                <a:solidFill>
                  <a:schemeClr val="lt1"/>
                </a:solidFill>
              </a:rPr>
              <a:t> OPP </a:t>
            </a:r>
            <a:r>
              <a:rPr lang="en-US" sz="1200" i="1" dirty="0" err="1">
                <a:solidFill>
                  <a:schemeClr val="lt1"/>
                </a:solidFill>
              </a:rPr>
              <a:t>ein</a:t>
            </a:r>
            <a:r>
              <a:rPr lang="en-US" sz="1200" i="1" dirty="0">
                <a:solidFill>
                  <a:schemeClr val="lt1"/>
                </a:solidFill>
              </a:rPr>
              <a:t> </a:t>
            </a:r>
            <a:r>
              <a:rPr lang="en-US" sz="1200" i="1" dirty="0" err="1">
                <a:solidFill>
                  <a:schemeClr val="lt1"/>
                </a:solidFill>
              </a:rPr>
              <a:t>Risikofaktor</a:t>
            </a:r>
            <a:r>
              <a:rPr lang="en-US" sz="1200" i="1" dirty="0">
                <a:solidFill>
                  <a:schemeClr val="lt1"/>
                </a:solidFill>
              </a:rPr>
              <a:t> für die Progression </a:t>
            </a:r>
            <a:r>
              <a:rPr lang="en-US" sz="1200" i="1" dirty="0" err="1">
                <a:solidFill>
                  <a:schemeClr val="lt1"/>
                </a:solidFill>
              </a:rPr>
              <a:t>ist</a:t>
            </a:r>
            <a:r>
              <a:rPr lang="en-US" sz="1200" i="1" dirty="0">
                <a:solidFill>
                  <a:schemeClr val="lt1"/>
                </a:solidFill>
              </a:rPr>
              <a:t>, </a:t>
            </a:r>
            <a:r>
              <a:rPr lang="en-US" sz="1200" i="1" dirty="0" err="1">
                <a:solidFill>
                  <a:schemeClr val="lt1"/>
                </a:solidFill>
              </a:rPr>
              <a:t>müsste</a:t>
            </a:r>
            <a:r>
              <a:rPr lang="en-US" sz="1200" i="1" dirty="0">
                <a:solidFill>
                  <a:schemeClr val="lt1"/>
                </a:solidFill>
              </a:rPr>
              <a:t> </a:t>
            </a:r>
            <a:r>
              <a:rPr lang="en-US" sz="1200" i="1" dirty="0" err="1">
                <a:solidFill>
                  <a:schemeClr val="lt1"/>
                </a:solidFill>
              </a:rPr>
              <a:t>dann</a:t>
            </a:r>
            <a:r>
              <a:rPr lang="en-US" sz="1200" i="1" dirty="0">
                <a:solidFill>
                  <a:schemeClr val="lt1"/>
                </a:solidFill>
              </a:rPr>
              <a:t> </a:t>
            </a:r>
            <a:r>
              <a:rPr lang="en-US" sz="1200" i="1" dirty="0" err="1">
                <a:solidFill>
                  <a:schemeClr val="lt1"/>
                </a:solidFill>
              </a:rPr>
              <a:t>eine</a:t>
            </a:r>
            <a:r>
              <a:rPr lang="en-US" sz="1200" i="1" dirty="0">
                <a:solidFill>
                  <a:schemeClr val="lt1"/>
                </a:solidFill>
              </a:rPr>
              <a:t> </a:t>
            </a:r>
            <a:r>
              <a:rPr lang="en-US" sz="1200" i="1" dirty="0" err="1">
                <a:solidFill>
                  <a:schemeClr val="lt1"/>
                </a:solidFill>
              </a:rPr>
              <a:t>Hypertonie</a:t>
            </a:r>
            <a:r>
              <a:rPr lang="en-US" sz="1200" i="1" dirty="0">
                <a:solidFill>
                  <a:schemeClr val="lt1"/>
                </a:solidFill>
              </a:rPr>
              <a:t> (HTN) nicht </a:t>
            </a:r>
            <a:r>
              <a:rPr lang="en-US" sz="1200" i="1" dirty="0" err="1">
                <a:solidFill>
                  <a:schemeClr val="lt1"/>
                </a:solidFill>
              </a:rPr>
              <a:t>protektiv</a:t>
            </a:r>
            <a:r>
              <a:rPr lang="en-US" sz="1200" i="1" dirty="0">
                <a:solidFill>
                  <a:schemeClr val="lt1"/>
                </a:solidFill>
              </a:rPr>
              <a:t> </a:t>
            </a:r>
            <a:r>
              <a:rPr lang="en-US" sz="1200" i="1" dirty="0" err="1">
                <a:solidFill>
                  <a:schemeClr val="lt1"/>
                </a:solidFill>
              </a:rPr>
              <a:t>gegen</a:t>
            </a:r>
            <a:r>
              <a:rPr lang="en-US" sz="1200" i="1" dirty="0">
                <a:solidFill>
                  <a:schemeClr val="lt1"/>
                </a:solidFill>
              </a:rPr>
              <a:t> </a:t>
            </a:r>
            <a:r>
              <a:rPr lang="en-US" sz="1200" i="1" dirty="0" err="1">
                <a:solidFill>
                  <a:schemeClr val="lt1"/>
                </a:solidFill>
              </a:rPr>
              <a:t>ein</a:t>
            </a:r>
            <a:r>
              <a:rPr lang="en-US" sz="1200" i="1" dirty="0">
                <a:solidFill>
                  <a:schemeClr val="lt1"/>
                </a:solidFill>
              </a:rPr>
              <a:t> POWG sein? </a:t>
            </a:r>
            <a:r>
              <a:rPr lang="en-US" sz="1200" i="1" dirty="0" err="1">
                <a:solidFill>
                  <a:schemeClr val="lt1"/>
                </a:solidFill>
              </a:rPr>
              <a:t>Ist</a:t>
            </a:r>
            <a:r>
              <a:rPr lang="en-US" sz="1200" i="1" dirty="0">
                <a:solidFill>
                  <a:schemeClr val="lt1"/>
                </a:solidFill>
              </a:rPr>
              <a:t> das der Fall?</a:t>
            </a:r>
            <a:endParaRPr sz="1400" i="1" dirty="0">
              <a:solidFill>
                <a:srgbClr val="00B0F0"/>
              </a:solidFill>
              <a:latin typeface="Arial"/>
              <a:ea typeface="Arial"/>
              <a:cs typeface="Arial"/>
              <a:sym typeface="Arial"/>
            </a:endParaRPr>
          </a:p>
          <a:p>
            <a:pPr marL="0" marR="0" lvl="0" indent="0" algn="l" rtl="0">
              <a:spcBef>
                <a:spcPts val="0"/>
              </a:spcBef>
              <a:spcAft>
                <a:spcPts val="0"/>
              </a:spcAft>
              <a:buNone/>
            </a:pPr>
            <a:r>
              <a:rPr lang="en-US" sz="1200" dirty="0">
                <a:solidFill>
                  <a:srgbClr val="00B0F0"/>
                </a:solidFill>
                <a:latin typeface="Arial"/>
                <a:ea typeface="Arial"/>
                <a:cs typeface="Arial"/>
                <a:sym typeface="Arial"/>
              </a:rPr>
              <a:t>Wie </a:t>
            </a:r>
            <a:r>
              <a:rPr lang="en-US" sz="1200" dirty="0" err="1">
                <a:solidFill>
                  <a:srgbClr val="00B0F0"/>
                </a:solidFill>
                <a:latin typeface="Arial"/>
                <a:ea typeface="Arial"/>
                <a:cs typeface="Arial"/>
                <a:sym typeface="Arial"/>
              </a:rPr>
              <a:t>ein</a:t>
            </a:r>
            <a:r>
              <a:rPr lang="en-US" sz="1200" dirty="0">
                <a:solidFill>
                  <a:srgbClr val="00B0F0"/>
                </a:solidFill>
                <a:latin typeface="Arial"/>
                <a:ea typeface="Arial"/>
                <a:cs typeface="Arial"/>
                <a:sym typeface="Arial"/>
              </a:rPr>
              <a:t> Facebook-Status: Es </a:t>
            </a:r>
            <a:r>
              <a:rPr lang="en-US" sz="1200" dirty="0" err="1">
                <a:solidFill>
                  <a:srgbClr val="00B0F0"/>
                </a:solidFill>
                <a:latin typeface="Arial"/>
                <a:ea typeface="Arial"/>
                <a:cs typeface="Arial"/>
                <a:sym typeface="Arial"/>
              </a:rPr>
              <a:t>ist</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kompliziert</a:t>
            </a:r>
            <a:r>
              <a:rPr lang="en-US" sz="1200" dirty="0">
                <a:solidFill>
                  <a:srgbClr val="00B0F0"/>
                </a:solidFill>
                <a:latin typeface="Arial"/>
                <a:ea typeface="Arial"/>
                <a:cs typeface="Arial"/>
                <a:sym typeface="Arial"/>
              </a:rPr>
              <a:t>. Die </a:t>
            </a:r>
            <a:r>
              <a:rPr lang="en-US" sz="1200" dirty="0" err="1">
                <a:solidFill>
                  <a:srgbClr val="00B0F0"/>
                </a:solidFill>
                <a:latin typeface="Arial"/>
                <a:ea typeface="Arial"/>
                <a:cs typeface="Arial"/>
                <a:sym typeface="Arial"/>
              </a:rPr>
              <a:t>Datenlage</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ist</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zwar</a:t>
            </a:r>
            <a:r>
              <a:rPr lang="en-US" sz="1200" dirty="0">
                <a:solidFill>
                  <a:srgbClr val="00B0F0"/>
                </a:solidFill>
                <a:latin typeface="Arial"/>
                <a:ea typeface="Arial"/>
                <a:cs typeface="Arial"/>
                <a:sym typeface="Arial"/>
              </a:rPr>
              <a:t> nicht </a:t>
            </a:r>
            <a:r>
              <a:rPr lang="en-US" sz="1200" dirty="0" err="1">
                <a:solidFill>
                  <a:srgbClr val="00B0F0"/>
                </a:solidFill>
                <a:latin typeface="Arial"/>
                <a:ea typeface="Arial"/>
                <a:cs typeface="Arial"/>
                <a:sym typeface="Arial"/>
              </a:rPr>
              <a:t>ganz</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eindeutig</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doch</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deuten</a:t>
            </a:r>
            <a:r>
              <a:rPr lang="en-US" sz="1200" dirty="0">
                <a:solidFill>
                  <a:srgbClr val="00B0F0"/>
                </a:solidFill>
                <a:latin typeface="Arial"/>
                <a:ea typeface="Arial"/>
                <a:cs typeface="Arial"/>
                <a:sym typeface="Arial"/>
              </a:rPr>
              <a:t> die </a:t>
            </a:r>
            <a:r>
              <a:rPr lang="en-US" sz="1200" dirty="0" err="1">
                <a:solidFill>
                  <a:srgbClr val="00B0F0"/>
                </a:solidFill>
                <a:latin typeface="Arial"/>
                <a:ea typeface="Arial"/>
                <a:cs typeface="Arial"/>
                <a:sym typeface="Arial"/>
              </a:rPr>
              <a:t>Erkenntnisse</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darauf</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hin</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dass</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Bluthochdruck</a:t>
            </a:r>
            <a:r>
              <a:rPr lang="en-US" sz="1200" dirty="0">
                <a:solidFill>
                  <a:srgbClr val="00B0F0"/>
                </a:solidFill>
                <a:latin typeface="Arial"/>
                <a:ea typeface="Arial"/>
                <a:cs typeface="Arial"/>
                <a:sym typeface="Arial"/>
              </a:rPr>
              <a:t> das Risiko für POWG </a:t>
            </a:r>
            <a:r>
              <a:rPr lang="en-US" sz="1200" dirty="0" err="1">
                <a:solidFill>
                  <a:srgbClr val="00B0F0"/>
                </a:solidFill>
                <a:latin typeface="Arial"/>
                <a:ea typeface="Arial"/>
                <a:cs typeface="Arial"/>
                <a:sym typeface="Arial"/>
              </a:rPr>
              <a:t>bei</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Patienten</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unter</a:t>
            </a:r>
            <a:r>
              <a:rPr lang="en-US" sz="1200" dirty="0">
                <a:solidFill>
                  <a:srgbClr val="00B0F0"/>
                </a:solidFill>
                <a:latin typeface="Arial"/>
                <a:ea typeface="Arial"/>
                <a:cs typeface="Arial"/>
                <a:sym typeface="Arial"/>
              </a:rPr>
              <a:t> 65 Jahren </a:t>
            </a:r>
            <a:r>
              <a:rPr lang="en-US" sz="1200" dirty="0" err="1">
                <a:solidFill>
                  <a:srgbClr val="00B0F0"/>
                </a:solidFill>
                <a:latin typeface="Arial"/>
                <a:ea typeface="Arial"/>
                <a:cs typeface="Arial"/>
                <a:sym typeface="Arial"/>
              </a:rPr>
              <a:t>senkt</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bei</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älteren</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Patienten</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jedoch</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erhöht</a:t>
            </a:r>
            <a:r>
              <a:rPr lang="en-US" sz="1200" dirty="0">
                <a:solidFill>
                  <a:srgbClr val="00B0F0"/>
                </a:solidFill>
                <a:latin typeface="Arial"/>
                <a:ea typeface="Arial"/>
                <a:cs typeface="Arial"/>
                <a:sym typeface="Arial"/>
              </a:rPr>
              <a:t>.</a:t>
            </a:r>
            <a:endParaRPr dirty="0"/>
          </a:p>
          <a:p>
            <a:pPr marL="0" marR="0" lvl="0" indent="0" algn="l" rtl="0">
              <a:spcBef>
                <a:spcPts val="0"/>
              </a:spcBef>
              <a:spcAft>
                <a:spcPts val="0"/>
              </a:spcAft>
              <a:buNone/>
            </a:pPr>
            <a:endParaRPr sz="1400" i="1" dirty="0">
              <a:solidFill>
                <a:srgbClr val="00B0F0"/>
              </a:solidFill>
              <a:latin typeface="Arial"/>
              <a:ea typeface="Arial"/>
              <a:cs typeface="Arial"/>
              <a:sym typeface="Arial"/>
            </a:endParaRPr>
          </a:p>
          <a:p>
            <a:pPr marL="0" marR="0" lvl="0" indent="0" algn="l" rtl="0">
              <a:spcBef>
                <a:spcPts val="0"/>
              </a:spcBef>
              <a:spcAft>
                <a:spcPts val="0"/>
              </a:spcAft>
              <a:buNone/>
            </a:pPr>
            <a:r>
              <a:rPr lang="en-US" sz="1200" i="1" dirty="0">
                <a:solidFill>
                  <a:srgbClr val="00B0F0"/>
                </a:solidFill>
                <a:latin typeface="Arial"/>
                <a:ea typeface="Arial"/>
                <a:cs typeface="Arial"/>
                <a:sym typeface="Arial"/>
              </a:rPr>
              <a:t>Das </a:t>
            </a:r>
            <a:r>
              <a:rPr lang="en-US" sz="1200" dirty="0" err="1">
                <a:solidFill>
                  <a:srgbClr val="00B0F0"/>
                </a:solidFill>
                <a:latin typeface="Arial"/>
                <a:ea typeface="Arial"/>
                <a:cs typeface="Arial"/>
                <a:sym typeface="Arial"/>
              </a:rPr>
              <a:t>ist</a:t>
            </a:r>
            <a:r>
              <a:rPr lang="en-US" sz="1200" dirty="0">
                <a:solidFill>
                  <a:srgbClr val="00B0F0"/>
                </a:solidFill>
                <a:latin typeface="Arial"/>
                <a:ea typeface="Arial"/>
                <a:cs typeface="Arial"/>
                <a:sym typeface="Arial"/>
              </a:rPr>
              <a:t> </a:t>
            </a:r>
            <a:r>
              <a:rPr lang="en-US" sz="1200" i="1" dirty="0" err="1">
                <a:solidFill>
                  <a:srgbClr val="00B0F0"/>
                </a:solidFill>
                <a:latin typeface="Arial"/>
                <a:ea typeface="Arial"/>
                <a:cs typeface="Arial"/>
                <a:sym typeface="Arial"/>
              </a:rPr>
              <a:t>kompliziert</a:t>
            </a:r>
            <a:r>
              <a:rPr lang="en-US" sz="1200" i="1" dirty="0">
                <a:solidFill>
                  <a:srgbClr val="00B0F0"/>
                </a:solidFill>
                <a:latin typeface="Arial"/>
                <a:ea typeface="Arial"/>
                <a:cs typeface="Arial"/>
                <a:sym typeface="Arial"/>
              </a:rPr>
              <a:t>. Wie </a:t>
            </a:r>
            <a:r>
              <a:rPr lang="en-US" sz="1200" i="1" dirty="0" err="1">
                <a:solidFill>
                  <a:srgbClr val="00B0F0"/>
                </a:solidFill>
                <a:latin typeface="Arial"/>
                <a:ea typeface="Arial"/>
                <a:cs typeface="Arial"/>
                <a:sym typeface="Arial"/>
              </a:rPr>
              <a:t>könnte</a:t>
            </a:r>
            <a:r>
              <a:rPr lang="en-US" sz="1200" i="1" dirty="0">
                <a:solidFill>
                  <a:srgbClr val="00B0F0"/>
                </a:solidFill>
                <a:latin typeface="Arial"/>
                <a:ea typeface="Arial"/>
                <a:cs typeface="Arial"/>
                <a:sym typeface="Arial"/>
              </a:rPr>
              <a:t> dies </a:t>
            </a:r>
            <a:r>
              <a:rPr lang="en-US" sz="1200" i="1" dirty="0" err="1">
                <a:solidFill>
                  <a:srgbClr val="00B0F0"/>
                </a:solidFill>
                <a:latin typeface="Arial"/>
                <a:ea typeface="Arial"/>
                <a:cs typeface="Arial"/>
                <a:sym typeface="Arial"/>
              </a:rPr>
              <a:t>physiologisch</a:t>
            </a:r>
            <a:r>
              <a:rPr lang="en-US" sz="1200" i="1" dirty="0">
                <a:solidFill>
                  <a:srgbClr val="00B0F0"/>
                </a:solidFill>
                <a:latin typeface="Arial"/>
                <a:ea typeface="Arial"/>
                <a:cs typeface="Arial"/>
                <a:sym typeface="Arial"/>
              </a:rPr>
              <a:t> </a:t>
            </a:r>
            <a:r>
              <a:rPr lang="en-US" sz="1200" i="1" dirty="0" err="1">
                <a:solidFill>
                  <a:srgbClr val="00B0F0"/>
                </a:solidFill>
                <a:latin typeface="Arial"/>
                <a:ea typeface="Arial"/>
                <a:cs typeface="Arial"/>
                <a:sym typeface="Arial"/>
              </a:rPr>
              <a:t>funktionieren</a:t>
            </a:r>
            <a:r>
              <a:rPr lang="en-US" sz="1200" i="1" dirty="0">
                <a:solidFill>
                  <a:srgbClr val="00B0F0"/>
                </a:solidFill>
                <a:latin typeface="Arial"/>
                <a:ea typeface="Arial"/>
                <a:cs typeface="Arial"/>
                <a:sym typeface="Arial"/>
              </a:rPr>
              <a:t>?</a:t>
            </a:r>
            <a:endParaRPr dirty="0"/>
          </a:p>
          <a:p>
            <a:pPr marL="0" marR="0" lvl="0" indent="0" algn="l" rtl="0">
              <a:spcBef>
                <a:spcPts val="0"/>
              </a:spcBef>
              <a:spcAft>
                <a:spcPts val="0"/>
              </a:spcAft>
              <a:buNone/>
            </a:pPr>
            <a:r>
              <a:rPr lang="en-US" sz="1200" dirty="0" err="1">
                <a:solidFill>
                  <a:srgbClr val="00B0F0"/>
                </a:solidFill>
                <a:latin typeface="Arial"/>
                <a:ea typeface="Arial"/>
                <a:cs typeface="Arial"/>
                <a:sym typeface="Arial"/>
              </a:rPr>
              <a:t>Möglicherweise</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führt</a:t>
            </a:r>
            <a:r>
              <a:rPr lang="en-US" sz="1200" dirty="0">
                <a:solidFill>
                  <a:srgbClr val="00B0F0"/>
                </a:solidFill>
                <a:latin typeface="Arial"/>
                <a:ea typeface="Arial"/>
                <a:cs typeface="Arial"/>
                <a:sym typeface="Arial"/>
              </a:rPr>
              <a:t> der </a:t>
            </a:r>
            <a:r>
              <a:rPr lang="en-US" sz="1200" dirty="0" err="1">
                <a:solidFill>
                  <a:srgbClr val="00B0F0"/>
                </a:solidFill>
                <a:latin typeface="Arial"/>
                <a:ea typeface="Arial"/>
                <a:cs typeface="Arial"/>
                <a:sym typeface="Arial"/>
              </a:rPr>
              <a:t>mit</a:t>
            </a:r>
            <a:r>
              <a:rPr lang="en-US" sz="1200" dirty="0">
                <a:solidFill>
                  <a:srgbClr val="00B0F0"/>
                </a:solidFill>
                <a:latin typeface="Arial"/>
                <a:ea typeface="Arial"/>
                <a:cs typeface="Arial"/>
                <a:sym typeface="Arial"/>
              </a:rPr>
              <a:t> HTN </a:t>
            </a:r>
            <a:r>
              <a:rPr lang="en-US" sz="1200" dirty="0" err="1">
                <a:solidFill>
                  <a:srgbClr val="00B0F0"/>
                </a:solidFill>
                <a:latin typeface="Arial"/>
                <a:ea typeface="Arial"/>
                <a:cs typeface="Arial"/>
                <a:sym typeface="Arial"/>
              </a:rPr>
              <a:t>verbundene</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erhöhte</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Augeninnendruck</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zu</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einem</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verringerten</a:t>
            </a:r>
            <a:r>
              <a:rPr lang="en-US" sz="1200" dirty="0">
                <a:solidFill>
                  <a:srgbClr val="00B0F0"/>
                </a:solidFill>
                <a:latin typeface="Arial"/>
                <a:ea typeface="Arial"/>
                <a:cs typeface="Arial"/>
                <a:sym typeface="Arial"/>
              </a:rPr>
              <a:t> POWG-Risiko, bis die </a:t>
            </a:r>
            <a:r>
              <a:rPr lang="en-US" sz="1200" dirty="0" err="1">
                <a:solidFill>
                  <a:srgbClr val="00B0F0"/>
                </a:solidFill>
                <a:latin typeface="Arial"/>
                <a:ea typeface="Arial"/>
                <a:cs typeface="Arial"/>
                <a:sym typeface="Arial"/>
              </a:rPr>
              <a:t>schädlichen</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vaskulären</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Auswirkungen</a:t>
            </a:r>
            <a:r>
              <a:rPr lang="en-US" sz="1200" dirty="0">
                <a:solidFill>
                  <a:srgbClr val="00B0F0"/>
                </a:solidFill>
                <a:latin typeface="Arial"/>
                <a:ea typeface="Arial"/>
                <a:cs typeface="Arial"/>
                <a:sym typeface="Arial"/>
              </a:rPr>
              <a:t> von HTN (d. h. </a:t>
            </a:r>
            <a:r>
              <a:rPr lang="en-US" sz="1200" dirty="0" err="1">
                <a:solidFill>
                  <a:srgbClr val="00B0F0"/>
                </a:solidFill>
                <a:latin typeface="Arial"/>
                <a:ea typeface="Arial"/>
                <a:cs typeface="Arial"/>
                <a:sym typeface="Arial"/>
              </a:rPr>
              <a:t>Atherosklerose</a:t>
            </a:r>
            <a:r>
              <a:rPr lang="en-US" sz="1200" dirty="0">
                <a:solidFill>
                  <a:srgbClr val="00B0F0"/>
                </a:solidFill>
                <a:latin typeface="Arial"/>
                <a:ea typeface="Arial"/>
                <a:cs typeface="Arial"/>
                <a:sym typeface="Arial"/>
              </a:rPr>
              <a:t> und </a:t>
            </a:r>
            <a:r>
              <a:rPr lang="en-US" sz="1200" dirty="0" err="1">
                <a:solidFill>
                  <a:srgbClr val="00B0F0"/>
                </a:solidFill>
                <a:latin typeface="Arial"/>
                <a:ea typeface="Arial"/>
                <a:cs typeface="Arial"/>
                <a:sym typeface="Arial"/>
              </a:rPr>
              <a:t>andere</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Veränderungen</a:t>
            </a:r>
            <a:r>
              <a:rPr lang="en-US" sz="1200" dirty="0">
                <a:solidFill>
                  <a:srgbClr val="00B0F0"/>
                </a:solidFill>
                <a:latin typeface="Arial"/>
                <a:ea typeface="Arial"/>
                <a:cs typeface="Arial"/>
                <a:sym typeface="Arial"/>
              </a:rPr>
              <a:t>) die </a:t>
            </a:r>
            <a:r>
              <a:rPr lang="en-US" sz="1200" dirty="0" err="1">
                <a:solidFill>
                  <a:srgbClr val="00B0F0"/>
                </a:solidFill>
                <a:latin typeface="Arial"/>
                <a:ea typeface="Arial"/>
                <a:cs typeface="Arial"/>
                <a:sym typeface="Arial"/>
              </a:rPr>
              <a:t>Mikrozirkulation</a:t>
            </a:r>
            <a:r>
              <a:rPr lang="en-US" sz="1200" dirty="0">
                <a:solidFill>
                  <a:srgbClr val="00B0F0"/>
                </a:solidFill>
                <a:latin typeface="Arial"/>
                <a:ea typeface="Arial"/>
                <a:cs typeface="Arial"/>
                <a:sym typeface="Arial"/>
              </a:rPr>
              <a:t> des </a:t>
            </a:r>
            <a:r>
              <a:rPr lang="en-US" sz="1200" dirty="0" err="1">
                <a:solidFill>
                  <a:srgbClr val="00B0F0"/>
                </a:solidFill>
                <a:latin typeface="Arial"/>
                <a:ea typeface="Arial"/>
                <a:cs typeface="Arial"/>
                <a:sym typeface="Arial"/>
              </a:rPr>
              <a:t>Sehnervenkopfes</a:t>
            </a:r>
            <a:r>
              <a:rPr lang="en-US" sz="1200" dirty="0">
                <a:solidFill>
                  <a:srgbClr val="00B0F0"/>
                </a:solidFill>
                <a:latin typeface="Arial"/>
                <a:ea typeface="Arial"/>
                <a:cs typeface="Arial"/>
                <a:sym typeface="Arial"/>
              </a:rPr>
              <a:t> so stark </a:t>
            </a:r>
            <a:r>
              <a:rPr lang="en-US" sz="1200" dirty="0" err="1">
                <a:solidFill>
                  <a:srgbClr val="00B0F0"/>
                </a:solidFill>
                <a:latin typeface="Arial"/>
                <a:ea typeface="Arial"/>
                <a:cs typeface="Arial"/>
                <a:sym typeface="Arial"/>
              </a:rPr>
              <a:t>beeinträchtigen</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dass</a:t>
            </a:r>
            <a:r>
              <a:rPr lang="en-US" sz="1200" dirty="0">
                <a:solidFill>
                  <a:srgbClr val="00B0F0"/>
                </a:solidFill>
                <a:latin typeface="Arial"/>
                <a:ea typeface="Arial"/>
                <a:cs typeface="Arial"/>
                <a:sym typeface="Arial"/>
              </a:rPr>
              <a:t> die </a:t>
            </a:r>
            <a:r>
              <a:rPr lang="en-US" sz="1200" dirty="0" err="1">
                <a:solidFill>
                  <a:srgbClr val="00B0F0"/>
                </a:solidFill>
                <a:latin typeface="Arial"/>
                <a:ea typeface="Arial"/>
                <a:cs typeface="Arial"/>
                <a:sym typeface="Arial"/>
              </a:rPr>
              <a:t>schädlichen</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Auswirkungen</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dieser</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Veränderungen</a:t>
            </a:r>
            <a:r>
              <a:rPr lang="en-US" sz="1200" dirty="0">
                <a:solidFill>
                  <a:srgbClr val="00B0F0"/>
                </a:solidFill>
                <a:latin typeface="Arial"/>
                <a:ea typeface="Arial"/>
                <a:cs typeface="Arial"/>
                <a:sym typeface="Arial"/>
              </a:rPr>
              <a:t> den </a:t>
            </a:r>
            <a:r>
              <a:rPr lang="en-US" sz="1200" dirty="0" err="1">
                <a:solidFill>
                  <a:srgbClr val="00B0F0"/>
                </a:solidFill>
                <a:latin typeface="Arial"/>
                <a:ea typeface="Arial"/>
                <a:cs typeface="Arial"/>
                <a:sym typeface="Arial"/>
              </a:rPr>
              <a:t>Vorteil</a:t>
            </a:r>
            <a:r>
              <a:rPr lang="en-US" sz="1200" dirty="0">
                <a:solidFill>
                  <a:srgbClr val="00B0F0"/>
                </a:solidFill>
                <a:latin typeface="Arial"/>
                <a:ea typeface="Arial"/>
                <a:cs typeface="Arial"/>
                <a:sym typeface="Arial"/>
              </a:rPr>
              <a:t> des </a:t>
            </a:r>
            <a:r>
              <a:rPr lang="en-US" sz="1200" dirty="0" err="1">
                <a:solidFill>
                  <a:srgbClr val="00B0F0"/>
                </a:solidFill>
                <a:latin typeface="Arial"/>
                <a:ea typeface="Arial"/>
                <a:cs typeface="Arial"/>
                <a:sym typeface="Arial"/>
              </a:rPr>
              <a:t>erhöhten</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Augeninnendrucks</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überwiegen</a:t>
            </a:r>
            <a:endParaRPr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338"/>
        <p:cNvGrpSpPr/>
        <p:nvPr/>
      </p:nvGrpSpPr>
      <p:grpSpPr>
        <a:xfrm>
          <a:off x="0" y="0"/>
          <a:ext cx="0" cy="0"/>
          <a:chOff x="0" y="0"/>
          <a:chExt cx="0" cy="0"/>
        </a:xfrm>
      </p:grpSpPr>
      <p:sp>
        <p:nvSpPr>
          <p:cNvPr id="1339" name="Google Shape;1339;p86"/>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1340" name="Google Shape;1340;p86"/>
          <p:cNvSpPr txBox="1"/>
          <p:nvPr/>
        </p:nvSpPr>
        <p:spPr>
          <a:xfrm>
            <a:off x="457200" y="1536174"/>
            <a:ext cx="7391400" cy="248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2"/>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BFBFBF"/>
                </a:solidFill>
              </a:rPr>
              <a:t>--</a:t>
            </a:r>
            <a:r>
              <a:rPr lang="en-US" sz="1200" b="1" dirty="0" err="1">
                <a:solidFill>
                  <a:srgbClr val="BFBFBF"/>
                </a:solidFill>
              </a:rPr>
              <a:t>Ethnische</a:t>
            </a:r>
            <a:r>
              <a:rPr lang="en-US" sz="1200" b="1" dirty="0">
                <a:solidFill>
                  <a:srgbClr val="BFBFBF"/>
                </a:solidFill>
              </a:rPr>
              <a:t> </a:t>
            </a:r>
            <a:r>
              <a:rPr lang="en-US" sz="1200" b="1" dirty="0" err="1">
                <a:solidFill>
                  <a:srgbClr val="BFBFBF"/>
                </a:solidFill>
              </a:rPr>
              <a:t>Zugehörigkeit</a:t>
            </a:r>
            <a:endParaRPr b="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b="1" dirty="0" err="1">
                <a:solidFill>
                  <a:srgbClr val="0000FF"/>
                </a:solidFill>
              </a:rPr>
              <a:t>Niedriger</a:t>
            </a:r>
            <a:r>
              <a:rPr lang="en-US" sz="1200" b="1" dirty="0">
                <a:solidFill>
                  <a:srgbClr val="0000FF"/>
                </a:solidFill>
              </a:rPr>
              <a:t> </a:t>
            </a:r>
            <a:r>
              <a:rPr lang="en-US" sz="1200" b="1" dirty="0" err="1">
                <a:solidFill>
                  <a:srgbClr val="0000FF"/>
                </a:solidFill>
              </a:rPr>
              <a:t>okulärer</a:t>
            </a:r>
            <a:r>
              <a:rPr lang="en-US" sz="1200" b="1" dirty="0">
                <a:solidFill>
                  <a:srgbClr val="0000FF"/>
                </a:solidFill>
              </a:rPr>
              <a:t> </a:t>
            </a:r>
            <a:r>
              <a:rPr lang="en-US" sz="1200" b="1" dirty="0" err="1">
                <a:solidFill>
                  <a:srgbClr val="0000FF"/>
                </a:solidFill>
              </a:rPr>
              <a:t>Perfusionsdruck</a:t>
            </a:r>
            <a:r>
              <a:rPr lang="en-US" sz="1200" b="1" dirty="0">
                <a:solidFill>
                  <a:srgbClr val="0000FF"/>
                </a:solidFill>
              </a:rPr>
              <a:t> (OPP, ocular perfusion pressure)</a:t>
            </a:r>
            <a:endParaRPr b="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p:txBody>
      </p:sp>
      <p:sp>
        <p:nvSpPr>
          <p:cNvPr id="1341" name="Google Shape;1341;p86"/>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342" name="Google Shape;1342;p86"/>
          <p:cNvSpPr/>
          <p:nvPr/>
        </p:nvSpPr>
        <p:spPr>
          <a:xfrm>
            <a:off x="381000" y="3296255"/>
            <a:ext cx="4191000" cy="533401"/>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43" name="Google Shape;1343;p86"/>
          <p:cNvSpPr txBox="1"/>
          <p:nvPr/>
        </p:nvSpPr>
        <p:spPr>
          <a:xfrm>
            <a:off x="228600" y="4572000"/>
            <a:ext cx="5423100" cy="13494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BFBFBF"/>
                </a:solidFill>
              </a:rPr>
              <a:t>Was </a:t>
            </a:r>
            <a:r>
              <a:rPr lang="en-US" sz="1200" i="1" dirty="0" err="1">
                <a:solidFill>
                  <a:srgbClr val="BFBFBF"/>
                </a:solidFill>
              </a:rPr>
              <a:t>ist</a:t>
            </a:r>
            <a:r>
              <a:rPr lang="en-US" sz="1200" i="1" dirty="0">
                <a:solidFill>
                  <a:srgbClr val="BFBFBF"/>
                </a:solidFill>
              </a:rPr>
              <a:t> der OPP, </a:t>
            </a:r>
            <a:r>
              <a:rPr lang="en-US" sz="1200" i="1" dirty="0" err="1">
                <a:solidFill>
                  <a:srgbClr val="BFBFBF"/>
                </a:solidFill>
              </a:rPr>
              <a:t>d.h.</a:t>
            </a:r>
            <a:r>
              <a:rPr lang="en-US" sz="1200" i="1" dirty="0">
                <a:solidFill>
                  <a:srgbClr val="BFBFBF"/>
                </a:solidFill>
              </a:rPr>
              <a:t>, </a:t>
            </a:r>
            <a:r>
              <a:rPr lang="en-US" sz="1200" i="1" dirty="0" err="1">
                <a:solidFill>
                  <a:srgbClr val="BFBFBF"/>
                </a:solidFill>
              </a:rPr>
              <a:t>wie</a:t>
            </a:r>
            <a:r>
              <a:rPr lang="en-US" sz="1200" i="1" dirty="0">
                <a:solidFill>
                  <a:srgbClr val="BFBFBF"/>
                </a:solidFill>
              </a:rPr>
              <a:t> </a:t>
            </a:r>
            <a:r>
              <a:rPr lang="en-US" sz="1200" i="1" dirty="0" err="1">
                <a:solidFill>
                  <a:srgbClr val="BFBFBF"/>
                </a:solidFill>
              </a:rPr>
              <a:t>wird</a:t>
            </a:r>
            <a:r>
              <a:rPr lang="en-US" sz="1200" i="1" dirty="0">
                <a:solidFill>
                  <a:srgbClr val="BFBFBF"/>
                </a:solidFill>
              </a:rPr>
              <a:t> er </a:t>
            </a:r>
            <a:r>
              <a:rPr lang="en-US" sz="1200" i="1" dirty="0" err="1">
                <a:solidFill>
                  <a:srgbClr val="BFBFBF"/>
                </a:solidFill>
              </a:rPr>
              <a:t>definiert</a:t>
            </a:r>
            <a:r>
              <a:rPr lang="en-US" sz="1200" i="1" dirty="0">
                <a:solidFill>
                  <a:srgbClr val="BFBFBF"/>
                </a:solidFill>
              </a:rPr>
              <a:t>?</a:t>
            </a:r>
            <a:endParaRPr dirty="0">
              <a:solidFill>
                <a:srgbClr val="BFBFBF"/>
              </a:solidFill>
            </a:endParaRPr>
          </a:p>
          <a:p>
            <a:pPr marL="0" lvl="0" indent="0" algn="l" rtl="0">
              <a:spcBef>
                <a:spcPts val="0"/>
              </a:spcBef>
              <a:spcAft>
                <a:spcPts val="0"/>
              </a:spcAft>
              <a:buClr>
                <a:schemeClr val="dk1"/>
              </a:buClr>
              <a:buFont typeface="Arial"/>
              <a:buNone/>
            </a:pPr>
            <a:r>
              <a:rPr lang="en-US" sz="1200" dirty="0">
                <a:solidFill>
                  <a:srgbClr val="BFBFBF"/>
                </a:solidFill>
              </a:rPr>
              <a:t>Damit </a:t>
            </a:r>
            <a:r>
              <a:rPr lang="en-US" sz="1200" dirty="0" err="1">
                <a:solidFill>
                  <a:srgbClr val="BFBFBF"/>
                </a:solidFill>
              </a:rPr>
              <a:t>ist</a:t>
            </a:r>
            <a:r>
              <a:rPr lang="en-US" sz="1200" dirty="0">
                <a:solidFill>
                  <a:srgbClr val="BFBFBF"/>
                </a:solidFill>
              </a:rPr>
              <a:t> die </a:t>
            </a:r>
            <a:r>
              <a:rPr lang="en-US" sz="1200" dirty="0" err="1">
                <a:solidFill>
                  <a:srgbClr val="BFBFBF"/>
                </a:solidFill>
              </a:rPr>
              <a:t>Differenz</a:t>
            </a:r>
            <a:r>
              <a:rPr lang="en-US" sz="1200" dirty="0">
                <a:solidFill>
                  <a:srgbClr val="BFBFBF"/>
                </a:solidFill>
              </a:rPr>
              <a:t> </a:t>
            </a:r>
            <a:r>
              <a:rPr lang="en-US" sz="1200" dirty="0" err="1">
                <a:solidFill>
                  <a:srgbClr val="BFBFBF"/>
                </a:solidFill>
              </a:rPr>
              <a:t>zwischen</a:t>
            </a:r>
            <a:r>
              <a:rPr lang="en-US" sz="1200" dirty="0">
                <a:solidFill>
                  <a:srgbClr val="BFBFBF"/>
                </a:solidFill>
              </a:rPr>
              <a:t> dem </a:t>
            </a:r>
            <a:r>
              <a:rPr lang="en-US" sz="1200" dirty="0" err="1">
                <a:solidFill>
                  <a:srgbClr val="BFBFBF"/>
                </a:solidFill>
              </a:rPr>
              <a:t>mittleren</a:t>
            </a:r>
            <a:r>
              <a:rPr lang="en-US" sz="1200" dirty="0">
                <a:solidFill>
                  <a:srgbClr val="BFBFBF"/>
                </a:solidFill>
              </a:rPr>
              <a:t> </a:t>
            </a:r>
            <a:r>
              <a:rPr lang="en-US" sz="1200" dirty="0" err="1">
                <a:solidFill>
                  <a:srgbClr val="BFBFBF"/>
                </a:solidFill>
              </a:rPr>
              <a:t>arteriellen</a:t>
            </a:r>
            <a:r>
              <a:rPr lang="en-US" sz="1200" dirty="0">
                <a:solidFill>
                  <a:srgbClr val="BFBFBF"/>
                </a:solidFill>
              </a:rPr>
              <a:t> </a:t>
            </a:r>
            <a:r>
              <a:rPr lang="en-US" sz="1200" dirty="0" err="1">
                <a:solidFill>
                  <a:srgbClr val="BFBFBF"/>
                </a:solidFill>
              </a:rPr>
              <a:t>Blutdruck</a:t>
            </a:r>
            <a:r>
              <a:rPr lang="en-US" sz="1200" dirty="0">
                <a:solidFill>
                  <a:srgbClr val="BFBFBF"/>
                </a:solidFill>
              </a:rPr>
              <a:t> (MAP, </a:t>
            </a:r>
            <a:r>
              <a:rPr lang="en-US" sz="1200" i="1" dirty="0">
                <a:solidFill>
                  <a:srgbClr val="BFBFBF"/>
                </a:solidFill>
              </a:rPr>
              <a:t>mean arterial pressure</a:t>
            </a:r>
            <a:r>
              <a:rPr lang="en-US" sz="1200" dirty="0">
                <a:solidFill>
                  <a:srgbClr val="BFBFBF"/>
                </a:solidFill>
              </a:rPr>
              <a:t>) und dem IOD </a:t>
            </a:r>
            <a:r>
              <a:rPr lang="en-US" sz="1200" dirty="0" err="1">
                <a:solidFill>
                  <a:srgbClr val="BFBFBF"/>
                </a:solidFill>
              </a:rPr>
              <a:t>gemeint</a:t>
            </a:r>
            <a:r>
              <a:rPr lang="en-US" sz="1200" dirty="0">
                <a:solidFill>
                  <a:srgbClr val="BFBFBF"/>
                </a:solidFill>
              </a:rPr>
              <a:t>.</a:t>
            </a:r>
            <a:endParaRPr sz="1200" i="1" dirty="0">
              <a:solidFill>
                <a:srgbClr val="BFBFBF"/>
              </a:solidFill>
            </a:endParaRPr>
          </a:p>
          <a:p>
            <a:pPr marL="0" lvl="0" indent="0" algn="l" rtl="0">
              <a:spcBef>
                <a:spcPts val="0"/>
              </a:spcBef>
              <a:spcAft>
                <a:spcPts val="0"/>
              </a:spcAft>
              <a:buClr>
                <a:schemeClr val="dk1"/>
              </a:buClr>
              <a:buFont typeface="Arial"/>
              <a:buNone/>
            </a:pPr>
            <a:endParaRPr i="1" dirty="0">
              <a:solidFill>
                <a:srgbClr val="BFBFBF"/>
              </a:solidFill>
            </a:endParaRPr>
          </a:p>
          <a:p>
            <a:pPr marL="0" lvl="0" indent="0" algn="l" rtl="0">
              <a:spcBef>
                <a:spcPts val="0"/>
              </a:spcBef>
              <a:spcAft>
                <a:spcPts val="0"/>
              </a:spcAft>
              <a:buClr>
                <a:schemeClr val="dk1"/>
              </a:buClr>
              <a:buFont typeface="Arial"/>
              <a:buNone/>
            </a:pPr>
            <a:r>
              <a:rPr lang="en-US" sz="1200" i="1" dirty="0" err="1">
                <a:solidFill>
                  <a:srgbClr val="BFBFBF"/>
                </a:solidFill>
              </a:rPr>
              <a:t>Ist</a:t>
            </a:r>
            <a:r>
              <a:rPr lang="en-US" sz="1200" i="1" dirty="0">
                <a:solidFill>
                  <a:srgbClr val="BFBFBF"/>
                </a:solidFill>
              </a:rPr>
              <a:t> </a:t>
            </a:r>
            <a:r>
              <a:rPr lang="en-US" sz="1200" i="1" dirty="0" err="1">
                <a:solidFill>
                  <a:srgbClr val="BFBFBF"/>
                </a:solidFill>
              </a:rPr>
              <a:t>ein</a:t>
            </a:r>
            <a:r>
              <a:rPr lang="en-US" sz="1200" i="1" dirty="0">
                <a:solidFill>
                  <a:srgbClr val="BFBFBF"/>
                </a:solidFill>
              </a:rPr>
              <a:t> </a:t>
            </a:r>
            <a:r>
              <a:rPr lang="en-US" sz="1200" i="1" dirty="0" err="1">
                <a:solidFill>
                  <a:srgbClr val="BFBFBF"/>
                </a:solidFill>
              </a:rPr>
              <a:t>niedriger</a:t>
            </a:r>
            <a:r>
              <a:rPr lang="en-US" sz="1200" i="1" dirty="0">
                <a:solidFill>
                  <a:srgbClr val="BFBFBF"/>
                </a:solidFill>
              </a:rPr>
              <a:t> OPP </a:t>
            </a:r>
            <a:r>
              <a:rPr lang="en-US" sz="1200" i="1" dirty="0" err="1">
                <a:solidFill>
                  <a:srgbClr val="BFBFBF"/>
                </a:solidFill>
              </a:rPr>
              <a:t>ein</a:t>
            </a:r>
            <a:r>
              <a:rPr lang="en-US" sz="1200" i="1" dirty="0">
                <a:solidFill>
                  <a:srgbClr val="BFBFBF"/>
                </a:solidFill>
              </a:rPr>
              <a:t> </a:t>
            </a:r>
            <a:r>
              <a:rPr lang="en-US" sz="1200" i="1" dirty="0" err="1">
                <a:solidFill>
                  <a:srgbClr val="BFBFBF"/>
                </a:solidFill>
              </a:rPr>
              <a:t>Risikofaktor</a:t>
            </a:r>
            <a:r>
              <a:rPr lang="en-US" sz="1200" i="1" dirty="0">
                <a:solidFill>
                  <a:srgbClr val="BFBFBF"/>
                </a:solidFill>
              </a:rPr>
              <a:t> für die </a:t>
            </a:r>
            <a:r>
              <a:rPr lang="en-US" sz="1200" i="1" dirty="0" err="1">
                <a:solidFill>
                  <a:srgbClr val="BFBFBF"/>
                </a:solidFill>
              </a:rPr>
              <a:t>Entwicklung</a:t>
            </a:r>
            <a:r>
              <a:rPr lang="en-US" sz="1200" i="1" dirty="0">
                <a:solidFill>
                  <a:srgbClr val="BFBFBF"/>
                </a:solidFill>
              </a:rPr>
              <a:t> </a:t>
            </a:r>
            <a:r>
              <a:rPr lang="en-US" sz="1200" i="1" dirty="0" err="1">
                <a:solidFill>
                  <a:srgbClr val="BFBFBF"/>
                </a:solidFill>
              </a:rPr>
              <a:t>eines</a:t>
            </a:r>
            <a:r>
              <a:rPr lang="en-US" sz="1200" i="1" dirty="0">
                <a:solidFill>
                  <a:srgbClr val="BFBFBF"/>
                </a:solidFill>
              </a:rPr>
              <a:t> POWG </a:t>
            </a:r>
            <a:r>
              <a:rPr lang="en-US" sz="1200" i="1" dirty="0" err="1">
                <a:solidFill>
                  <a:srgbClr val="BFBFBF"/>
                </a:solidFill>
              </a:rPr>
              <a:t>oder</a:t>
            </a:r>
            <a:r>
              <a:rPr lang="en-US" sz="1200" i="1" dirty="0">
                <a:solidFill>
                  <a:srgbClr val="BFBFBF"/>
                </a:solidFill>
              </a:rPr>
              <a:t> für </a:t>
            </a:r>
            <a:r>
              <a:rPr lang="en-US" sz="1200" i="1" dirty="0" err="1">
                <a:solidFill>
                  <a:srgbClr val="BFBFBF"/>
                </a:solidFill>
              </a:rPr>
              <a:t>dessen</a:t>
            </a:r>
            <a:r>
              <a:rPr lang="en-US" sz="1200" i="1" dirty="0">
                <a:solidFill>
                  <a:srgbClr val="BFBFBF"/>
                </a:solidFill>
              </a:rPr>
              <a:t> Progression?</a:t>
            </a:r>
            <a:endParaRPr sz="1200" i="1" dirty="0">
              <a:solidFill>
                <a:srgbClr val="BFBFBF"/>
              </a:solidFill>
            </a:endParaRPr>
          </a:p>
          <a:p>
            <a:pPr marL="0" lvl="0" indent="0" algn="l" rtl="0">
              <a:spcBef>
                <a:spcPts val="0"/>
              </a:spcBef>
              <a:spcAft>
                <a:spcPts val="0"/>
              </a:spcAft>
              <a:buClr>
                <a:schemeClr val="dk1"/>
              </a:buClr>
              <a:buFont typeface="Arial"/>
              <a:buNone/>
            </a:pPr>
            <a:r>
              <a:rPr lang="en-US" sz="1200" dirty="0">
                <a:solidFill>
                  <a:srgbClr val="BFBFBF"/>
                </a:solidFill>
              </a:rPr>
              <a:t>Ja, für </a:t>
            </a:r>
            <a:r>
              <a:rPr lang="en-US" sz="1200" dirty="0" err="1">
                <a:solidFill>
                  <a:srgbClr val="BFBFBF"/>
                </a:solidFill>
              </a:rPr>
              <a:t>beides</a:t>
            </a:r>
            <a:r>
              <a:rPr lang="en-US" sz="1200" dirty="0">
                <a:solidFill>
                  <a:srgbClr val="BFBFBF"/>
                </a:solidFill>
              </a:rPr>
              <a:t>.</a:t>
            </a:r>
            <a:endParaRPr sz="1200" i="1" dirty="0">
              <a:solidFill>
                <a:srgbClr val="BFBFBF"/>
              </a:solidFill>
            </a:endParaRPr>
          </a:p>
        </p:txBody>
      </p:sp>
      <p:sp>
        <p:nvSpPr>
          <p:cNvPr id="1344" name="Google Shape;1344;p86"/>
          <p:cNvSpPr txBox="1"/>
          <p:nvPr/>
        </p:nvSpPr>
        <p:spPr>
          <a:xfrm>
            <a:off x="304800" y="1257989"/>
            <a:ext cx="7162800" cy="2087751"/>
          </a:xfrm>
          <a:prstGeom prst="rect">
            <a:avLst/>
          </a:prstGeom>
          <a:solidFill>
            <a:srgbClr val="00B0F0"/>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chemeClr val="lt1"/>
                </a:solidFill>
              </a:rPr>
              <a:t>Wenn </a:t>
            </a:r>
            <a:r>
              <a:rPr lang="en-US" sz="1200" i="1" dirty="0" err="1">
                <a:solidFill>
                  <a:schemeClr val="lt1"/>
                </a:solidFill>
              </a:rPr>
              <a:t>ein</a:t>
            </a:r>
            <a:r>
              <a:rPr lang="en-US" sz="1200" i="1" dirty="0">
                <a:solidFill>
                  <a:schemeClr val="lt1"/>
                </a:solidFill>
              </a:rPr>
              <a:t> </a:t>
            </a:r>
            <a:r>
              <a:rPr lang="en-US" sz="1200" i="1" dirty="0" err="1">
                <a:solidFill>
                  <a:schemeClr val="lt1"/>
                </a:solidFill>
              </a:rPr>
              <a:t>niedriger</a:t>
            </a:r>
            <a:r>
              <a:rPr lang="en-US" sz="1200" i="1" dirty="0">
                <a:solidFill>
                  <a:schemeClr val="lt1"/>
                </a:solidFill>
              </a:rPr>
              <a:t> OPP </a:t>
            </a:r>
            <a:r>
              <a:rPr lang="en-US" sz="1200" i="1" dirty="0" err="1">
                <a:solidFill>
                  <a:schemeClr val="lt1"/>
                </a:solidFill>
              </a:rPr>
              <a:t>ein</a:t>
            </a:r>
            <a:r>
              <a:rPr lang="en-US" sz="1200" i="1" dirty="0">
                <a:solidFill>
                  <a:schemeClr val="lt1"/>
                </a:solidFill>
              </a:rPr>
              <a:t> </a:t>
            </a:r>
            <a:r>
              <a:rPr lang="en-US" sz="1200" i="1" dirty="0" err="1">
                <a:solidFill>
                  <a:schemeClr val="lt1"/>
                </a:solidFill>
              </a:rPr>
              <a:t>Risikofaktor</a:t>
            </a:r>
            <a:r>
              <a:rPr lang="en-US" sz="1200" i="1" dirty="0">
                <a:solidFill>
                  <a:schemeClr val="lt1"/>
                </a:solidFill>
              </a:rPr>
              <a:t> für die Progression </a:t>
            </a:r>
            <a:r>
              <a:rPr lang="en-US" sz="1200" i="1" dirty="0" err="1">
                <a:solidFill>
                  <a:schemeClr val="lt1"/>
                </a:solidFill>
              </a:rPr>
              <a:t>ist</a:t>
            </a:r>
            <a:r>
              <a:rPr lang="en-US" sz="1200" i="1" dirty="0">
                <a:solidFill>
                  <a:schemeClr val="lt1"/>
                </a:solidFill>
              </a:rPr>
              <a:t>, </a:t>
            </a:r>
            <a:r>
              <a:rPr lang="en-US" sz="1200" i="1" dirty="0" err="1">
                <a:solidFill>
                  <a:schemeClr val="lt1"/>
                </a:solidFill>
              </a:rPr>
              <a:t>müsste</a:t>
            </a:r>
            <a:r>
              <a:rPr lang="en-US" sz="1200" i="1" dirty="0">
                <a:solidFill>
                  <a:schemeClr val="lt1"/>
                </a:solidFill>
              </a:rPr>
              <a:t> </a:t>
            </a:r>
            <a:r>
              <a:rPr lang="en-US" sz="1200" i="1" dirty="0" err="1">
                <a:solidFill>
                  <a:schemeClr val="lt1"/>
                </a:solidFill>
              </a:rPr>
              <a:t>dann</a:t>
            </a:r>
            <a:r>
              <a:rPr lang="en-US" sz="1200" i="1" dirty="0">
                <a:solidFill>
                  <a:schemeClr val="lt1"/>
                </a:solidFill>
              </a:rPr>
              <a:t> </a:t>
            </a:r>
            <a:r>
              <a:rPr lang="en-US" sz="1200" i="1" dirty="0" err="1">
                <a:solidFill>
                  <a:schemeClr val="lt1"/>
                </a:solidFill>
              </a:rPr>
              <a:t>eine</a:t>
            </a:r>
            <a:r>
              <a:rPr lang="en-US" sz="1200" i="1" dirty="0">
                <a:solidFill>
                  <a:schemeClr val="lt1"/>
                </a:solidFill>
              </a:rPr>
              <a:t> </a:t>
            </a:r>
            <a:r>
              <a:rPr lang="en-US" sz="1200" i="1" dirty="0" err="1">
                <a:solidFill>
                  <a:schemeClr val="lt1"/>
                </a:solidFill>
              </a:rPr>
              <a:t>Hypertonie</a:t>
            </a:r>
            <a:r>
              <a:rPr lang="en-US" sz="1200" i="1" dirty="0">
                <a:solidFill>
                  <a:schemeClr val="lt1"/>
                </a:solidFill>
              </a:rPr>
              <a:t> (HTN) nicht </a:t>
            </a:r>
            <a:r>
              <a:rPr lang="en-US" sz="1200" i="1" dirty="0" err="1">
                <a:solidFill>
                  <a:schemeClr val="lt1"/>
                </a:solidFill>
              </a:rPr>
              <a:t>protektiv</a:t>
            </a:r>
            <a:r>
              <a:rPr lang="en-US" sz="1200" i="1" dirty="0">
                <a:solidFill>
                  <a:schemeClr val="lt1"/>
                </a:solidFill>
              </a:rPr>
              <a:t> </a:t>
            </a:r>
            <a:r>
              <a:rPr lang="en-US" sz="1200" i="1" dirty="0" err="1">
                <a:solidFill>
                  <a:schemeClr val="lt1"/>
                </a:solidFill>
              </a:rPr>
              <a:t>gegen</a:t>
            </a:r>
            <a:r>
              <a:rPr lang="en-US" sz="1200" i="1" dirty="0">
                <a:solidFill>
                  <a:schemeClr val="lt1"/>
                </a:solidFill>
              </a:rPr>
              <a:t> </a:t>
            </a:r>
            <a:r>
              <a:rPr lang="en-US" sz="1200" i="1" dirty="0" err="1">
                <a:solidFill>
                  <a:schemeClr val="lt1"/>
                </a:solidFill>
              </a:rPr>
              <a:t>ein</a:t>
            </a:r>
            <a:r>
              <a:rPr lang="en-US" sz="1200" i="1" dirty="0">
                <a:solidFill>
                  <a:schemeClr val="lt1"/>
                </a:solidFill>
              </a:rPr>
              <a:t> POWG sein? </a:t>
            </a:r>
            <a:r>
              <a:rPr lang="en-US" sz="1200" i="1" dirty="0" err="1">
                <a:solidFill>
                  <a:schemeClr val="lt1"/>
                </a:solidFill>
              </a:rPr>
              <a:t>Ist</a:t>
            </a:r>
            <a:r>
              <a:rPr lang="en-US" sz="1200" i="1" dirty="0">
                <a:solidFill>
                  <a:schemeClr val="lt1"/>
                </a:solidFill>
              </a:rPr>
              <a:t> das der Fall?</a:t>
            </a:r>
            <a:endParaRPr dirty="0"/>
          </a:p>
          <a:p>
            <a:pPr marL="0" marR="0" lvl="0" indent="0" algn="l" rtl="0">
              <a:spcBef>
                <a:spcPts val="0"/>
              </a:spcBef>
              <a:spcAft>
                <a:spcPts val="0"/>
              </a:spcAft>
              <a:buNone/>
            </a:pPr>
            <a:r>
              <a:rPr lang="en-US" sz="1200" dirty="0">
                <a:solidFill>
                  <a:schemeClr val="lt1"/>
                </a:solidFill>
              </a:rPr>
              <a:t>Wie </a:t>
            </a:r>
            <a:r>
              <a:rPr lang="en-US" sz="1200" dirty="0" err="1">
                <a:solidFill>
                  <a:schemeClr val="lt1"/>
                </a:solidFill>
              </a:rPr>
              <a:t>bei</a:t>
            </a:r>
            <a:r>
              <a:rPr lang="en-US" sz="1200" dirty="0">
                <a:solidFill>
                  <a:schemeClr val="lt1"/>
                </a:solidFill>
              </a:rPr>
              <a:t> </a:t>
            </a:r>
            <a:r>
              <a:rPr lang="en-US" sz="1200" dirty="0" err="1">
                <a:solidFill>
                  <a:schemeClr val="lt1"/>
                </a:solidFill>
              </a:rPr>
              <a:t>einem</a:t>
            </a:r>
            <a:r>
              <a:rPr lang="en-US" sz="1200" dirty="0">
                <a:solidFill>
                  <a:schemeClr val="lt1"/>
                </a:solidFill>
              </a:rPr>
              <a:t> Facebook-Status: Es </a:t>
            </a:r>
            <a:r>
              <a:rPr lang="en-US" sz="1200" dirty="0" err="1">
                <a:solidFill>
                  <a:schemeClr val="lt1"/>
                </a:solidFill>
              </a:rPr>
              <a:t>ist</a:t>
            </a:r>
            <a:r>
              <a:rPr lang="en-US" sz="1200" dirty="0">
                <a:solidFill>
                  <a:schemeClr val="lt1"/>
                </a:solidFill>
              </a:rPr>
              <a:t> </a:t>
            </a:r>
            <a:r>
              <a:rPr lang="en-US" sz="1200" dirty="0" err="1">
                <a:solidFill>
                  <a:schemeClr val="lt1"/>
                </a:solidFill>
              </a:rPr>
              <a:t>kompliziert</a:t>
            </a:r>
            <a:r>
              <a:rPr lang="en-US" sz="1200" dirty="0">
                <a:solidFill>
                  <a:schemeClr val="lt1"/>
                </a:solidFill>
              </a:rPr>
              <a:t>. </a:t>
            </a:r>
            <a:r>
              <a:rPr lang="en-US" sz="1200" dirty="0" err="1">
                <a:solidFill>
                  <a:schemeClr val="lt1"/>
                </a:solidFill>
              </a:rPr>
              <a:t>Obwohl</a:t>
            </a:r>
            <a:r>
              <a:rPr lang="en-US" sz="1200" dirty="0">
                <a:solidFill>
                  <a:schemeClr val="lt1"/>
                </a:solidFill>
              </a:rPr>
              <a:t> die </a:t>
            </a:r>
            <a:r>
              <a:rPr lang="en-US" sz="1200" dirty="0" err="1">
                <a:solidFill>
                  <a:schemeClr val="lt1"/>
                </a:solidFill>
              </a:rPr>
              <a:t>Datenlage</a:t>
            </a:r>
            <a:r>
              <a:rPr lang="en-US" sz="1200" dirty="0">
                <a:solidFill>
                  <a:schemeClr val="lt1"/>
                </a:solidFill>
              </a:rPr>
              <a:t> nicht </a:t>
            </a:r>
            <a:r>
              <a:rPr lang="en-US" sz="1200" dirty="0" err="1">
                <a:solidFill>
                  <a:schemeClr val="lt1"/>
                </a:solidFill>
              </a:rPr>
              <a:t>völlig</a:t>
            </a:r>
            <a:r>
              <a:rPr lang="en-US" sz="1200" dirty="0">
                <a:solidFill>
                  <a:schemeClr val="lt1"/>
                </a:solidFill>
              </a:rPr>
              <a:t> </a:t>
            </a:r>
            <a:r>
              <a:rPr lang="en-US" sz="1200" dirty="0" err="1">
                <a:solidFill>
                  <a:schemeClr val="lt1"/>
                </a:solidFill>
              </a:rPr>
              <a:t>eindeutig</a:t>
            </a:r>
            <a:r>
              <a:rPr lang="en-US" sz="1200" dirty="0">
                <a:solidFill>
                  <a:schemeClr val="lt1"/>
                </a:solidFill>
              </a:rPr>
              <a:t> </a:t>
            </a:r>
            <a:r>
              <a:rPr lang="en-US" sz="1200" dirty="0" err="1">
                <a:solidFill>
                  <a:schemeClr val="lt1"/>
                </a:solidFill>
              </a:rPr>
              <a:t>ist</a:t>
            </a:r>
            <a:r>
              <a:rPr lang="en-US" sz="1200" dirty="0">
                <a:solidFill>
                  <a:schemeClr val="lt1"/>
                </a:solidFill>
              </a:rPr>
              <a:t>, </a:t>
            </a:r>
            <a:r>
              <a:rPr lang="en-US" sz="1200" dirty="0" err="1">
                <a:solidFill>
                  <a:schemeClr val="lt1"/>
                </a:solidFill>
              </a:rPr>
              <a:t>deuten</a:t>
            </a:r>
            <a:r>
              <a:rPr lang="en-US" sz="1200" dirty="0">
                <a:solidFill>
                  <a:schemeClr val="lt1"/>
                </a:solidFill>
              </a:rPr>
              <a:t> die </a:t>
            </a:r>
            <a:r>
              <a:rPr lang="en-US" sz="1200" dirty="0" err="1">
                <a:solidFill>
                  <a:schemeClr val="lt1"/>
                </a:solidFill>
              </a:rPr>
              <a:t>bisherigen</a:t>
            </a:r>
            <a:r>
              <a:rPr lang="en-US" sz="1200" dirty="0">
                <a:solidFill>
                  <a:schemeClr val="lt1"/>
                </a:solidFill>
              </a:rPr>
              <a:t> </a:t>
            </a:r>
            <a:r>
              <a:rPr lang="en-US" sz="1200" dirty="0" err="1">
                <a:solidFill>
                  <a:schemeClr val="lt1"/>
                </a:solidFill>
              </a:rPr>
              <a:t>Erkenntnisse</a:t>
            </a:r>
            <a:r>
              <a:rPr lang="en-US" sz="1200" dirty="0">
                <a:solidFill>
                  <a:schemeClr val="lt1"/>
                </a:solidFill>
              </a:rPr>
              <a:t> </a:t>
            </a:r>
            <a:r>
              <a:rPr lang="en-US" sz="1200" dirty="0" err="1">
                <a:solidFill>
                  <a:schemeClr val="lt1"/>
                </a:solidFill>
              </a:rPr>
              <a:t>darauf</a:t>
            </a:r>
            <a:r>
              <a:rPr lang="en-US" sz="1200" dirty="0">
                <a:solidFill>
                  <a:schemeClr val="lt1"/>
                </a:solidFill>
              </a:rPr>
              <a:t> </a:t>
            </a:r>
            <a:r>
              <a:rPr lang="en-US" sz="1200" dirty="0" err="1">
                <a:solidFill>
                  <a:schemeClr val="lt1"/>
                </a:solidFill>
              </a:rPr>
              <a:t>hin</a:t>
            </a:r>
            <a:r>
              <a:rPr lang="en-US" sz="1200" dirty="0">
                <a:solidFill>
                  <a:schemeClr val="lt1"/>
                </a:solidFill>
              </a:rPr>
              <a:t>, </a:t>
            </a:r>
            <a:r>
              <a:rPr lang="en-US" sz="1200" dirty="0" err="1">
                <a:solidFill>
                  <a:schemeClr val="lt1"/>
                </a:solidFill>
              </a:rPr>
              <a:t>dass</a:t>
            </a:r>
            <a:r>
              <a:rPr lang="en-US" sz="1200" dirty="0">
                <a:solidFill>
                  <a:schemeClr val="lt1"/>
                </a:solidFill>
              </a:rPr>
              <a:t> </a:t>
            </a:r>
            <a:r>
              <a:rPr lang="en-US" sz="1200" dirty="0" err="1">
                <a:solidFill>
                  <a:schemeClr val="lt1"/>
                </a:solidFill>
              </a:rPr>
              <a:t>Hypertonie</a:t>
            </a:r>
            <a:r>
              <a:rPr lang="en-US" sz="1200" dirty="0">
                <a:solidFill>
                  <a:schemeClr val="lt1"/>
                </a:solidFill>
              </a:rPr>
              <a:t> das Risiko für </a:t>
            </a:r>
            <a:r>
              <a:rPr lang="en-US" sz="1200" dirty="0" err="1">
                <a:solidFill>
                  <a:schemeClr val="lt1"/>
                </a:solidFill>
              </a:rPr>
              <a:t>ein</a:t>
            </a:r>
            <a:r>
              <a:rPr lang="en-US" sz="1200" dirty="0">
                <a:solidFill>
                  <a:schemeClr val="lt1"/>
                </a:solidFill>
              </a:rPr>
              <a:t> POWG </a:t>
            </a:r>
            <a:r>
              <a:rPr lang="en-US" sz="1200" dirty="0" err="1">
                <a:solidFill>
                  <a:schemeClr val="lt1"/>
                </a:solidFill>
              </a:rPr>
              <a:t>bei</a:t>
            </a:r>
            <a:r>
              <a:rPr lang="en-US" sz="1200" dirty="0">
                <a:solidFill>
                  <a:schemeClr val="lt1"/>
                </a:solidFill>
              </a:rPr>
              <a:t> </a:t>
            </a:r>
            <a:r>
              <a:rPr lang="en-US" sz="1200" dirty="0" err="1">
                <a:solidFill>
                  <a:schemeClr val="lt1"/>
                </a:solidFill>
              </a:rPr>
              <a:t>Patienten</a:t>
            </a:r>
            <a:r>
              <a:rPr lang="en-US" sz="1200" dirty="0">
                <a:solidFill>
                  <a:schemeClr val="lt1"/>
                </a:solidFill>
              </a:rPr>
              <a:t> </a:t>
            </a:r>
            <a:r>
              <a:rPr lang="en-US" sz="1200" dirty="0" err="1">
                <a:solidFill>
                  <a:schemeClr val="lt1"/>
                </a:solidFill>
              </a:rPr>
              <a:t>unter</a:t>
            </a:r>
            <a:r>
              <a:rPr lang="en-US" sz="1200" dirty="0">
                <a:solidFill>
                  <a:schemeClr val="lt1"/>
                </a:solidFill>
              </a:rPr>
              <a:t> 65 Jahren </a:t>
            </a:r>
            <a:r>
              <a:rPr lang="en-US" sz="1200" dirty="0" err="1">
                <a:solidFill>
                  <a:schemeClr val="lt1"/>
                </a:solidFill>
              </a:rPr>
              <a:t>senkt</a:t>
            </a:r>
            <a:r>
              <a:rPr lang="en-US" sz="1200" dirty="0">
                <a:solidFill>
                  <a:schemeClr val="lt1"/>
                </a:solidFill>
              </a:rPr>
              <a:t>, </a:t>
            </a:r>
            <a:r>
              <a:rPr lang="en-US" sz="1200" dirty="0" err="1">
                <a:solidFill>
                  <a:schemeClr val="lt1"/>
                </a:solidFill>
              </a:rPr>
              <a:t>bei</a:t>
            </a:r>
            <a:r>
              <a:rPr lang="en-US" sz="1200" dirty="0">
                <a:solidFill>
                  <a:schemeClr val="lt1"/>
                </a:solidFill>
              </a:rPr>
              <a:t> </a:t>
            </a:r>
            <a:r>
              <a:rPr lang="en-US" sz="1200" dirty="0" err="1">
                <a:solidFill>
                  <a:schemeClr val="lt1"/>
                </a:solidFill>
              </a:rPr>
              <a:t>Patienten</a:t>
            </a:r>
            <a:r>
              <a:rPr lang="en-US" sz="1200" dirty="0">
                <a:solidFill>
                  <a:schemeClr val="lt1"/>
                </a:solidFill>
              </a:rPr>
              <a:t> </a:t>
            </a:r>
            <a:r>
              <a:rPr lang="en-US" sz="1200" dirty="0" err="1">
                <a:solidFill>
                  <a:schemeClr val="lt1"/>
                </a:solidFill>
              </a:rPr>
              <a:t>über</a:t>
            </a:r>
            <a:r>
              <a:rPr lang="en-US" sz="1200" dirty="0">
                <a:solidFill>
                  <a:schemeClr val="lt1"/>
                </a:solidFill>
              </a:rPr>
              <a:t> 65 Jahren </a:t>
            </a:r>
            <a:r>
              <a:rPr lang="en-US" sz="1200" dirty="0" err="1">
                <a:solidFill>
                  <a:schemeClr val="lt1"/>
                </a:solidFill>
              </a:rPr>
              <a:t>jedoch</a:t>
            </a:r>
            <a:r>
              <a:rPr lang="en-US" sz="1200" dirty="0">
                <a:solidFill>
                  <a:schemeClr val="lt1"/>
                </a:solidFill>
              </a:rPr>
              <a:t> das Risiko </a:t>
            </a:r>
            <a:r>
              <a:rPr lang="en-US" sz="1200" dirty="0" err="1">
                <a:solidFill>
                  <a:schemeClr val="lt1"/>
                </a:solidFill>
              </a:rPr>
              <a:t>erhöht</a:t>
            </a:r>
            <a:r>
              <a:rPr lang="en-US" sz="1200" dirty="0">
                <a:solidFill>
                  <a:schemeClr val="lt1"/>
                </a:solidFill>
              </a:rPr>
              <a:t>.</a:t>
            </a:r>
            <a:endParaRPr sz="1400" dirty="0">
              <a:solidFill>
                <a:srgbClr val="00B0F0"/>
              </a:solidFill>
              <a:latin typeface="Arial"/>
              <a:ea typeface="Arial"/>
              <a:cs typeface="Arial"/>
              <a:sym typeface="Arial"/>
            </a:endParaRPr>
          </a:p>
          <a:p>
            <a:pPr marL="0" marR="0" lvl="0" indent="0" algn="l" rtl="0">
              <a:spcBef>
                <a:spcPts val="0"/>
              </a:spcBef>
              <a:spcAft>
                <a:spcPts val="0"/>
              </a:spcAft>
              <a:buNone/>
            </a:pPr>
            <a:endParaRPr sz="1400" i="1" dirty="0">
              <a:solidFill>
                <a:srgbClr val="00B0F0"/>
              </a:solidFill>
              <a:latin typeface="Arial"/>
              <a:ea typeface="Arial"/>
              <a:cs typeface="Arial"/>
              <a:sym typeface="Arial"/>
            </a:endParaRPr>
          </a:p>
          <a:p>
            <a:pPr marL="0" marR="0" lvl="0" indent="0" algn="l" rtl="0">
              <a:spcBef>
                <a:spcPts val="0"/>
              </a:spcBef>
              <a:spcAft>
                <a:spcPts val="0"/>
              </a:spcAft>
              <a:buNone/>
            </a:pPr>
            <a:r>
              <a:rPr lang="en-US" sz="1200" i="1" dirty="0">
                <a:solidFill>
                  <a:srgbClr val="00B0F0"/>
                </a:solidFill>
                <a:latin typeface="Arial"/>
                <a:ea typeface="Arial"/>
                <a:cs typeface="Arial"/>
                <a:sym typeface="Arial"/>
              </a:rPr>
              <a:t>Das </a:t>
            </a:r>
            <a:r>
              <a:rPr lang="en-US" sz="1200" dirty="0" err="1">
                <a:solidFill>
                  <a:srgbClr val="00B0F0"/>
                </a:solidFill>
                <a:latin typeface="Arial"/>
                <a:ea typeface="Arial"/>
                <a:cs typeface="Arial"/>
                <a:sym typeface="Arial"/>
              </a:rPr>
              <a:t>ist</a:t>
            </a:r>
            <a:r>
              <a:rPr lang="en-US" sz="1200" dirty="0">
                <a:solidFill>
                  <a:srgbClr val="00B0F0"/>
                </a:solidFill>
                <a:latin typeface="Arial"/>
                <a:ea typeface="Arial"/>
                <a:cs typeface="Arial"/>
                <a:sym typeface="Arial"/>
              </a:rPr>
              <a:t> </a:t>
            </a:r>
            <a:r>
              <a:rPr lang="en-US" sz="1200" i="1" dirty="0" err="1">
                <a:solidFill>
                  <a:srgbClr val="00B0F0"/>
                </a:solidFill>
                <a:latin typeface="Arial"/>
                <a:ea typeface="Arial"/>
                <a:cs typeface="Arial"/>
                <a:sym typeface="Arial"/>
              </a:rPr>
              <a:t>kompliziert</a:t>
            </a:r>
            <a:r>
              <a:rPr lang="en-US" sz="1200" i="1" dirty="0">
                <a:solidFill>
                  <a:srgbClr val="00B0F0"/>
                </a:solidFill>
                <a:latin typeface="Arial"/>
                <a:ea typeface="Arial"/>
                <a:cs typeface="Arial"/>
                <a:sym typeface="Arial"/>
              </a:rPr>
              <a:t>. Wie </a:t>
            </a:r>
            <a:r>
              <a:rPr lang="en-US" sz="1200" i="1" dirty="0" err="1">
                <a:solidFill>
                  <a:srgbClr val="00B0F0"/>
                </a:solidFill>
                <a:latin typeface="Arial"/>
                <a:ea typeface="Arial"/>
                <a:cs typeface="Arial"/>
                <a:sym typeface="Arial"/>
              </a:rPr>
              <a:t>könnte</a:t>
            </a:r>
            <a:r>
              <a:rPr lang="en-US" sz="1200" i="1" dirty="0">
                <a:solidFill>
                  <a:srgbClr val="00B0F0"/>
                </a:solidFill>
                <a:latin typeface="Arial"/>
                <a:ea typeface="Arial"/>
                <a:cs typeface="Arial"/>
                <a:sym typeface="Arial"/>
              </a:rPr>
              <a:t> dies </a:t>
            </a:r>
            <a:r>
              <a:rPr lang="en-US" sz="1200" i="1" dirty="0" err="1">
                <a:solidFill>
                  <a:srgbClr val="00B0F0"/>
                </a:solidFill>
                <a:latin typeface="Arial"/>
                <a:ea typeface="Arial"/>
                <a:cs typeface="Arial"/>
                <a:sym typeface="Arial"/>
              </a:rPr>
              <a:t>physiologisch</a:t>
            </a:r>
            <a:r>
              <a:rPr lang="en-US" sz="1200" i="1" dirty="0">
                <a:solidFill>
                  <a:srgbClr val="00B0F0"/>
                </a:solidFill>
                <a:latin typeface="Arial"/>
                <a:ea typeface="Arial"/>
                <a:cs typeface="Arial"/>
                <a:sym typeface="Arial"/>
              </a:rPr>
              <a:t> </a:t>
            </a:r>
            <a:r>
              <a:rPr lang="en-US" sz="1200" i="1" dirty="0" err="1">
                <a:solidFill>
                  <a:srgbClr val="00B0F0"/>
                </a:solidFill>
                <a:latin typeface="Arial"/>
                <a:ea typeface="Arial"/>
                <a:cs typeface="Arial"/>
                <a:sym typeface="Arial"/>
              </a:rPr>
              <a:t>funktionieren</a:t>
            </a:r>
            <a:r>
              <a:rPr lang="en-US" sz="1200" i="1" dirty="0">
                <a:solidFill>
                  <a:srgbClr val="00B0F0"/>
                </a:solidFill>
                <a:latin typeface="Arial"/>
                <a:ea typeface="Arial"/>
                <a:cs typeface="Arial"/>
                <a:sym typeface="Arial"/>
              </a:rPr>
              <a:t>?</a:t>
            </a:r>
            <a:endParaRPr dirty="0"/>
          </a:p>
          <a:p>
            <a:pPr marL="0" marR="0" lvl="0" indent="0" algn="l" rtl="0">
              <a:spcBef>
                <a:spcPts val="0"/>
              </a:spcBef>
              <a:spcAft>
                <a:spcPts val="0"/>
              </a:spcAft>
              <a:buNone/>
            </a:pPr>
            <a:r>
              <a:rPr lang="en-US" sz="1200" dirty="0" err="1">
                <a:solidFill>
                  <a:srgbClr val="00B0F0"/>
                </a:solidFill>
                <a:latin typeface="Arial"/>
                <a:ea typeface="Arial"/>
                <a:cs typeface="Arial"/>
                <a:sym typeface="Arial"/>
              </a:rPr>
              <a:t>Möglicherweise</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führt</a:t>
            </a:r>
            <a:r>
              <a:rPr lang="en-US" sz="1200" dirty="0">
                <a:solidFill>
                  <a:srgbClr val="00B0F0"/>
                </a:solidFill>
                <a:latin typeface="Arial"/>
                <a:ea typeface="Arial"/>
                <a:cs typeface="Arial"/>
                <a:sym typeface="Arial"/>
              </a:rPr>
              <a:t> der </a:t>
            </a:r>
            <a:r>
              <a:rPr lang="en-US" sz="1200" dirty="0" err="1">
                <a:solidFill>
                  <a:srgbClr val="00B0F0"/>
                </a:solidFill>
                <a:latin typeface="Arial"/>
                <a:ea typeface="Arial"/>
                <a:cs typeface="Arial"/>
                <a:sym typeface="Arial"/>
              </a:rPr>
              <a:t>mit</a:t>
            </a:r>
            <a:r>
              <a:rPr lang="en-US" sz="1200" dirty="0">
                <a:solidFill>
                  <a:srgbClr val="00B0F0"/>
                </a:solidFill>
                <a:latin typeface="Arial"/>
                <a:ea typeface="Arial"/>
                <a:cs typeface="Arial"/>
                <a:sym typeface="Arial"/>
              </a:rPr>
              <a:t> HTN </a:t>
            </a:r>
            <a:r>
              <a:rPr lang="en-US" sz="1200" dirty="0" err="1">
                <a:solidFill>
                  <a:srgbClr val="00B0F0"/>
                </a:solidFill>
                <a:latin typeface="Arial"/>
                <a:ea typeface="Arial"/>
                <a:cs typeface="Arial"/>
                <a:sym typeface="Arial"/>
              </a:rPr>
              <a:t>verbundene</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erhöhte</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Augeninnendruck</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zu</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einem</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verringerten</a:t>
            </a:r>
            <a:r>
              <a:rPr lang="en-US" sz="1200" dirty="0">
                <a:solidFill>
                  <a:srgbClr val="00B0F0"/>
                </a:solidFill>
                <a:latin typeface="Arial"/>
                <a:ea typeface="Arial"/>
                <a:cs typeface="Arial"/>
                <a:sym typeface="Arial"/>
              </a:rPr>
              <a:t> POWG-Risiko, bis die </a:t>
            </a:r>
            <a:r>
              <a:rPr lang="en-US" sz="1200" dirty="0" err="1">
                <a:solidFill>
                  <a:srgbClr val="00B0F0"/>
                </a:solidFill>
                <a:latin typeface="Arial"/>
                <a:ea typeface="Arial"/>
                <a:cs typeface="Arial"/>
                <a:sym typeface="Arial"/>
              </a:rPr>
              <a:t>schädlichen</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vaskulären</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Auswirkungen</a:t>
            </a:r>
            <a:r>
              <a:rPr lang="en-US" sz="1200" dirty="0">
                <a:solidFill>
                  <a:srgbClr val="00B0F0"/>
                </a:solidFill>
                <a:latin typeface="Arial"/>
                <a:ea typeface="Arial"/>
                <a:cs typeface="Arial"/>
                <a:sym typeface="Arial"/>
              </a:rPr>
              <a:t> von HTN (d. h. </a:t>
            </a:r>
            <a:r>
              <a:rPr lang="en-US" sz="1200" dirty="0" err="1">
                <a:solidFill>
                  <a:srgbClr val="00B0F0"/>
                </a:solidFill>
                <a:latin typeface="Arial"/>
                <a:ea typeface="Arial"/>
                <a:cs typeface="Arial"/>
                <a:sym typeface="Arial"/>
              </a:rPr>
              <a:t>Atherosklerose</a:t>
            </a:r>
            <a:r>
              <a:rPr lang="en-US" sz="1200" dirty="0">
                <a:solidFill>
                  <a:srgbClr val="00B0F0"/>
                </a:solidFill>
                <a:latin typeface="Arial"/>
                <a:ea typeface="Arial"/>
                <a:cs typeface="Arial"/>
                <a:sym typeface="Arial"/>
              </a:rPr>
              <a:t> und </a:t>
            </a:r>
            <a:r>
              <a:rPr lang="en-US" sz="1200" dirty="0" err="1">
                <a:solidFill>
                  <a:srgbClr val="00B0F0"/>
                </a:solidFill>
                <a:latin typeface="Arial"/>
                <a:ea typeface="Arial"/>
                <a:cs typeface="Arial"/>
                <a:sym typeface="Arial"/>
              </a:rPr>
              <a:t>andere</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Veränderungen</a:t>
            </a:r>
            <a:r>
              <a:rPr lang="en-US" sz="1200" dirty="0">
                <a:solidFill>
                  <a:srgbClr val="00B0F0"/>
                </a:solidFill>
                <a:latin typeface="Arial"/>
                <a:ea typeface="Arial"/>
                <a:cs typeface="Arial"/>
                <a:sym typeface="Arial"/>
              </a:rPr>
              <a:t>) die </a:t>
            </a:r>
            <a:r>
              <a:rPr lang="en-US" sz="1200" dirty="0" err="1">
                <a:solidFill>
                  <a:srgbClr val="00B0F0"/>
                </a:solidFill>
                <a:latin typeface="Arial"/>
                <a:ea typeface="Arial"/>
                <a:cs typeface="Arial"/>
                <a:sym typeface="Arial"/>
              </a:rPr>
              <a:t>Mikrozirkulation</a:t>
            </a:r>
            <a:r>
              <a:rPr lang="en-US" sz="1200" dirty="0">
                <a:solidFill>
                  <a:srgbClr val="00B0F0"/>
                </a:solidFill>
                <a:latin typeface="Arial"/>
                <a:ea typeface="Arial"/>
                <a:cs typeface="Arial"/>
                <a:sym typeface="Arial"/>
              </a:rPr>
              <a:t> des </a:t>
            </a:r>
            <a:r>
              <a:rPr lang="en-US" sz="1200" dirty="0" err="1">
                <a:solidFill>
                  <a:srgbClr val="00B0F0"/>
                </a:solidFill>
                <a:latin typeface="Arial"/>
                <a:ea typeface="Arial"/>
                <a:cs typeface="Arial"/>
                <a:sym typeface="Arial"/>
              </a:rPr>
              <a:t>Sehnervenkopfes</a:t>
            </a:r>
            <a:r>
              <a:rPr lang="en-US" sz="1200" dirty="0">
                <a:solidFill>
                  <a:srgbClr val="00B0F0"/>
                </a:solidFill>
                <a:latin typeface="Arial"/>
                <a:ea typeface="Arial"/>
                <a:cs typeface="Arial"/>
                <a:sym typeface="Arial"/>
              </a:rPr>
              <a:t> so stark </a:t>
            </a:r>
            <a:r>
              <a:rPr lang="en-US" sz="1200" dirty="0" err="1">
                <a:solidFill>
                  <a:srgbClr val="00B0F0"/>
                </a:solidFill>
                <a:latin typeface="Arial"/>
                <a:ea typeface="Arial"/>
                <a:cs typeface="Arial"/>
                <a:sym typeface="Arial"/>
              </a:rPr>
              <a:t>beeinträchtigen</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dass</a:t>
            </a:r>
            <a:r>
              <a:rPr lang="en-US" sz="1200" dirty="0">
                <a:solidFill>
                  <a:srgbClr val="00B0F0"/>
                </a:solidFill>
                <a:latin typeface="Arial"/>
                <a:ea typeface="Arial"/>
                <a:cs typeface="Arial"/>
                <a:sym typeface="Arial"/>
              </a:rPr>
              <a:t> die </a:t>
            </a:r>
            <a:r>
              <a:rPr lang="en-US" sz="1200" dirty="0" err="1">
                <a:solidFill>
                  <a:srgbClr val="00B0F0"/>
                </a:solidFill>
                <a:latin typeface="Arial"/>
                <a:ea typeface="Arial"/>
                <a:cs typeface="Arial"/>
                <a:sym typeface="Arial"/>
              </a:rPr>
              <a:t>schädlichen</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Auswirkungen</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dieser</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Veränderungen</a:t>
            </a:r>
            <a:r>
              <a:rPr lang="en-US" sz="1200" dirty="0">
                <a:solidFill>
                  <a:srgbClr val="00B0F0"/>
                </a:solidFill>
                <a:latin typeface="Arial"/>
                <a:ea typeface="Arial"/>
                <a:cs typeface="Arial"/>
                <a:sym typeface="Arial"/>
              </a:rPr>
              <a:t> den </a:t>
            </a:r>
            <a:r>
              <a:rPr lang="en-US" sz="1200" dirty="0" err="1">
                <a:solidFill>
                  <a:srgbClr val="00B0F0"/>
                </a:solidFill>
                <a:latin typeface="Arial"/>
                <a:ea typeface="Arial"/>
                <a:cs typeface="Arial"/>
                <a:sym typeface="Arial"/>
              </a:rPr>
              <a:t>Vorteil</a:t>
            </a:r>
            <a:r>
              <a:rPr lang="en-US" sz="1200" dirty="0">
                <a:solidFill>
                  <a:srgbClr val="00B0F0"/>
                </a:solidFill>
                <a:latin typeface="Arial"/>
                <a:ea typeface="Arial"/>
                <a:cs typeface="Arial"/>
                <a:sym typeface="Arial"/>
              </a:rPr>
              <a:t> des </a:t>
            </a:r>
            <a:r>
              <a:rPr lang="en-US" sz="1200" dirty="0" err="1">
                <a:solidFill>
                  <a:srgbClr val="00B0F0"/>
                </a:solidFill>
                <a:latin typeface="Arial"/>
                <a:ea typeface="Arial"/>
                <a:cs typeface="Arial"/>
                <a:sym typeface="Arial"/>
              </a:rPr>
              <a:t>erhöhten</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Augeninnendrucks</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überwiegen</a:t>
            </a:r>
            <a:endParaRPr dirty="0"/>
          </a:p>
        </p:txBody>
      </p:sp>
      <p:sp>
        <p:nvSpPr>
          <p:cNvPr id="1345" name="Google Shape;1345;p86"/>
          <p:cNvSpPr/>
          <p:nvPr/>
        </p:nvSpPr>
        <p:spPr>
          <a:xfrm>
            <a:off x="6781800" y="1844715"/>
            <a:ext cx="685800" cy="38100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dirty="0" err="1">
                <a:solidFill>
                  <a:schemeClr val="dk1"/>
                </a:solidFill>
                <a:latin typeface="Arial"/>
                <a:ea typeface="Arial"/>
                <a:cs typeface="Arial"/>
                <a:sym typeface="Arial"/>
              </a:rPr>
              <a:t>jünger</a:t>
            </a:r>
            <a:r>
              <a:rPr lang="en-US" sz="1200" dirty="0">
                <a:solidFill>
                  <a:schemeClr val="dk1"/>
                </a:solidFill>
                <a:latin typeface="Arial"/>
                <a:ea typeface="Arial"/>
                <a:cs typeface="Arial"/>
                <a:sym typeface="Arial"/>
              </a:rPr>
              <a:t> vs. </a:t>
            </a:r>
            <a:r>
              <a:rPr lang="en-US" sz="1200" dirty="0" err="1">
                <a:solidFill>
                  <a:schemeClr val="dk1"/>
                </a:solidFill>
                <a:latin typeface="Arial"/>
                <a:ea typeface="Arial"/>
                <a:cs typeface="Arial"/>
                <a:sym typeface="Arial"/>
              </a:rPr>
              <a:t>älter</a:t>
            </a:r>
            <a:endParaRPr dirty="0"/>
          </a:p>
        </p:txBody>
      </p:sp>
      <p:sp>
        <p:nvSpPr>
          <p:cNvPr id="1346" name="Google Shape;1346;p86"/>
          <p:cNvSpPr/>
          <p:nvPr/>
        </p:nvSpPr>
        <p:spPr>
          <a:xfrm>
            <a:off x="2170043" y="2035214"/>
            <a:ext cx="562997" cy="499055"/>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jünger vs. älter</a:t>
            </a:r>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350"/>
        <p:cNvGrpSpPr/>
        <p:nvPr/>
      </p:nvGrpSpPr>
      <p:grpSpPr>
        <a:xfrm>
          <a:off x="0" y="0"/>
          <a:ext cx="0" cy="0"/>
          <a:chOff x="0" y="0"/>
          <a:chExt cx="0" cy="0"/>
        </a:xfrm>
      </p:grpSpPr>
      <p:sp>
        <p:nvSpPr>
          <p:cNvPr id="1351" name="Google Shape;1351;p87"/>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352" name="Google Shape;1352;p87"/>
          <p:cNvSpPr txBox="1"/>
          <p:nvPr/>
        </p:nvSpPr>
        <p:spPr>
          <a:xfrm>
            <a:off x="457200" y="1536174"/>
            <a:ext cx="7391400" cy="248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3"/>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BFBFBF"/>
                </a:solidFill>
              </a:rPr>
              <a:t>--</a:t>
            </a:r>
            <a:r>
              <a:rPr lang="en-US" sz="1200" b="1" dirty="0" err="1">
                <a:solidFill>
                  <a:srgbClr val="BFBFBF"/>
                </a:solidFill>
              </a:rPr>
              <a:t>Ethnische</a:t>
            </a:r>
            <a:r>
              <a:rPr lang="en-US" sz="1200" b="1" dirty="0">
                <a:solidFill>
                  <a:srgbClr val="BFBFBF"/>
                </a:solidFill>
              </a:rPr>
              <a:t> </a:t>
            </a:r>
            <a:r>
              <a:rPr lang="en-US" sz="1200" b="1" dirty="0" err="1">
                <a:solidFill>
                  <a:srgbClr val="BFBFBF"/>
                </a:solidFill>
              </a:rPr>
              <a:t>Zugehörigkeit</a:t>
            </a:r>
            <a:endParaRPr b="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b="1" dirty="0" err="1">
                <a:solidFill>
                  <a:srgbClr val="0000FF"/>
                </a:solidFill>
              </a:rPr>
              <a:t>Niedriger</a:t>
            </a:r>
            <a:r>
              <a:rPr lang="en-US" sz="1200" b="1" dirty="0">
                <a:solidFill>
                  <a:srgbClr val="0000FF"/>
                </a:solidFill>
              </a:rPr>
              <a:t> </a:t>
            </a:r>
            <a:r>
              <a:rPr lang="en-US" sz="1200" b="1" dirty="0" err="1">
                <a:solidFill>
                  <a:srgbClr val="0000FF"/>
                </a:solidFill>
              </a:rPr>
              <a:t>okulärer</a:t>
            </a:r>
            <a:r>
              <a:rPr lang="en-US" sz="1200" b="1" dirty="0">
                <a:solidFill>
                  <a:srgbClr val="0000FF"/>
                </a:solidFill>
              </a:rPr>
              <a:t> </a:t>
            </a:r>
            <a:r>
              <a:rPr lang="en-US" sz="1200" b="1" dirty="0" err="1">
                <a:solidFill>
                  <a:srgbClr val="0000FF"/>
                </a:solidFill>
              </a:rPr>
              <a:t>Perfusionsdruck</a:t>
            </a:r>
            <a:r>
              <a:rPr lang="en-US" sz="1200" b="1" dirty="0">
                <a:solidFill>
                  <a:srgbClr val="0000FF"/>
                </a:solidFill>
              </a:rPr>
              <a:t> (OPP, ocular perfusion pressure)</a:t>
            </a:r>
            <a:endParaRPr b="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p:txBody>
      </p:sp>
      <p:sp>
        <p:nvSpPr>
          <p:cNvPr id="1353" name="Google Shape;1353;p87"/>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354" name="Google Shape;1354;p87"/>
          <p:cNvSpPr/>
          <p:nvPr/>
        </p:nvSpPr>
        <p:spPr>
          <a:xfrm>
            <a:off x="381000" y="3245560"/>
            <a:ext cx="4191000" cy="533401"/>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55" name="Google Shape;1355;p87"/>
          <p:cNvSpPr txBox="1"/>
          <p:nvPr/>
        </p:nvSpPr>
        <p:spPr>
          <a:xfrm>
            <a:off x="228600" y="4572000"/>
            <a:ext cx="5423100" cy="13494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BFBFBF"/>
                </a:solidFill>
              </a:rPr>
              <a:t>Was </a:t>
            </a:r>
            <a:r>
              <a:rPr lang="en-US" sz="1200" i="1" dirty="0" err="1">
                <a:solidFill>
                  <a:srgbClr val="BFBFBF"/>
                </a:solidFill>
              </a:rPr>
              <a:t>ist</a:t>
            </a:r>
            <a:r>
              <a:rPr lang="en-US" sz="1200" i="1" dirty="0">
                <a:solidFill>
                  <a:srgbClr val="BFBFBF"/>
                </a:solidFill>
              </a:rPr>
              <a:t> der OPP, </a:t>
            </a:r>
            <a:r>
              <a:rPr lang="en-US" sz="1200" i="1" dirty="0" err="1">
                <a:solidFill>
                  <a:srgbClr val="BFBFBF"/>
                </a:solidFill>
              </a:rPr>
              <a:t>d.h.</a:t>
            </a:r>
            <a:r>
              <a:rPr lang="en-US" sz="1200" i="1" dirty="0">
                <a:solidFill>
                  <a:srgbClr val="BFBFBF"/>
                </a:solidFill>
              </a:rPr>
              <a:t>, </a:t>
            </a:r>
            <a:r>
              <a:rPr lang="en-US" sz="1200" i="1" dirty="0" err="1">
                <a:solidFill>
                  <a:srgbClr val="BFBFBF"/>
                </a:solidFill>
              </a:rPr>
              <a:t>wie</a:t>
            </a:r>
            <a:r>
              <a:rPr lang="en-US" sz="1200" i="1" dirty="0">
                <a:solidFill>
                  <a:srgbClr val="BFBFBF"/>
                </a:solidFill>
              </a:rPr>
              <a:t> </a:t>
            </a:r>
            <a:r>
              <a:rPr lang="en-US" sz="1200" i="1" dirty="0" err="1">
                <a:solidFill>
                  <a:srgbClr val="BFBFBF"/>
                </a:solidFill>
              </a:rPr>
              <a:t>wird</a:t>
            </a:r>
            <a:r>
              <a:rPr lang="en-US" sz="1200" i="1" dirty="0">
                <a:solidFill>
                  <a:srgbClr val="BFBFBF"/>
                </a:solidFill>
              </a:rPr>
              <a:t> er </a:t>
            </a:r>
            <a:r>
              <a:rPr lang="en-US" sz="1200" i="1" dirty="0" err="1">
                <a:solidFill>
                  <a:srgbClr val="BFBFBF"/>
                </a:solidFill>
              </a:rPr>
              <a:t>definiert</a:t>
            </a:r>
            <a:r>
              <a:rPr lang="en-US" sz="1200" i="1" dirty="0">
                <a:solidFill>
                  <a:srgbClr val="BFBFBF"/>
                </a:solidFill>
              </a:rPr>
              <a:t>?</a:t>
            </a:r>
            <a:endParaRPr dirty="0">
              <a:solidFill>
                <a:srgbClr val="BFBFBF"/>
              </a:solidFill>
            </a:endParaRPr>
          </a:p>
          <a:p>
            <a:pPr marL="0" lvl="0" indent="0" algn="l" rtl="0">
              <a:spcBef>
                <a:spcPts val="0"/>
              </a:spcBef>
              <a:spcAft>
                <a:spcPts val="0"/>
              </a:spcAft>
              <a:buClr>
                <a:schemeClr val="dk1"/>
              </a:buClr>
              <a:buFont typeface="Arial"/>
              <a:buNone/>
            </a:pPr>
            <a:r>
              <a:rPr lang="en-US" sz="1200" dirty="0">
                <a:solidFill>
                  <a:srgbClr val="BFBFBF"/>
                </a:solidFill>
              </a:rPr>
              <a:t>Damit </a:t>
            </a:r>
            <a:r>
              <a:rPr lang="en-US" sz="1200" dirty="0" err="1">
                <a:solidFill>
                  <a:srgbClr val="BFBFBF"/>
                </a:solidFill>
              </a:rPr>
              <a:t>ist</a:t>
            </a:r>
            <a:r>
              <a:rPr lang="en-US" sz="1200" dirty="0">
                <a:solidFill>
                  <a:srgbClr val="BFBFBF"/>
                </a:solidFill>
              </a:rPr>
              <a:t> die </a:t>
            </a:r>
            <a:r>
              <a:rPr lang="en-US" sz="1200" dirty="0" err="1">
                <a:solidFill>
                  <a:srgbClr val="BFBFBF"/>
                </a:solidFill>
              </a:rPr>
              <a:t>Differenz</a:t>
            </a:r>
            <a:r>
              <a:rPr lang="en-US" sz="1200" dirty="0">
                <a:solidFill>
                  <a:srgbClr val="BFBFBF"/>
                </a:solidFill>
              </a:rPr>
              <a:t> </a:t>
            </a:r>
            <a:r>
              <a:rPr lang="en-US" sz="1200" dirty="0" err="1">
                <a:solidFill>
                  <a:srgbClr val="BFBFBF"/>
                </a:solidFill>
              </a:rPr>
              <a:t>zwischen</a:t>
            </a:r>
            <a:r>
              <a:rPr lang="en-US" sz="1200" dirty="0">
                <a:solidFill>
                  <a:srgbClr val="BFBFBF"/>
                </a:solidFill>
              </a:rPr>
              <a:t> dem </a:t>
            </a:r>
            <a:r>
              <a:rPr lang="en-US" sz="1200" dirty="0" err="1">
                <a:solidFill>
                  <a:srgbClr val="BFBFBF"/>
                </a:solidFill>
              </a:rPr>
              <a:t>mittleren</a:t>
            </a:r>
            <a:r>
              <a:rPr lang="en-US" sz="1200" dirty="0">
                <a:solidFill>
                  <a:srgbClr val="BFBFBF"/>
                </a:solidFill>
              </a:rPr>
              <a:t> </a:t>
            </a:r>
            <a:r>
              <a:rPr lang="en-US" sz="1200" dirty="0" err="1">
                <a:solidFill>
                  <a:srgbClr val="BFBFBF"/>
                </a:solidFill>
              </a:rPr>
              <a:t>arteriellen</a:t>
            </a:r>
            <a:r>
              <a:rPr lang="en-US" sz="1200" dirty="0">
                <a:solidFill>
                  <a:srgbClr val="BFBFBF"/>
                </a:solidFill>
              </a:rPr>
              <a:t> </a:t>
            </a:r>
            <a:r>
              <a:rPr lang="en-US" sz="1200" dirty="0" err="1">
                <a:solidFill>
                  <a:srgbClr val="BFBFBF"/>
                </a:solidFill>
              </a:rPr>
              <a:t>Blutdruck</a:t>
            </a:r>
            <a:r>
              <a:rPr lang="en-US" sz="1200" dirty="0">
                <a:solidFill>
                  <a:srgbClr val="BFBFBF"/>
                </a:solidFill>
              </a:rPr>
              <a:t> (MAP, </a:t>
            </a:r>
            <a:r>
              <a:rPr lang="en-US" sz="1200" i="1" dirty="0">
                <a:solidFill>
                  <a:srgbClr val="BFBFBF"/>
                </a:solidFill>
              </a:rPr>
              <a:t>mean arterial pressure</a:t>
            </a:r>
            <a:r>
              <a:rPr lang="en-US" sz="1200" dirty="0">
                <a:solidFill>
                  <a:srgbClr val="BFBFBF"/>
                </a:solidFill>
              </a:rPr>
              <a:t>) und dem IOD </a:t>
            </a:r>
            <a:r>
              <a:rPr lang="en-US" sz="1200" dirty="0" err="1">
                <a:solidFill>
                  <a:srgbClr val="BFBFBF"/>
                </a:solidFill>
              </a:rPr>
              <a:t>gemeint</a:t>
            </a:r>
            <a:r>
              <a:rPr lang="en-US" sz="1200" dirty="0">
                <a:solidFill>
                  <a:srgbClr val="BFBFBF"/>
                </a:solidFill>
              </a:rPr>
              <a:t>.</a:t>
            </a:r>
            <a:endParaRPr sz="1200" i="1" dirty="0">
              <a:solidFill>
                <a:srgbClr val="BFBFBF"/>
              </a:solidFill>
            </a:endParaRPr>
          </a:p>
          <a:p>
            <a:pPr marL="0" lvl="0" indent="0" algn="l" rtl="0">
              <a:spcBef>
                <a:spcPts val="0"/>
              </a:spcBef>
              <a:spcAft>
                <a:spcPts val="0"/>
              </a:spcAft>
              <a:buClr>
                <a:schemeClr val="dk1"/>
              </a:buClr>
              <a:buFont typeface="Arial"/>
              <a:buNone/>
            </a:pPr>
            <a:endParaRPr i="1" dirty="0">
              <a:solidFill>
                <a:srgbClr val="BFBFBF"/>
              </a:solidFill>
            </a:endParaRPr>
          </a:p>
          <a:p>
            <a:pPr marL="0" lvl="0" indent="0" algn="l" rtl="0">
              <a:spcBef>
                <a:spcPts val="0"/>
              </a:spcBef>
              <a:spcAft>
                <a:spcPts val="0"/>
              </a:spcAft>
              <a:buClr>
                <a:schemeClr val="dk1"/>
              </a:buClr>
              <a:buFont typeface="Arial"/>
              <a:buNone/>
            </a:pPr>
            <a:r>
              <a:rPr lang="en-US" sz="1200" i="1" dirty="0" err="1">
                <a:solidFill>
                  <a:srgbClr val="BFBFBF"/>
                </a:solidFill>
              </a:rPr>
              <a:t>Ist</a:t>
            </a:r>
            <a:r>
              <a:rPr lang="en-US" sz="1200" i="1" dirty="0">
                <a:solidFill>
                  <a:srgbClr val="BFBFBF"/>
                </a:solidFill>
              </a:rPr>
              <a:t> </a:t>
            </a:r>
            <a:r>
              <a:rPr lang="en-US" sz="1200" i="1" dirty="0" err="1">
                <a:solidFill>
                  <a:srgbClr val="BFBFBF"/>
                </a:solidFill>
              </a:rPr>
              <a:t>ein</a:t>
            </a:r>
            <a:r>
              <a:rPr lang="en-US" sz="1200" i="1" dirty="0">
                <a:solidFill>
                  <a:srgbClr val="BFBFBF"/>
                </a:solidFill>
              </a:rPr>
              <a:t> </a:t>
            </a:r>
            <a:r>
              <a:rPr lang="en-US" sz="1200" i="1" dirty="0" err="1">
                <a:solidFill>
                  <a:srgbClr val="BFBFBF"/>
                </a:solidFill>
              </a:rPr>
              <a:t>niedriger</a:t>
            </a:r>
            <a:r>
              <a:rPr lang="en-US" sz="1200" i="1" dirty="0">
                <a:solidFill>
                  <a:srgbClr val="BFBFBF"/>
                </a:solidFill>
              </a:rPr>
              <a:t> OPP </a:t>
            </a:r>
            <a:r>
              <a:rPr lang="en-US" sz="1200" i="1" dirty="0" err="1">
                <a:solidFill>
                  <a:srgbClr val="BFBFBF"/>
                </a:solidFill>
              </a:rPr>
              <a:t>ein</a:t>
            </a:r>
            <a:r>
              <a:rPr lang="en-US" sz="1200" i="1" dirty="0">
                <a:solidFill>
                  <a:srgbClr val="BFBFBF"/>
                </a:solidFill>
              </a:rPr>
              <a:t> </a:t>
            </a:r>
            <a:r>
              <a:rPr lang="en-US" sz="1200" i="1" dirty="0" err="1">
                <a:solidFill>
                  <a:srgbClr val="BFBFBF"/>
                </a:solidFill>
              </a:rPr>
              <a:t>Risikofaktor</a:t>
            </a:r>
            <a:r>
              <a:rPr lang="en-US" sz="1200" i="1" dirty="0">
                <a:solidFill>
                  <a:srgbClr val="BFBFBF"/>
                </a:solidFill>
              </a:rPr>
              <a:t> für die </a:t>
            </a:r>
            <a:r>
              <a:rPr lang="en-US" sz="1200" i="1" dirty="0" err="1">
                <a:solidFill>
                  <a:srgbClr val="BFBFBF"/>
                </a:solidFill>
              </a:rPr>
              <a:t>Entwicklung</a:t>
            </a:r>
            <a:r>
              <a:rPr lang="en-US" sz="1200" i="1" dirty="0">
                <a:solidFill>
                  <a:srgbClr val="BFBFBF"/>
                </a:solidFill>
              </a:rPr>
              <a:t> </a:t>
            </a:r>
            <a:r>
              <a:rPr lang="en-US" sz="1200" i="1" dirty="0" err="1">
                <a:solidFill>
                  <a:srgbClr val="BFBFBF"/>
                </a:solidFill>
              </a:rPr>
              <a:t>eines</a:t>
            </a:r>
            <a:r>
              <a:rPr lang="en-US" sz="1200" i="1" dirty="0">
                <a:solidFill>
                  <a:srgbClr val="BFBFBF"/>
                </a:solidFill>
              </a:rPr>
              <a:t> POWG </a:t>
            </a:r>
            <a:r>
              <a:rPr lang="en-US" sz="1200" i="1" dirty="0" err="1">
                <a:solidFill>
                  <a:srgbClr val="BFBFBF"/>
                </a:solidFill>
              </a:rPr>
              <a:t>oder</a:t>
            </a:r>
            <a:r>
              <a:rPr lang="en-US" sz="1200" i="1" dirty="0">
                <a:solidFill>
                  <a:srgbClr val="BFBFBF"/>
                </a:solidFill>
              </a:rPr>
              <a:t> für </a:t>
            </a:r>
            <a:r>
              <a:rPr lang="en-US" sz="1200" i="1" dirty="0" err="1">
                <a:solidFill>
                  <a:srgbClr val="BFBFBF"/>
                </a:solidFill>
              </a:rPr>
              <a:t>dessen</a:t>
            </a:r>
            <a:r>
              <a:rPr lang="en-US" sz="1200" i="1" dirty="0">
                <a:solidFill>
                  <a:srgbClr val="BFBFBF"/>
                </a:solidFill>
              </a:rPr>
              <a:t> Progression?</a:t>
            </a:r>
            <a:endParaRPr sz="1200" i="1" dirty="0">
              <a:solidFill>
                <a:srgbClr val="BFBFBF"/>
              </a:solidFill>
            </a:endParaRPr>
          </a:p>
          <a:p>
            <a:pPr marL="0" lvl="0" indent="0" algn="l" rtl="0">
              <a:spcBef>
                <a:spcPts val="0"/>
              </a:spcBef>
              <a:spcAft>
                <a:spcPts val="0"/>
              </a:spcAft>
              <a:buClr>
                <a:schemeClr val="dk1"/>
              </a:buClr>
              <a:buFont typeface="Arial"/>
              <a:buNone/>
            </a:pPr>
            <a:r>
              <a:rPr lang="en-US" sz="1200" dirty="0">
                <a:solidFill>
                  <a:srgbClr val="BFBFBF"/>
                </a:solidFill>
              </a:rPr>
              <a:t>Ja, für </a:t>
            </a:r>
            <a:r>
              <a:rPr lang="en-US" sz="1200" dirty="0" err="1">
                <a:solidFill>
                  <a:srgbClr val="BFBFBF"/>
                </a:solidFill>
              </a:rPr>
              <a:t>beides</a:t>
            </a:r>
            <a:r>
              <a:rPr lang="en-US" sz="1200" dirty="0">
                <a:solidFill>
                  <a:srgbClr val="BFBFBF"/>
                </a:solidFill>
              </a:rPr>
              <a:t>.</a:t>
            </a:r>
            <a:endParaRPr sz="1200" i="1" dirty="0">
              <a:solidFill>
                <a:srgbClr val="BFBFBF"/>
              </a:solidFill>
            </a:endParaRPr>
          </a:p>
        </p:txBody>
      </p:sp>
      <p:sp>
        <p:nvSpPr>
          <p:cNvPr id="1356" name="Google Shape;1356;p87"/>
          <p:cNvSpPr txBox="1"/>
          <p:nvPr/>
        </p:nvSpPr>
        <p:spPr>
          <a:xfrm>
            <a:off x="304800" y="1257989"/>
            <a:ext cx="7162800" cy="2087751"/>
          </a:xfrm>
          <a:prstGeom prst="rect">
            <a:avLst/>
          </a:prstGeom>
          <a:solidFill>
            <a:srgbClr val="00B0F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chemeClr val="lt1"/>
                </a:solidFill>
              </a:rPr>
              <a:t>Wenn </a:t>
            </a:r>
            <a:r>
              <a:rPr lang="en-US" sz="1200" i="1" dirty="0" err="1">
                <a:solidFill>
                  <a:schemeClr val="lt1"/>
                </a:solidFill>
              </a:rPr>
              <a:t>ein</a:t>
            </a:r>
            <a:r>
              <a:rPr lang="en-US" sz="1200" i="1" dirty="0">
                <a:solidFill>
                  <a:schemeClr val="lt1"/>
                </a:solidFill>
              </a:rPr>
              <a:t> </a:t>
            </a:r>
            <a:r>
              <a:rPr lang="en-US" sz="1200" i="1" dirty="0" err="1">
                <a:solidFill>
                  <a:schemeClr val="lt1"/>
                </a:solidFill>
              </a:rPr>
              <a:t>niedriger</a:t>
            </a:r>
            <a:r>
              <a:rPr lang="en-US" sz="1200" i="1" dirty="0">
                <a:solidFill>
                  <a:schemeClr val="lt1"/>
                </a:solidFill>
              </a:rPr>
              <a:t> OPP </a:t>
            </a:r>
            <a:r>
              <a:rPr lang="en-US" sz="1200" i="1" dirty="0" err="1">
                <a:solidFill>
                  <a:schemeClr val="lt1"/>
                </a:solidFill>
              </a:rPr>
              <a:t>ein</a:t>
            </a:r>
            <a:r>
              <a:rPr lang="en-US" sz="1200" i="1" dirty="0">
                <a:solidFill>
                  <a:schemeClr val="lt1"/>
                </a:solidFill>
              </a:rPr>
              <a:t> </a:t>
            </a:r>
            <a:r>
              <a:rPr lang="en-US" sz="1200" i="1" dirty="0" err="1">
                <a:solidFill>
                  <a:schemeClr val="lt1"/>
                </a:solidFill>
              </a:rPr>
              <a:t>Risikofaktor</a:t>
            </a:r>
            <a:r>
              <a:rPr lang="en-US" sz="1200" i="1" dirty="0">
                <a:solidFill>
                  <a:schemeClr val="lt1"/>
                </a:solidFill>
              </a:rPr>
              <a:t> für die Progression </a:t>
            </a:r>
            <a:r>
              <a:rPr lang="en-US" sz="1200" i="1" dirty="0" err="1">
                <a:solidFill>
                  <a:schemeClr val="lt1"/>
                </a:solidFill>
              </a:rPr>
              <a:t>ist</a:t>
            </a:r>
            <a:r>
              <a:rPr lang="en-US" sz="1200" i="1" dirty="0">
                <a:solidFill>
                  <a:schemeClr val="lt1"/>
                </a:solidFill>
              </a:rPr>
              <a:t>, </a:t>
            </a:r>
            <a:r>
              <a:rPr lang="en-US" sz="1200" i="1" dirty="0" err="1">
                <a:solidFill>
                  <a:schemeClr val="lt1"/>
                </a:solidFill>
              </a:rPr>
              <a:t>müsste</a:t>
            </a:r>
            <a:r>
              <a:rPr lang="en-US" sz="1200" i="1" dirty="0">
                <a:solidFill>
                  <a:schemeClr val="lt1"/>
                </a:solidFill>
              </a:rPr>
              <a:t> </a:t>
            </a:r>
            <a:r>
              <a:rPr lang="en-US" sz="1200" i="1" dirty="0" err="1">
                <a:solidFill>
                  <a:schemeClr val="lt1"/>
                </a:solidFill>
              </a:rPr>
              <a:t>dann</a:t>
            </a:r>
            <a:r>
              <a:rPr lang="en-US" sz="1200" i="1" dirty="0">
                <a:solidFill>
                  <a:schemeClr val="lt1"/>
                </a:solidFill>
              </a:rPr>
              <a:t> </a:t>
            </a:r>
            <a:r>
              <a:rPr lang="en-US" sz="1200" i="1" dirty="0" err="1">
                <a:solidFill>
                  <a:schemeClr val="lt1"/>
                </a:solidFill>
              </a:rPr>
              <a:t>eine</a:t>
            </a:r>
            <a:r>
              <a:rPr lang="en-US" sz="1200" i="1" dirty="0">
                <a:solidFill>
                  <a:schemeClr val="lt1"/>
                </a:solidFill>
              </a:rPr>
              <a:t> </a:t>
            </a:r>
            <a:r>
              <a:rPr lang="en-US" sz="1200" i="1" dirty="0" err="1">
                <a:solidFill>
                  <a:schemeClr val="lt1"/>
                </a:solidFill>
              </a:rPr>
              <a:t>Hypertonie</a:t>
            </a:r>
            <a:r>
              <a:rPr lang="en-US" sz="1200" i="1" dirty="0">
                <a:solidFill>
                  <a:schemeClr val="lt1"/>
                </a:solidFill>
              </a:rPr>
              <a:t> (HTN) nicht </a:t>
            </a:r>
            <a:r>
              <a:rPr lang="en-US" sz="1200" i="1" dirty="0" err="1">
                <a:solidFill>
                  <a:schemeClr val="lt1"/>
                </a:solidFill>
              </a:rPr>
              <a:t>protektiv</a:t>
            </a:r>
            <a:r>
              <a:rPr lang="en-US" sz="1200" i="1" dirty="0">
                <a:solidFill>
                  <a:schemeClr val="lt1"/>
                </a:solidFill>
              </a:rPr>
              <a:t> </a:t>
            </a:r>
            <a:r>
              <a:rPr lang="en-US" sz="1200" i="1" dirty="0" err="1">
                <a:solidFill>
                  <a:schemeClr val="lt1"/>
                </a:solidFill>
              </a:rPr>
              <a:t>gegen</a:t>
            </a:r>
            <a:r>
              <a:rPr lang="en-US" sz="1200" i="1" dirty="0">
                <a:solidFill>
                  <a:schemeClr val="lt1"/>
                </a:solidFill>
              </a:rPr>
              <a:t> </a:t>
            </a:r>
            <a:r>
              <a:rPr lang="en-US" sz="1200" i="1" dirty="0" err="1">
                <a:solidFill>
                  <a:schemeClr val="lt1"/>
                </a:solidFill>
              </a:rPr>
              <a:t>ein</a:t>
            </a:r>
            <a:r>
              <a:rPr lang="en-US" sz="1200" i="1" dirty="0">
                <a:solidFill>
                  <a:schemeClr val="lt1"/>
                </a:solidFill>
              </a:rPr>
              <a:t> POWG sein? </a:t>
            </a:r>
            <a:r>
              <a:rPr lang="en-US" sz="1200" i="1" dirty="0" err="1">
                <a:solidFill>
                  <a:schemeClr val="lt1"/>
                </a:solidFill>
              </a:rPr>
              <a:t>Ist</a:t>
            </a:r>
            <a:r>
              <a:rPr lang="en-US" sz="1200" i="1" dirty="0">
                <a:solidFill>
                  <a:schemeClr val="lt1"/>
                </a:solidFill>
              </a:rPr>
              <a:t> das der Fall?</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chemeClr val="lt1"/>
                </a:solidFill>
              </a:rPr>
              <a:t>Wie </a:t>
            </a:r>
            <a:r>
              <a:rPr lang="en-US" sz="1200" dirty="0" err="1">
                <a:solidFill>
                  <a:schemeClr val="lt1"/>
                </a:solidFill>
              </a:rPr>
              <a:t>bei</a:t>
            </a:r>
            <a:r>
              <a:rPr lang="en-US" sz="1200" dirty="0">
                <a:solidFill>
                  <a:schemeClr val="lt1"/>
                </a:solidFill>
              </a:rPr>
              <a:t> </a:t>
            </a:r>
            <a:r>
              <a:rPr lang="en-US" sz="1200" dirty="0" err="1">
                <a:solidFill>
                  <a:schemeClr val="lt1"/>
                </a:solidFill>
              </a:rPr>
              <a:t>einem</a:t>
            </a:r>
            <a:r>
              <a:rPr lang="en-US" sz="1200" dirty="0">
                <a:solidFill>
                  <a:schemeClr val="lt1"/>
                </a:solidFill>
              </a:rPr>
              <a:t> Facebook-Status: Es </a:t>
            </a:r>
            <a:r>
              <a:rPr lang="en-US" sz="1200" dirty="0" err="1">
                <a:solidFill>
                  <a:schemeClr val="lt1"/>
                </a:solidFill>
              </a:rPr>
              <a:t>ist</a:t>
            </a:r>
            <a:r>
              <a:rPr lang="en-US" sz="1200" dirty="0">
                <a:solidFill>
                  <a:schemeClr val="lt1"/>
                </a:solidFill>
              </a:rPr>
              <a:t> </a:t>
            </a:r>
            <a:r>
              <a:rPr lang="en-US" sz="1200" dirty="0" err="1">
                <a:solidFill>
                  <a:schemeClr val="lt1"/>
                </a:solidFill>
              </a:rPr>
              <a:t>kompliziert</a:t>
            </a:r>
            <a:r>
              <a:rPr lang="en-US" sz="1200" dirty="0">
                <a:solidFill>
                  <a:schemeClr val="lt1"/>
                </a:solidFill>
              </a:rPr>
              <a:t>. </a:t>
            </a:r>
            <a:r>
              <a:rPr lang="en-US" sz="1200" dirty="0" err="1">
                <a:solidFill>
                  <a:schemeClr val="lt1"/>
                </a:solidFill>
              </a:rPr>
              <a:t>Obwohl</a:t>
            </a:r>
            <a:r>
              <a:rPr lang="en-US" sz="1200" dirty="0">
                <a:solidFill>
                  <a:schemeClr val="lt1"/>
                </a:solidFill>
              </a:rPr>
              <a:t> die </a:t>
            </a:r>
            <a:r>
              <a:rPr lang="en-US" sz="1200" dirty="0" err="1">
                <a:solidFill>
                  <a:schemeClr val="lt1"/>
                </a:solidFill>
              </a:rPr>
              <a:t>Datenlage</a:t>
            </a:r>
            <a:r>
              <a:rPr lang="en-US" sz="1200" dirty="0">
                <a:solidFill>
                  <a:schemeClr val="lt1"/>
                </a:solidFill>
              </a:rPr>
              <a:t> nicht </a:t>
            </a:r>
            <a:r>
              <a:rPr lang="en-US" sz="1200" dirty="0" err="1">
                <a:solidFill>
                  <a:schemeClr val="lt1"/>
                </a:solidFill>
              </a:rPr>
              <a:t>völlig</a:t>
            </a:r>
            <a:r>
              <a:rPr lang="en-US" sz="1200" dirty="0">
                <a:solidFill>
                  <a:schemeClr val="lt1"/>
                </a:solidFill>
              </a:rPr>
              <a:t> </a:t>
            </a:r>
            <a:r>
              <a:rPr lang="en-US" sz="1200" dirty="0" err="1">
                <a:solidFill>
                  <a:schemeClr val="lt1"/>
                </a:solidFill>
              </a:rPr>
              <a:t>eindeutig</a:t>
            </a:r>
            <a:r>
              <a:rPr lang="en-US" sz="1200" dirty="0">
                <a:solidFill>
                  <a:schemeClr val="lt1"/>
                </a:solidFill>
              </a:rPr>
              <a:t> </a:t>
            </a:r>
            <a:r>
              <a:rPr lang="en-US" sz="1200" dirty="0" err="1">
                <a:solidFill>
                  <a:schemeClr val="lt1"/>
                </a:solidFill>
              </a:rPr>
              <a:t>ist</a:t>
            </a:r>
            <a:r>
              <a:rPr lang="en-US" sz="1200" dirty="0">
                <a:solidFill>
                  <a:schemeClr val="lt1"/>
                </a:solidFill>
              </a:rPr>
              <a:t>, </a:t>
            </a:r>
            <a:r>
              <a:rPr lang="en-US" sz="1200" dirty="0" err="1">
                <a:solidFill>
                  <a:schemeClr val="lt1"/>
                </a:solidFill>
              </a:rPr>
              <a:t>deuten</a:t>
            </a:r>
            <a:r>
              <a:rPr lang="en-US" sz="1200" dirty="0">
                <a:solidFill>
                  <a:schemeClr val="lt1"/>
                </a:solidFill>
              </a:rPr>
              <a:t> die </a:t>
            </a:r>
            <a:r>
              <a:rPr lang="en-US" sz="1200" dirty="0" err="1">
                <a:solidFill>
                  <a:schemeClr val="lt1"/>
                </a:solidFill>
              </a:rPr>
              <a:t>bisherigen</a:t>
            </a:r>
            <a:r>
              <a:rPr lang="en-US" sz="1200" dirty="0">
                <a:solidFill>
                  <a:schemeClr val="lt1"/>
                </a:solidFill>
              </a:rPr>
              <a:t> </a:t>
            </a:r>
            <a:r>
              <a:rPr lang="en-US" sz="1200" dirty="0" err="1">
                <a:solidFill>
                  <a:schemeClr val="lt1"/>
                </a:solidFill>
              </a:rPr>
              <a:t>Erkenntnisse</a:t>
            </a:r>
            <a:r>
              <a:rPr lang="en-US" sz="1200" dirty="0">
                <a:solidFill>
                  <a:schemeClr val="lt1"/>
                </a:solidFill>
              </a:rPr>
              <a:t> </a:t>
            </a:r>
            <a:r>
              <a:rPr lang="en-US" sz="1200" dirty="0" err="1">
                <a:solidFill>
                  <a:schemeClr val="lt1"/>
                </a:solidFill>
              </a:rPr>
              <a:t>darauf</a:t>
            </a:r>
            <a:r>
              <a:rPr lang="en-US" sz="1200" dirty="0">
                <a:solidFill>
                  <a:schemeClr val="lt1"/>
                </a:solidFill>
              </a:rPr>
              <a:t> </a:t>
            </a:r>
            <a:r>
              <a:rPr lang="en-US" sz="1200" dirty="0" err="1">
                <a:solidFill>
                  <a:schemeClr val="lt1"/>
                </a:solidFill>
              </a:rPr>
              <a:t>hin</a:t>
            </a:r>
            <a:r>
              <a:rPr lang="en-US" sz="1200" dirty="0">
                <a:solidFill>
                  <a:schemeClr val="lt1"/>
                </a:solidFill>
              </a:rPr>
              <a:t>, </a:t>
            </a:r>
            <a:r>
              <a:rPr lang="en-US" sz="1200" dirty="0" err="1">
                <a:solidFill>
                  <a:schemeClr val="lt1"/>
                </a:solidFill>
              </a:rPr>
              <a:t>dass</a:t>
            </a:r>
            <a:r>
              <a:rPr lang="en-US" sz="1200" dirty="0">
                <a:solidFill>
                  <a:schemeClr val="lt1"/>
                </a:solidFill>
              </a:rPr>
              <a:t> </a:t>
            </a:r>
            <a:r>
              <a:rPr lang="en-US" sz="1200" dirty="0" err="1">
                <a:solidFill>
                  <a:schemeClr val="lt1"/>
                </a:solidFill>
              </a:rPr>
              <a:t>Hypertonie</a:t>
            </a:r>
            <a:r>
              <a:rPr lang="en-US" sz="1200" dirty="0">
                <a:solidFill>
                  <a:schemeClr val="lt1"/>
                </a:solidFill>
              </a:rPr>
              <a:t> das Risiko für </a:t>
            </a:r>
            <a:r>
              <a:rPr lang="en-US" sz="1200" dirty="0" err="1">
                <a:solidFill>
                  <a:schemeClr val="lt1"/>
                </a:solidFill>
              </a:rPr>
              <a:t>ein</a:t>
            </a:r>
            <a:r>
              <a:rPr lang="en-US" sz="1200" dirty="0">
                <a:solidFill>
                  <a:schemeClr val="lt1"/>
                </a:solidFill>
              </a:rPr>
              <a:t> POWG </a:t>
            </a:r>
            <a:r>
              <a:rPr lang="en-US" sz="1200" dirty="0" err="1">
                <a:solidFill>
                  <a:schemeClr val="lt1"/>
                </a:solidFill>
              </a:rPr>
              <a:t>bei</a:t>
            </a:r>
            <a:r>
              <a:rPr lang="en-US" sz="1200" dirty="0">
                <a:solidFill>
                  <a:schemeClr val="lt1"/>
                </a:solidFill>
              </a:rPr>
              <a:t> </a:t>
            </a:r>
            <a:r>
              <a:rPr lang="en-US" sz="1200" dirty="0" err="1">
                <a:solidFill>
                  <a:schemeClr val="lt1"/>
                </a:solidFill>
              </a:rPr>
              <a:t>Patienten</a:t>
            </a:r>
            <a:r>
              <a:rPr lang="en-US" sz="1200" dirty="0">
                <a:solidFill>
                  <a:schemeClr val="lt1"/>
                </a:solidFill>
              </a:rPr>
              <a:t> </a:t>
            </a:r>
            <a:r>
              <a:rPr lang="en-US" sz="1200" dirty="0" err="1">
                <a:solidFill>
                  <a:schemeClr val="lt1"/>
                </a:solidFill>
              </a:rPr>
              <a:t>unter</a:t>
            </a:r>
            <a:r>
              <a:rPr lang="en-US" sz="1200" dirty="0">
                <a:solidFill>
                  <a:schemeClr val="lt1"/>
                </a:solidFill>
              </a:rPr>
              <a:t> 65 Jahren </a:t>
            </a:r>
            <a:r>
              <a:rPr lang="en-US" sz="1200" dirty="0" err="1">
                <a:solidFill>
                  <a:schemeClr val="lt1"/>
                </a:solidFill>
              </a:rPr>
              <a:t>senkt</a:t>
            </a:r>
            <a:r>
              <a:rPr lang="en-US" sz="1200" dirty="0">
                <a:solidFill>
                  <a:schemeClr val="lt1"/>
                </a:solidFill>
              </a:rPr>
              <a:t>, </a:t>
            </a:r>
            <a:r>
              <a:rPr lang="en-US" sz="1200" dirty="0" err="1">
                <a:solidFill>
                  <a:schemeClr val="lt1"/>
                </a:solidFill>
              </a:rPr>
              <a:t>bei</a:t>
            </a:r>
            <a:r>
              <a:rPr lang="en-US" sz="1200" dirty="0">
                <a:solidFill>
                  <a:schemeClr val="lt1"/>
                </a:solidFill>
              </a:rPr>
              <a:t> </a:t>
            </a:r>
            <a:r>
              <a:rPr lang="en-US" sz="1200" dirty="0" err="1">
                <a:solidFill>
                  <a:schemeClr val="lt1"/>
                </a:solidFill>
              </a:rPr>
              <a:t>Patienten</a:t>
            </a:r>
            <a:r>
              <a:rPr lang="en-US" sz="1200" dirty="0">
                <a:solidFill>
                  <a:schemeClr val="lt1"/>
                </a:solidFill>
              </a:rPr>
              <a:t> </a:t>
            </a:r>
            <a:r>
              <a:rPr lang="en-US" sz="1200" dirty="0" err="1">
                <a:solidFill>
                  <a:schemeClr val="lt1"/>
                </a:solidFill>
              </a:rPr>
              <a:t>über</a:t>
            </a:r>
            <a:r>
              <a:rPr lang="en-US" sz="1200" dirty="0">
                <a:solidFill>
                  <a:schemeClr val="lt1"/>
                </a:solidFill>
              </a:rPr>
              <a:t> 65 Jahren </a:t>
            </a:r>
            <a:r>
              <a:rPr lang="en-US" sz="1200" dirty="0" err="1">
                <a:solidFill>
                  <a:schemeClr val="lt1"/>
                </a:solidFill>
              </a:rPr>
              <a:t>jedoch</a:t>
            </a:r>
            <a:r>
              <a:rPr lang="en-US" sz="1200" dirty="0">
                <a:solidFill>
                  <a:schemeClr val="lt1"/>
                </a:solidFill>
              </a:rPr>
              <a:t> das Risiko </a:t>
            </a:r>
            <a:r>
              <a:rPr lang="en-US" sz="1200" dirty="0" err="1">
                <a:solidFill>
                  <a:schemeClr val="lt1"/>
                </a:solidFill>
              </a:rPr>
              <a:t>erhöht</a:t>
            </a:r>
            <a:r>
              <a:rPr lang="en-US" sz="1200" dirty="0">
                <a:solidFill>
                  <a:schemeClr val="lt1"/>
                </a:solidFill>
              </a:rPr>
              <a:t>.</a:t>
            </a:r>
            <a:endParaRPr sz="1200" i="1" dirty="0">
              <a:solidFill>
                <a:schemeClr val="lt1"/>
              </a:solidFill>
            </a:endParaRPr>
          </a:p>
          <a:p>
            <a:pPr marL="0" marR="0" lvl="0" indent="0" algn="l" rtl="0">
              <a:spcBef>
                <a:spcPts val="0"/>
              </a:spcBef>
              <a:spcAft>
                <a:spcPts val="0"/>
              </a:spcAft>
              <a:buNone/>
            </a:pPr>
            <a:endParaRPr sz="1400" i="1" dirty="0">
              <a:solidFill>
                <a:srgbClr val="00B0F0"/>
              </a:solidFill>
              <a:latin typeface="Arial"/>
              <a:ea typeface="Arial"/>
              <a:cs typeface="Arial"/>
              <a:sym typeface="Arial"/>
            </a:endParaRPr>
          </a:p>
          <a:p>
            <a:pPr marL="0" marR="0" lvl="0" indent="0" algn="l" rtl="0">
              <a:spcBef>
                <a:spcPts val="0"/>
              </a:spcBef>
              <a:spcAft>
                <a:spcPts val="0"/>
              </a:spcAft>
              <a:buNone/>
            </a:pPr>
            <a:r>
              <a:rPr lang="en-US" sz="1200" i="1" dirty="0">
                <a:solidFill>
                  <a:srgbClr val="00B0F0"/>
                </a:solidFill>
                <a:latin typeface="Arial"/>
                <a:ea typeface="Arial"/>
                <a:cs typeface="Arial"/>
                <a:sym typeface="Arial"/>
              </a:rPr>
              <a:t>Das </a:t>
            </a:r>
            <a:r>
              <a:rPr lang="en-US" sz="1200" dirty="0" err="1">
                <a:solidFill>
                  <a:srgbClr val="00B0F0"/>
                </a:solidFill>
                <a:latin typeface="Arial"/>
                <a:ea typeface="Arial"/>
                <a:cs typeface="Arial"/>
                <a:sym typeface="Arial"/>
              </a:rPr>
              <a:t>ist</a:t>
            </a:r>
            <a:r>
              <a:rPr lang="en-US" sz="1200" dirty="0">
                <a:solidFill>
                  <a:srgbClr val="00B0F0"/>
                </a:solidFill>
                <a:latin typeface="Arial"/>
                <a:ea typeface="Arial"/>
                <a:cs typeface="Arial"/>
                <a:sym typeface="Arial"/>
              </a:rPr>
              <a:t> </a:t>
            </a:r>
            <a:r>
              <a:rPr lang="en-US" sz="1200" i="1" dirty="0" err="1">
                <a:solidFill>
                  <a:srgbClr val="00B0F0"/>
                </a:solidFill>
                <a:latin typeface="Arial"/>
                <a:ea typeface="Arial"/>
                <a:cs typeface="Arial"/>
                <a:sym typeface="Arial"/>
              </a:rPr>
              <a:t>kompliziert</a:t>
            </a:r>
            <a:r>
              <a:rPr lang="en-US" sz="1200" i="1" dirty="0">
                <a:solidFill>
                  <a:srgbClr val="00B0F0"/>
                </a:solidFill>
                <a:latin typeface="Arial"/>
                <a:ea typeface="Arial"/>
                <a:cs typeface="Arial"/>
                <a:sym typeface="Arial"/>
              </a:rPr>
              <a:t>. Wie </a:t>
            </a:r>
            <a:r>
              <a:rPr lang="en-US" sz="1200" i="1" dirty="0" err="1">
                <a:solidFill>
                  <a:srgbClr val="00B0F0"/>
                </a:solidFill>
                <a:latin typeface="Arial"/>
                <a:ea typeface="Arial"/>
                <a:cs typeface="Arial"/>
                <a:sym typeface="Arial"/>
              </a:rPr>
              <a:t>könnte</a:t>
            </a:r>
            <a:r>
              <a:rPr lang="en-US" sz="1200" i="1" dirty="0">
                <a:solidFill>
                  <a:srgbClr val="00B0F0"/>
                </a:solidFill>
                <a:latin typeface="Arial"/>
                <a:ea typeface="Arial"/>
                <a:cs typeface="Arial"/>
                <a:sym typeface="Arial"/>
              </a:rPr>
              <a:t> dies </a:t>
            </a:r>
            <a:r>
              <a:rPr lang="en-US" sz="1200" i="1" dirty="0" err="1">
                <a:solidFill>
                  <a:srgbClr val="00B0F0"/>
                </a:solidFill>
                <a:latin typeface="Arial"/>
                <a:ea typeface="Arial"/>
                <a:cs typeface="Arial"/>
                <a:sym typeface="Arial"/>
              </a:rPr>
              <a:t>physiologisch</a:t>
            </a:r>
            <a:r>
              <a:rPr lang="en-US" sz="1200" i="1" dirty="0">
                <a:solidFill>
                  <a:srgbClr val="00B0F0"/>
                </a:solidFill>
                <a:latin typeface="Arial"/>
                <a:ea typeface="Arial"/>
                <a:cs typeface="Arial"/>
                <a:sym typeface="Arial"/>
              </a:rPr>
              <a:t> </a:t>
            </a:r>
            <a:r>
              <a:rPr lang="en-US" sz="1200" i="1" dirty="0" err="1">
                <a:solidFill>
                  <a:srgbClr val="00B0F0"/>
                </a:solidFill>
                <a:latin typeface="Arial"/>
                <a:ea typeface="Arial"/>
                <a:cs typeface="Arial"/>
                <a:sym typeface="Arial"/>
              </a:rPr>
              <a:t>funktionieren</a:t>
            </a:r>
            <a:r>
              <a:rPr lang="en-US" sz="1200" i="1" dirty="0">
                <a:solidFill>
                  <a:srgbClr val="00B0F0"/>
                </a:solidFill>
                <a:latin typeface="Arial"/>
                <a:ea typeface="Arial"/>
                <a:cs typeface="Arial"/>
                <a:sym typeface="Arial"/>
              </a:rPr>
              <a:t>?</a:t>
            </a:r>
            <a:endParaRPr dirty="0"/>
          </a:p>
          <a:p>
            <a:pPr marL="0" marR="0" lvl="0" indent="0" algn="l" rtl="0">
              <a:spcBef>
                <a:spcPts val="0"/>
              </a:spcBef>
              <a:spcAft>
                <a:spcPts val="0"/>
              </a:spcAft>
              <a:buNone/>
            </a:pPr>
            <a:r>
              <a:rPr lang="en-US" sz="1200" dirty="0" err="1">
                <a:solidFill>
                  <a:srgbClr val="00B0F0"/>
                </a:solidFill>
                <a:latin typeface="Arial"/>
                <a:ea typeface="Arial"/>
                <a:cs typeface="Arial"/>
                <a:sym typeface="Arial"/>
              </a:rPr>
              <a:t>Möglicherweise</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führt</a:t>
            </a:r>
            <a:r>
              <a:rPr lang="en-US" sz="1200" dirty="0">
                <a:solidFill>
                  <a:srgbClr val="00B0F0"/>
                </a:solidFill>
                <a:latin typeface="Arial"/>
                <a:ea typeface="Arial"/>
                <a:cs typeface="Arial"/>
                <a:sym typeface="Arial"/>
              </a:rPr>
              <a:t> der </a:t>
            </a:r>
            <a:r>
              <a:rPr lang="en-US" sz="1200" dirty="0" err="1">
                <a:solidFill>
                  <a:srgbClr val="00B0F0"/>
                </a:solidFill>
                <a:latin typeface="Arial"/>
                <a:ea typeface="Arial"/>
                <a:cs typeface="Arial"/>
                <a:sym typeface="Arial"/>
              </a:rPr>
              <a:t>mit</a:t>
            </a:r>
            <a:r>
              <a:rPr lang="en-US" sz="1200" dirty="0">
                <a:solidFill>
                  <a:srgbClr val="00B0F0"/>
                </a:solidFill>
                <a:latin typeface="Arial"/>
                <a:ea typeface="Arial"/>
                <a:cs typeface="Arial"/>
                <a:sym typeface="Arial"/>
              </a:rPr>
              <a:t> HTN </a:t>
            </a:r>
            <a:r>
              <a:rPr lang="en-US" sz="1200" dirty="0" err="1">
                <a:solidFill>
                  <a:srgbClr val="00B0F0"/>
                </a:solidFill>
                <a:latin typeface="Arial"/>
                <a:ea typeface="Arial"/>
                <a:cs typeface="Arial"/>
                <a:sym typeface="Arial"/>
              </a:rPr>
              <a:t>verbundene</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erhöhte</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Augeninnendruck</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zu</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einem</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verringerten</a:t>
            </a:r>
            <a:r>
              <a:rPr lang="en-US" sz="1200" dirty="0">
                <a:solidFill>
                  <a:srgbClr val="00B0F0"/>
                </a:solidFill>
                <a:latin typeface="Arial"/>
                <a:ea typeface="Arial"/>
                <a:cs typeface="Arial"/>
                <a:sym typeface="Arial"/>
              </a:rPr>
              <a:t> POWG-Risiko, bis die </a:t>
            </a:r>
            <a:r>
              <a:rPr lang="en-US" sz="1200" dirty="0" err="1">
                <a:solidFill>
                  <a:srgbClr val="00B0F0"/>
                </a:solidFill>
                <a:latin typeface="Arial"/>
                <a:ea typeface="Arial"/>
                <a:cs typeface="Arial"/>
                <a:sym typeface="Arial"/>
              </a:rPr>
              <a:t>schädlichen</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vaskulären</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Auswirkungen</a:t>
            </a:r>
            <a:r>
              <a:rPr lang="en-US" sz="1200" dirty="0">
                <a:solidFill>
                  <a:srgbClr val="00B0F0"/>
                </a:solidFill>
                <a:latin typeface="Arial"/>
                <a:ea typeface="Arial"/>
                <a:cs typeface="Arial"/>
                <a:sym typeface="Arial"/>
              </a:rPr>
              <a:t> von HTN (d. h. </a:t>
            </a:r>
            <a:r>
              <a:rPr lang="en-US" sz="1200" dirty="0" err="1">
                <a:solidFill>
                  <a:srgbClr val="00B0F0"/>
                </a:solidFill>
                <a:latin typeface="Arial"/>
                <a:ea typeface="Arial"/>
                <a:cs typeface="Arial"/>
                <a:sym typeface="Arial"/>
              </a:rPr>
              <a:t>Atherosklerose</a:t>
            </a:r>
            <a:r>
              <a:rPr lang="en-US" sz="1200" dirty="0">
                <a:solidFill>
                  <a:srgbClr val="00B0F0"/>
                </a:solidFill>
                <a:latin typeface="Arial"/>
                <a:ea typeface="Arial"/>
                <a:cs typeface="Arial"/>
                <a:sym typeface="Arial"/>
              </a:rPr>
              <a:t> und </a:t>
            </a:r>
            <a:r>
              <a:rPr lang="en-US" sz="1200" dirty="0" err="1">
                <a:solidFill>
                  <a:srgbClr val="00B0F0"/>
                </a:solidFill>
                <a:latin typeface="Arial"/>
                <a:ea typeface="Arial"/>
                <a:cs typeface="Arial"/>
                <a:sym typeface="Arial"/>
              </a:rPr>
              <a:t>andere</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Veränderungen</a:t>
            </a:r>
            <a:r>
              <a:rPr lang="en-US" sz="1200" dirty="0">
                <a:solidFill>
                  <a:srgbClr val="00B0F0"/>
                </a:solidFill>
                <a:latin typeface="Arial"/>
                <a:ea typeface="Arial"/>
                <a:cs typeface="Arial"/>
                <a:sym typeface="Arial"/>
              </a:rPr>
              <a:t>) die </a:t>
            </a:r>
            <a:r>
              <a:rPr lang="en-US" sz="1200" dirty="0" err="1">
                <a:solidFill>
                  <a:srgbClr val="00B0F0"/>
                </a:solidFill>
                <a:latin typeface="Arial"/>
                <a:ea typeface="Arial"/>
                <a:cs typeface="Arial"/>
                <a:sym typeface="Arial"/>
              </a:rPr>
              <a:t>Mikrozirkulation</a:t>
            </a:r>
            <a:r>
              <a:rPr lang="en-US" sz="1200" dirty="0">
                <a:solidFill>
                  <a:srgbClr val="00B0F0"/>
                </a:solidFill>
                <a:latin typeface="Arial"/>
                <a:ea typeface="Arial"/>
                <a:cs typeface="Arial"/>
                <a:sym typeface="Arial"/>
              </a:rPr>
              <a:t> des </a:t>
            </a:r>
            <a:r>
              <a:rPr lang="en-US" sz="1200" dirty="0" err="1">
                <a:solidFill>
                  <a:srgbClr val="00B0F0"/>
                </a:solidFill>
                <a:latin typeface="Arial"/>
                <a:ea typeface="Arial"/>
                <a:cs typeface="Arial"/>
                <a:sym typeface="Arial"/>
              </a:rPr>
              <a:t>Sehnervenkopfes</a:t>
            </a:r>
            <a:r>
              <a:rPr lang="en-US" sz="1200" dirty="0">
                <a:solidFill>
                  <a:srgbClr val="00B0F0"/>
                </a:solidFill>
                <a:latin typeface="Arial"/>
                <a:ea typeface="Arial"/>
                <a:cs typeface="Arial"/>
                <a:sym typeface="Arial"/>
              </a:rPr>
              <a:t> so stark </a:t>
            </a:r>
            <a:r>
              <a:rPr lang="en-US" sz="1200" dirty="0" err="1">
                <a:solidFill>
                  <a:srgbClr val="00B0F0"/>
                </a:solidFill>
                <a:latin typeface="Arial"/>
                <a:ea typeface="Arial"/>
                <a:cs typeface="Arial"/>
                <a:sym typeface="Arial"/>
              </a:rPr>
              <a:t>beeinträchtigen</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dass</a:t>
            </a:r>
            <a:r>
              <a:rPr lang="en-US" sz="1200" dirty="0">
                <a:solidFill>
                  <a:srgbClr val="00B0F0"/>
                </a:solidFill>
                <a:latin typeface="Arial"/>
                <a:ea typeface="Arial"/>
                <a:cs typeface="Arial"/>
                <a:sym typeface="Arial"/>
              </a:rPr>
              <a:t> die </a:t>
            </a:r>
            <a:r>
              <a:rPr lang="en-US" sz="1200" dirty="0" err="1">
                <a:solidFill>
                  <a:srgbClr val="00B0F0"/>
                </a:solidFill>
                <a:latin typeface="Arial"/>
                <a:ea typeface="Arial"/>
                <a:cs typeface="Arial"/>
                <a:sym typeface="Arial"/>
              </a:rPr>
              <a:t>schädlichen</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Auswirkungen</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dieser</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Veränderungen</a:t>
            </a:r>
            <a:r>
              <a:rPr lang="en-US" sz="1200" dirty="0">
                <a:solidFill>
                  <a:srgbClr val="00B0F0"/>
                </a:solidFill>
                <a:latin typeface="Arial"/>
                <a:ea typeface="Arial"/>
                <a:cs typeface="Arial"/>
                <a:sym typeface="Arial"/>
              </a:rPr>
              <a:t> den </a:t>
            </a:r>
            <a:r>
              <a:rPr lang="en-US" sz="1200" dirty="0" err="1">
                <a:solidFill>
                  <a:srgbClr val="00B0F0"/>
                </a:solidFill>
                <a:latin typeface="Arial"/>
                <a:ea typeface="Arial"/>
                <a:cs typeface="Arial"/>
                <a:sym typeface="Arial"/>
              </a:rPr>
              <a:t>Vorteil</a:t>
            </a:r>
            <a:r>
              <a:rPr lang="en-US" sz="1200" dirty="0">
                <a:solidFill>
                  <a:srgbClr val="00B0F0"/>
                </a:solidFill>
                <a:latin typeface="Arial"/>
                <a:ea typeface="Arial"/>
                <a:cs typeface="Arial"/>
                <a:sym typeface="Arial"/>
              </a:rPr>
              <a:t> des </a:t>
            </a:r>
            <a:r>
              <a:rPr lang="en-US" sz="1200" dirty="0" err="1">
                <a:solidFill>
                  <a:srgbClr val="00B0F0"/>
                </a:solidFill>
                <a:latin typeface="Arial"/>
                <a:ea typeface="Arial"/>
                <a:cs typeface="Arial"/>
                <a:sym typeface="Arial"/>
              </a:rPr>
              <a:t>erhöhten</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Augeninnendrucks</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überwiegen</a:t>
            </a:r>
            <a:endParaRPr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360"/>
        <p:cNvGrpSpPr/>
        <p:nvPr/>
      </p:nvGrpSpPr>
      <p:grpSpPr>
        <a:xfrm>
          <a:off x="0" y="0"/>
          <a:ext cx="0" cy="0"/>
          <a:chOff x="0" y="0"/>
          <a:chExt cx="0" cy="0"/>
        </a:xfrm>
      </p:grpSpPr>
      <p:sp>
        <p:nvSpPr>
          <p:cNvPr id="1361" name="Google Shape;1361;p88"/>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362" name="Google Shape;1362;p88"/>
          <p:cNvSpPr txBox="1"/>
          <p:nvPr/>
        </p:nvSpPr>
        <p:spPr>
          <a:xfrm>
            <a:off x="457200" y="1536174"/>
            <a:ext cx="7391400" cy="248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4"/>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BFBFBF"/>
                </a:solidFill>
              </a:rPr>
              <a:t>--</a:t>
            </a:r>
            <a:r>
              <a:rPr lang="en-US" sz="1200" b="1" dirty="0" err="1">
                <a:solidFill>
                  <a:srgbClr val="BFBFBF"/>
                </a:solidFill>
              </a:rPr>
              <a:t>Ethnische</a:t>
            </a:r>
            <a:r>
              <a:rPr lang="en-US" sz="1200" b="1" dirty="0">
                <a:solidFill>
                  <a:srgbClr val="BFBFBF"/>
                </a:solidFill>
              </a:rPr>
              <a:t> </a:t>
            </a:r>
            <a:r>
              <a:rPr lang="en-US" sz="1200" b="1" dirty="0" err="1">
                <a:solidFill>
                  <a:srgbClr val="BFBFBF"/>
                </a:solidFill>
              </a:rPr>
              <a:t>Zugehörigkeit</a:t>
            </a:r>
            <a:endParaRPr b="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b="1" dirty="0" err="1">
                <a:solidFill>
                  <a:srgbClr val="0000FF"/>
                </a:solidFill>
              </a:rPr>
              <a:t>Niedriger</a:t>
            </a:r>
            <a:r>
              <a:rPr lang="en-US" sz="1200" b="1" dirty="0">
                <a:solidFill>
                  <a:srgbClr val="0000FF"/>
                </a:solidFill>
              </a:rPr>
              <a:t> </a:t>
            </a:r>
            <a:r>
              <a:rPr lang="en-US" sz="1200" b="1" dirty="0" err="1">
                <a:solidFill>
                  <a:srgbClr val="0000FF"/>
                </a:solidFill>
              </a:rPr>
              <a:t>okulärer</a:t>
            </a:r>
            <a:r>
              <a:rPr lang="en-US" sz="1200" b="1" dirty="0">
                <a:solidFill>
                  <a:srgbClr val="0000FF"/>
                </a:solidFill>
              </a:rPr>
              <a:t> </a:t>
            </a:r>
            <a:r>
              <a:rPr lang="en-US" sz="1200" b="1" dirty="0" err="1">
                <a:solidFill>
                  <a:srgbClr val="0000FF"/>
                </a:solidFill>
              </a:rPr>
              <a:t>Perfusionsdruck</a:t>
            </a:r>
            <a:r>
              <a:rPr lang="en-US" sz="1200" b="1" dirty="0">
                <a:solidFill>
                  <a:srgbClr val="0000FF"/>
                </a:solidFill>
              </a:rPr>
              <a:t> (OPP, ocular perfusion pressure)</a:t>
            </a:r>
            <a:endParaRPr b="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p:txBody>
      </p:sp>
      <p:sp>
        <p:nvSpPr>
          <p:cNvPr id="1363" name="Google Shape;1363;p88"/>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364" name="Google Shape;1364;p88"/>
          <p:cNvSpPr/>
          <p:nvPr/>
        </p:nvSpPr>
        <p:spPr>
          <a:xfrm>
            <a:off x="381000" y="3245560"/>
            <a:ext cx="4191000" cy="533401"/>
          </a:xfrm>
          <a:prstGeom prst="ellipse">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65" name="Google Shape;1365;p88"/>
          <p:cNvSpPr txBox="1"/>
          <p:nvPr/>
        </p:nvSpPr>
        <p:spPr>
          <a:xfrm>
            <a:off x="228600" y="4572000"/>
            <a:ext cx="5423100" cy="13494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BFBFBF"/>
                </a:solidFill>
              </a:rPr>
              <a:t>Was </a:t>
            </a:r>
            <a:r>
              <a:rPr lang="en-US" sz="1200" i="1" dirty="0" err="1">
                <a:solidFill>
                  <a:srgbClr val="BFBFBF"/>
                </a:solidFill>
              </a:rPr>
              <a:t>ist</a:t>
            </a:r>
            <a:r>
              <a:rPr lang="en-US" sz="1200" i="1" dirty="0">
                <a:solidFill>
                  <a:srgbClr val="BFBFBF"/>
                </a:solidFill>
              </a:rPr>
              <a:t> der OPP, </a:t>
            </a:r>
            <a:r>
              <a:rPr lang="en-US" sz="1200" i="1" dirty="0" err="1">
                <a:solidFill>
                  <a:srgbClr val="BFBFBF"/>
                </a:solidFill>
              </a:rPr>
              <a:t>d.h.</a:t>
            </a:r>
            <a:r>
              <a:rPr lang="en-US" sz="1200" i="1" dirty="0">
                <a:solidFill>
                  <a:srgbClr val="BFBFBF"/>
                </a:solidFill>
              </a:rPr>
              <a:t>, </a:t>
            </a:r>
            <a:r>
              <a:rPr lang="en-US" sz="1200" i="1" dirty="0" err="1">
                <a:solidFill>
                  <a:srgbClr val="BFBFBF"/>
                </a:solidFill>
              </a:rPr>
              <a:t>wie</a:t>
            </a:r>
            <a:r>
              <a:rPr lang="en-US" sz="1200" i="1" dirty="0">
                <a:solidFill>
                  <a:srgbClr val="BFBFBF"/>
                </a:solidFill>
              </a:rPr>
              <a:t> </a:t>
            </a:r>
            <a:r>
              <a:rPr lang="en-US" sz="1200" i="1" dirty="0" err="1">
                <a:solidFill>
                  <a:srgbClr val="BFBFBF"/>
                </a:solidFill>
              </a:rPr>
              <a:t>wird</a:t>
            </a:r>
            <a:r>
              <a:rPr lang="en-US" sz="1200" i="1" dirty="0">
                <a:solidFill>
                  <a:srgbClr val="BFBFBF"/>
                </a:solidFill>
              </a:rPr>
              <a:t> er </a:t>
            </a:r>
            <a:r>
              <a:rPr lang="en-US" sz="1200" i="1" dirty="0" err="1">
                <a:solidFill>
                  <a:srgbClr val="BFBFBF"/>
                </a:solidFill>
              </a:rPr>
              <a:t>definiert</a:t>
            </a:r>
            <a:r>
              <a:rPr lang="en-US" sz="1200" i="1" dirty="0">
                <a:solidFill>
                  <a:srgbClr val="BFBFBF"/>
                </a:solidFill>
              </a:rPr>
              <a:t>?</a:t>
            </a:r>
            <a:endParaRPr dirty="0">
              <a:solidFill>
                <a:srgbClr val="BFBFBF"/>
              </a:solidFill>
            </a:endParaRPr>
          </a:p>
          <a:p>
            <a:pPr marL="0" lvl="0" indent="0" algn="l" rtl="0">
              <a:spcBef>
                <a:spcPts val="0"/>
              </a:spcBef>
              <a:spcAft>
                <a:spcPts val="0"/>
              </a:spcAft>
              <a:buClr>
                <a:schemeClr val="dk1"/>
              </a:buClr>
              <a:buFont typeface="Arial"/>
              <a:buNone/>
            </a:pPr>
            <a:r>
              <a:rPr lang="en-US" sz="1200" dirty="0">
                <a:solidFill>
                  <a:srgbClr val="BFBFBF"/>
                </a:solidFill>
              </a:rPr>
              <a:t>Damit </a:t>
            </a:r>
            <a:r>
              <a:rPr lang="en-US" sz="1200" dirty="0" err="1">
                <a:solidFill>
                  <a:srgbClr val="BFBFBF"/>
                </a:solidFill>
              </a:rPr>
              <a:t>ist</a:t>
            </a:r>
            <a:r>
              <a:rPr lang="en-US" sz="1200" dirty="0">
                <a:solidFill>
                  <a:srgbClr val="BFBFBF"/>
                </a:solidFill>
              </a:rPr>
              <a:t> die </a:t>
            </a:r>
            <a:r>
              <a:rPr lang="en-US" sz="1200" dirty="0" err="1">
                <a:solidFill>
                  <a:srgbClr val="BFBFBF"/>
                </a:solidFill>
              </a:rPr>
              <a:t>Differenz</a:t>
            </a:r>
            <a:r>
              <a:rPr lang="en-US" sz="1200" dirty="0">
                <a:solidFill>
                  <a:srgbClr val="BFBFBF"/>
                </a:solidFill>
              </a:rPr>
              <a:t> </a:t>
            </a:r>
            <a:r>
              <a:rPr lang="en-US" sz="1200" dirty="0" err="1">
                <a:solidFill>
                  <a:srgbClr val="BFBFBF"/>
                </a:solidFill>
              </a:rPr>
              <a:t>zwischen</a:t>
            </a:r>
            <a:r>
              <a:rPr lang="en-US" sz="1200" dirty="0">
                <a:solidFill>
                  <a:srgbClr val="BFBFBF"/>
                </a:solidFill>
              </a:rPr>
              <a:t> dem </a:t>
            </a:r>
            <a:r>
              <a:rPr lang="en-US" sz="1200" dirty="0" err="1">
                <a:solidFill>
                  <a:srgbClr val="BFBFBF"/>
                </a:solidFill>
              </a:rPr>
              <a:t>mittleren</a:t>
            </a:r>
            <a:r>
              <a:rPr lang="en-US" sz="1200" dirty="0">
                <a:solidFill>
                  <a:srgbClr val="BFBFBF"/>
                </a:solidFill>
              </a:rPr>
              <a:t> </a:t>
            </a:r>
            <a:r>
              <a:rPr lang="en-US" sz="1200" dirty="0" err="1">
                <a:solidFill>
                  <a:srgbClr val="BFBFBF"/>
                </a:solidFill>
              </a:rPr>
              <a:t>arteriellen</a:t>
            </a:r>
            <a:r>
              <a:rPr lang="en-US" sz="1200" dirty="0">
                <a:solidFill>
                  <a:srgbClr val="BFBFBF"/>
                </a:solidFill>
              </a:rPr>
              <a:t> </a:t>
            </a:r>
            <a:r>
              <a:rPr lang="en-US" sz="1200" dirty="0" err="1">
                <a:solidFill>
                  <a:srgbClr val="BFBFBF"/>
                </a:solidFill>
              </a:rPr>
              <a:t>Blutdruck</a:t>
            </a:r>
            <a:r>
              <a:rPr lang="en-US" sz="1200" dirty="0">
                <a:solidFill>
                  <a:srgbClr val="BFBFBF"/>
                </a:solidFill>
              </a:rPr>
              <a:t> (MAP, </a:t>
            </a:r>
            <a:r>
              <a:rPr lang="en-US" sz="1200" i="1" dirty="0">
                <a:solidFill>
                  <a:srgbClr val="BFBFBF"/>
                </a:solidFill>
              </a:rPr>
              <a:t>mean arterial pressure</a:t>
            </a:r>
            <a:r>
              <a:rPr lang="en-US" sz="1200" dirty="0">
                <a:solidFill>
                  <a:srgbClr val="BFBFBF"/>
                </a:solidFill>
              </a:rPr>
              <a:t>) und dem IOD </a:t>
            </a:r>
            <a:r>
              <a:rPr lang="en-US" sz="1200" dirty="0" err="1">
                <a:solidFill>
                  <a:srgbClr val="BFBFBF"/>
                </a:solidFill>
              </a:rPr>
              <a:t>gemeint</a:t>
            </a:r>
            <a:r>
              <a:rPr lang="en-US" sz="1200" dirty="0">
                <a:solidFill>
                  <a:srgbClr val="BFBFBF"/>
                </a:solidFill>
              </a:rPr>
              <a:t>.</a:t>
            </a:r>
            <a:endParaRPr sz="1200" i="1" dirty="0">
              <a:solidFill>
                <a:srgbClr val="BFBFBF"/>
              </a:solidFill>
            </a:endParaRPr>
          </a:p>
          <a:p>
            <a:pPr marL="0" lvl="0" indent="0" algn="l" rtl="0">
              <a:spcBef>
                <a:spcPts val="0"/>
              </a:spcBef>
              <a:spcAft>
                <a:spcPts val="0"/>
              </a:spcAft>
              <a:buClr>
                <a:schemeClr val="dk1"/>
              </a:buClr>
              <a:buFont typeface="Arial"/>
              <a:buNone/>
            </a:pPr>
            <a:endParaRPr i="1" dirty="0">
              <a:solidFill>
                <a:srgbClr val="BFBFBF"/>
              </a:solidFill>
            </a:endParaRPr>
          </a:p>
          <a:p>
            <a:pPr marL="0" lvl="0" indent="0" algn="l" rtl="0">
              <a:spcBef>
                <a:spcPts val="0"/>
              </a:spcBef>
              <a:spcAft>
                <a:spcPts val="0"/>
              </a:spcAft>
              <a:buClr>
                <a:schemeClr val="dk1"/>
              </a:buClr>
              <a:buFont typeface="Arial"/>
              <a:buNone/>
            </a:pPr>
            <a:r>
              <a:rPr lang="en-US" sz="1200" i="1" dirty="0" err="1">
                <a:solidFill>
                  <a:srgbClr val="BFBFBF"/>
                </a:solidFill>
              </a:rPr>
              <a:t>Ist</a:t>
            </a:r>
            <a:r>
              <a:rPr lang="en-US" sz="1200" i="1" dirty="0">
                <a:solidFill>
                  <a:srgbClr val="BFBFBF"/>
                </a:solidFill>
              </a:rPr>
              <a:t> </a:t>
            </a:r>
            <a:r>
              <a:rPr lang="en-US" sz="1200" i="1" dirty="0" err="1">
                <a:solidFill>
                  <a:srgbClr val="BFBFBF"/>
                </a:solidFill>
              </a:rPr>
              <a:t>ein</a:t>
            </a:r>
            <a:r>
              <a:rPr lang="en-US" sz="1200" i="1" dirty="0">
                <a:solidFill>
                  <a:srgbClr val="BFBFBF"/>
                </a:solidFill>
              </a:rPr>
              <a:t> </a:t>
            </a:r>
            <a:r>
              <a:rPr lang="en-US" sz="1200" i="1" dirty="0" err="1">
                <a:solidFill>
                  <a:srgbClr val="BFBFBF"/>
                </a:solidFill>
              </a:rPr>
              <a:t>niedriger</a:t>
            </a:r>
            <a:r>
              <a:rPr lang="en-US" sz="1200" i="1" dirty="0">
                <a:solidFill>
                  <a:srgbClr val="BFBFBF"/>
                </a:solidFill>
              </a:rPr>
              <a:t> OPP </a:t>
            </a:r>
            <a:r>
              <a:rPr lang="en-US" sz="1200" i="1" dirty="0" err="1">
                <a:solidFill>
                  <a:srgbClr val="BFBFBF"/>
                </a:solidFill>
              </a:rPr>
              <a:t>ein</a:t>
            </a:r>
            <a:r>
              <a:rPr lang="en-US" sz="1200" i="1" dirty="0">
                <a:solidFill>
                  <a:srgbClr val="BFBFBF"/>
                </a:solidFill>
              </a:rPr>
              <a:t> </a:t>
            </a:r>
            <a:r>
              <a:rPr lang="en-US" sz="1200" i="1" dirty="0" err="1">
                <a:solidFill>
                  <a:srgbClr val="BFBFBF"/>
                </a:solidFill>
              </a:rPr>
              <a:t>Risikofaktor</a:t>
            </a:r>
            <a:r>
              <a:rPr lang="en-US" sz="1200" i="1" dirty="0">
                <a:solidFill>
                  <a:srgbClr val="BFBFBF"/>
                </a:solidFill>
              </a:rPr>
              <a:t> für die </a:t>
            </a:r>
            <a:r>
              <a:rPr lang="en-US" sz="1200" i="1" dirty="0" err="1">
                <a:solidFill>
                  <a:srgbClr val="BFBFBF"/>
                </a:solidFill>
              </a:rPr>
              <a:t>Entwicklung</a:t>
            </a:r>
            <a:r>
              <a:rPr lang="en-US" sz="1200" i="1" dirty="0">
                <a:solidFill>
                  <a:srgbClr val="BFBFBF"/>
                </a:solidFill>
              </a:rPr>
              <a:t> </a:t>
            </a:r>
            <a:r>
              <a:rPr lang="en-US" sz="1200" i="1" dirty="0" err="1">
                <a:solidFill>
                  <a:srgbClr val="BFBFBF"/>
                </a:solidFill>
              </a:rPr>
              <a:t>eines</a:t>
            </a:r>
            <a:r>
              <a:rPr lang="en-US" sz="1200" i="1" dirty="0">
                <a:solidFill>
                  <a:srgbClr val="BFBFBF"/>
                </a:solidFill>
              </a:rPr>
              <a:t> POWG </a:t>
            </a:r>
            <a:r>
              <a:rPr lang="en-US" sz="1200" i="1" dirty="0" err="1">
                <a:solidFill>
                  <a:srgbClr val="BFBFBF"/>
                </a:solidFill>
              </a:rPr>
              <a:t>oder</a:t>
            </a:r>
            <a:r>
              <a:rPr lang="en-US" sz="1200" i="1" dirty="0">
                <a:solidFill>
                  <a:srgbClr val="BFBFBF"/>
                </a:solidFill>
              </a:rPr>
              <a:t> für </a:t>
            </a:r>
            <a:r>
              <a:rPr lang="en-US" sz="1200" i="1" dirty="0" err="1">
                <a:solidFill>
                  <a:srgbClr val="BFBFBF"/>
                </a:solidFill>
              </a:rPr>
              <a:t>dessen</a:t>
            </a:r>
            <a:r>
              <a:rPr lang="en-US" sz="1200" i="1" dirty="0">
                <a:solidFill>
                  <a:srgbClr val="BFBFBF"/>
                </a:solidFill>
              </a:rPr>
              <a:t> Progression?</a:t>
            </a:r>
            <a:endParaRPr sz="1200" i="1" dirty="0">
              <a:solidFill>
                <a:srgbClr val="BFBFBF"/>
              </a:solidFill>
            </a:endParaRPr>
          </a:p>
          <a:p>
            <a:pPr marL="0" lvl="0" indent="0" algn="l" rtl="0">
              <a:spcBef>
                <a:spcPts val="0"/>
              </a:spcBef>
              <a:spcAft>
                <a:spcPts val="0"/>
              </a:spcAft>
              <a:buClr>
                <a:schemeClr val="dk1"/>
              </a:buClr>
              <a:buFont typeface="Arial"/>
              <a:buNone/>
            </a:pPr>
            <a:r>
              <a:rPr lang="en-US" sz="1200" dirty="0">
                <a:solidFill>
                  <a:srgbClr val="BFBFBF"/>
                </a:solidFill>
              </a:rPr>
              <a:t>Ja, für </a:t>
            </a:r>
            <a:r>
              <a:rPr lang="en-US" sz="1200" dirty="0" err="1">
                <a:solidFill>
                  <a:srgbClr val="BFBFBF"/>
                </a:solidFill>
              </a:rPr>
              <a:t>beides</a:t>
            </a:r>
            <a:r>
              <a:rPr lang="en-US" sz="1200" dirty="0">
                <a:solidFill>
                  <a:srgbClr val="BFBFBF"/>
                </a:solidFill>
              </a:rPr>
              <a:t>.</a:t>
            </a:r>
            <a:endParaRPr sz="1200" i="1" dirty="0">
              <a:solidFill>
                <a:srgbClr val="BFBFBF"/>
              </a:solidFill>
            </a:endParaRPr>
          </a:p>
        </p:txBody>
      </p:sp>
      <p:sp>
        <p:nvSpPr>
          <p:cNvPr id="1366" name="Google Shape;1366;p88"/>
          <p:cNvSpPr txBox="1"/>
          <p:nvPr/>
        </p:nvSpPr>
        <p:spPr>
          <a:xfrm>
            <a:off x="304800" y="1257989"/>
            <a:ext cx="7162800" cy="2087751"/>
          </a:xfrm>
          <a:prstGeom prst="rect">
            <a:avLst/>
          </a:prstGeom>
          <a:solidFill>
            <a:srgbClr val="00B0F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chemeClr val="lt1"/>
                </a:solidFill>
              </a:rPr>
              <a:t>Wenn </a:t>
            </a:r>
            <a:r>
              <a:rPr lang="en-US" sz="1200" i="1" dirty="0" err="1">
                <a:solidFill>
                  <a:schemeClr val="lt1"/>
                </a:solidFill>
              </a:rPr>
              <a:t>ein</a:t>
            </a:r>
            <a:r>
              <a:rPr lang="en-US" sz="1200" i="1" dirty="0">
                <a:solidFill>
                  <a:schemeClr val="lt1"/>
                </a:solidFill>
              </a:rPr>
              <a:t> </a:t>
            </a:r>
            <a:r>
              <a:rPr lang="en-US" sz="1200" i="1" dirty="0" err="1">
                <a:solidFill>
                  <a:schemeClr val="lt1"/>
                </a:solidFill>
              </a:rPr>
              <a:t>niedriger</a:t>
            </a:r>
            <a:r>
              <a:rPr lang="en-US" sz="1200" i="1" dirty="0">
                <a:solidFill>
                  <a:schemeClr val="lt1"/>
                </a:solidFill>
              </a:rPr>
              <a:t> OPP </a:t>
            </a:r>
            <a:r>
              <a:rPr lang="en-US" sz="1200" i="1" dirty="0" err="1">
                <a:solidFill>
                  <a:schemeClr val="lt1"/>
                </a:solidFill>
              </a:rPr>
              <a:t>ein</a:t>
            </a:r>
            <a:r>
              <a:rPr lang="en-US" sz="1200" i="1" dirty="0">
                <a:solidFill>
                  <a:schemeClr val="lt1"/>
                </a:solidFill>
              </a:rPr>
              <a:t> </a:t>
            </a:r>
            <a:r>
              <a:rPr lang="en-US" sz="1200" i="1" dirty="0" err="1">
                <a:solidFill>
                  <a:schemeClr val="lt1"/>
                </a:solidFill>
              </a:rPr>
              <a:t>Risikofaktor</a:t>
            </a:r>
            <a:r>
              <a:rPr lang="en-US" sz="1200" i="1" dirty="0">
                <a:solidFill>
                  <a:schemeClr val="lt1"/>
                </a:solidFill>
              </a:rPr>
              <a:t> für die Progression </a:t>
            </a:r>
            <a:r>
              <a:rPr lang="en-US" sz="1200" i="1" dirty="0" err="1">
                <a:solidFill>
                  <a:schemeClr val="lt1"/>
                </a:solidFill>
              </a:rPr>
              <a:t>ist</a:t>
            </a:r>
            <a:r>
              <a:rPr lang="en-US" sz="1200" i="1" dirty="0">
                <a:solidFill>
                  <a:schemeClr val="lt1"/>
                </a:solidFill>
              </a:rPr>
              <a:t>, </a:t>
            </a:r>
            <a:r>
              <a:rPr lang="en-US" sz="1200" i="1" dirty="0" err="1">
                <a:solidFill>
                  <a:schemeClr val="lt1"/>
                </a:solidFill>
              </a:rPr>
              <a:t>müsste</a:t>
            </a:r>
            <a:r>
              <a:rPr lang="en-US" sz="1200" i="1" dirty="0">
                <a:solidFill>
                  <a:schemeClr val="lt1"/>
                </a:solidFill>
              </a:rPr>
              <a:t> </a:t>
            </a:r>
            <a:r>
              <a:rPr lang="en-US" sz="1200" i="1" dirty="0" err="1">
                <a:solidFill>
                  <a:schemeClr val="lt1"/>
                </a:solidFill>
              </a:rPr>
              <a:t>dann</a:t>
            </a:r>
            <a:r>
              <a:rPr lang="en-US" sz="1200" i="1" dirty="0">
                <a:solidFill>
                  <a:schemeClr val="lt1"/>
                </a:solidFill>
              </a:rPr>
              <a:t> </a:t>
            </a:r>
            <a:r>
              <a:rPr lang="en-US" sz="1200" i="1" dirty="0" err="1">
                <a:solidFill>
                  <a:schemeClr val="lt1"/>
                </a:solidFill>
              </a:rPr>
              <a:t>eine</a:t>
            </a:r>
            <a:r>
              <a:rPr lang="en-US" sz="1200" i="1" dirty="0">
                <a:solidFill>
                  <a:schemeClr val="lt1"/>
                </a:solidFill>
              </a:rPr>
              <a:t> </a:t>
            </a:r>
            <a:r>
              <a:rPr lang="en-US" sz="1200" i="1" dirty="0" err="1">
                <a:solidFill>
                  <a:schemeClr val="lt1"/>
                </a:solidFill>
              </a:rPr>
              <a:t>Hypertonie</a:t>
            </a:r>
            <a:r>
              <a:rPr lang="en-US" sz="1200" i="1" dirty="0">
                <a:solidFill>
                  <a:schemeClr val="lt1"/>
                </a:solidFill>
              </a:rPr>
              <a:t> (HTN) nicht </a:t>
            </a:r>
            <a:r>
              <a:rPr lang="en-US" sz="1200" i="1" dirty="0" err="1">
                <a:solidFill>
                  <a:schemeClr val="lt1"/>
                </a:solidFill>
              </a:rPr>
              <a:t>protektiv</a:t>
            </a:r>
            <a:r>
              <a:rPr lang="en-US" sz="1200" i="1" dirty="0">
                <a:solidFill>
                  <a:schemeClr val="lt1"/>
                </a:solidFill>
              </a:rPr>
              <a:t> </a:t>
            </a:r>
            <a:r>
              <a:rPr lang="en-US" sz="1200" i="1" dirty="0" err="1">
                <a:solidFill>
                  <a:schemeClr val="lt1"/>
                </a:solidFill>
              </a:rPr>
              <a:t>gegen</a:t>
            </a:r>
            <a:r>
              <a:rPr lang="en-US" sz="1200" i="1" dirty="0">
                <a:solidFill>
                  <a:schemeClr val="lt1"/>
                </a:solidFill>
              </a:rPr>
              <a:t> </a:t>
            </a:r>
            <a:r>
              <a:rPr lang="en-US" sz="1200" i="1" dirty="0" err="1">
                <a:solidFill>
                  <a:schemeClr val="lt1"/>
                </a:solidFill>
              </a:rPr>
              <a:t>ein</a:t>
            </a:r>
            <a:r>
              <a:rPr lang="en-US" sz="1200" i="1" dirty="0">
                <a:solidFill>
                  <a:schemeClr val="lt1"/>
                </a:solidFill>
              </a:rPr>
              <a:t> POWG sein? </a:t>
            </a:r>
            <a:r>
              <a:rPr lang="en-US" sz="1200" i="1" dirty="0" err="1">
                <a:solidFill>
                  <a:schemeClr val="lt1"/>
                </a:solidFill>
              </a:rPr>
              <a:t>Ist</a:t>
            </a:r>
            <a:r>
              <a:rPr lang="en-US" sz="1200" i="1" dirty="0">
                <a:solidFill>
                  <a:schemeClr val="lt1"/>
                </a:solidFill>
              </a:rPr>
              <a:t> das der Fall?</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chemeClr val="lt1"/>
                </a:solidFill>
              </a:rPr>
              <a:t>Wie </a:t>
            </a:r>
            <a:r>
              <a:rPr lang="en-US" sz="1200" dirty="0" err="1">
                <a:solidFill>
                  <a:schemeClr val="lt1"/>
                </a:solidFill>
              </a:rPr>
              <a:t>bei</a:t>
            </a:r>
            <a:r>
              <a:rPr lang="en-US" sz="1200" dirty="0">
                <a:solidFill>
                  <a:schemeClr val="lt1"/>
                </a:solidFill>
              </a:rPr>
              <a:t> </a:t>
            </a:r>
            <a:r>
              <a:rPr lang="en-US" sz="1200" dirty="0" err="1">
                <a:solidFill>
                  <a:schemeClr val="lt1"/>
                </a:solidFill>
              </a:rPr>
              <a:t>einem</a:t>
            </a:r>
            <a:r>
              <a:rPr lang="en-US" sz="1200" dirty="0">
                <a:solidFill>
                  <a:schemeClr val="lt1"/>
                </a:solidFill>
              </a:rPr>
              <a:t> Facebook-Status: Es </a:t>
            </a:r>
            <a:r>
              <a:rPr lang="en-US" sz="1200" dirty="0" err="1">
                <a:solidFill>
                  <a:schemeClr val="lt1"/>
                </a:solidFill>
              </a:rPr>
              <a:t>ist</a:t>
            </a:r>
            <a:r>
              <a:rPr lang="en-US" sz="1200" dirty="0">
                <a:solidFill>
                  <a:schemeClr val="lt1"/>
                </a:solidFill>
              </a:rPr>
              <a:t> </a:t>
            </a:r>
            <a:r>
              <a:rPr lang="en-US" sz="1200" dirty="0" err="1">
                <a:solidFill>
                  <a:schemeClr val="lt1"/>
                </a:solidFill>
              </a:rPr>
              <a:t>kompliziert</a:t>
            </a:r>
            <a:r>
              <a:rPr lang="en-US" sz="1200" dirty="0">
                <a:solidFill>
                  <a:schemeClr val="lt1"/>
                </a:solidFill>
              </a:rPr>
              <a:t>. </a:t>
            </a:r>
            <a:r>
              <a:rPr lang="en-US" sz="1200" dirty="0" err="1">
                <a:solidFill>
                  <a:schemeClr val="lt1"/>
                </a:solidFill>
              </a:rPr>
              <a:t>Obwohl</a:t>
            </a:r>
            <a:r>
              <a:rPr lang="en-US" sz="1200" dirty="0">
                <a:solidFill>
                  <a:schemeClr val="lt1"/>
                </a:solidFill>
              </a:rPr>
              <a:t> die </a:t>
            </a:r>
            <a:r>
              <a:rPr lang="en-US" sz="1200" dirty="0" err="1">
                <a:solidFill>
                  <a:schemeClr val="lt1"/>
                </a:solidFill>
              </a:rPr>
              <a:t>Datenlage</a:t>
            </a:r>
            <a:r>
              <a:rPr lang="en-US" sz="1200" dirty="0">
                <a:solidFill>
                  <a:schemeClr val="lt1"/>
                </a:solidFill>
              </a:rPr>
              <a:t> nicht </a:t>
            </a:r>
            <a:r>
              <a:rPr lang="en-US" sz="1200" dirty="0" err="1">
                <a:solidFill>
                  <a:schemeClr val="lt1"/>
                </a:solidFill>
              </a:rPr>
              <a:t>völlig</a:t>
            </a:r>
            <a:r>
              <a:rPr lang="en-US" sz="1200" dirty="0">
                <a:solidFill>
                  <a:schemeClr val="lt1"/>
                </a:solidFill>
              </a:rPr>
              <a:t> </a:t>
            </a:r>
            <a:r>
              <a:rPr lang="en-US" sz="1200" dirty="0" err="1">
                <a:solidFill>
                  <a:schemeClr val="lt1"/>
                </a:solidFill>
              </a:rPr>
              <a:t>eindeutig</a:t>
            </a:r>
            <a:r>
              <a:rPr lang="en-US" sz="1200" dirty="0">
                <a:solidFill>
                  <a:schemeClr val="lt1"/>
                </a:solidFill>
              </a:rPr>
              <a:t> </a:t>
            </a:r>
            <a:r>
              <a:rPr lang="en-US" sz="1200" dirty="0" err="1">
                <a:solidFill>
                  <a:schemeClr val="lt1"/>
                </a:solidFill>
              </a:rPr>
              <a:t>ist</a:t>
            </a:r>
            <a:r>
              <a:rPr lang="en-US" sz="1200" dirty="0">
                <a:solidFill>
                  <a:schemeClr val="lt1"/>
                </a:solidFill>
              </a:rPr>
              <a:t>, </a:t>
            </a:r>
            <a:r>
              <a:rPr lang="en-US" sz="1200" dirty="0" err="1">
                <a:solidFill>
                  <a:schemeClr val="lt1"/>
                </a:solidFill>
              </a:rPr>
              <a:t>deuten</a:t>
            </a:r>
            <a:r>
              <a:rPr lang="en-US" sz="1200" dirty="0">
                <a:solidFill>
                  <a:schemeClr val="lt1"/>
                </a:solidFill>
              </a:rPr>
              <a:t> die </a:t>
            </a:r>
            <a:r>
              <a:rPr lang="en-US" sz="1200" dirty="0" err="1">
                <a:solidFill>
                  <a:schemeClr val="lt1"/>
                </a:solidFill>
              </a:rPr>
              <a:t>bisherigen</a:t>
            </a:r>
            <a:r>
              <a:rPr lang="en-US" sz="1200" dirty="0">
                <a:solidFill>
                  <a:schemeClr val="lt1"/>
                </a:solidFill>
              </a:rPr>
              <a:t> </a:t>
            </a:r>
            <a:r>
              <a:rPr lang="en-US" sz="1200" dirty="0" err="1">
                <a:solidFill>
                  <a:schemeClr val="lt1"/>
                </a:solidFill>
              </a:rPr>
              <a:t>Erkenntnisse</a:t>
            </a:r>
            <a:r>
              <a:rPr lang="en-US" sz="1200" dirty="0">
                <a:solidFill>
                  <a:schemeClr val="lt1"/>
                </a:solidFill>
              </a:rPr>
              <a:t> </a:t>
            </a:r>
            <a:r>
              <a:rPr lang="en-US" sz="1200" dirty="0" err="1">
                <a:solidFill>
                  <a:schemeClr val="lt1"/>
                </a:solidFill>
              </a:rPr>
              <a:t>darauf</a:t>
            </a:r>
            <a:r>
              <a:rPr lang="en-US" sz="1200" dirty="0">
                <a:solidFill>
                  <a:schemeClr val="lt1"/>
                </a:solidFill>
              </a:rPr>
              <a:t> </a:t>
            </a:r>
            <a:r>
              <a:rPr lang="en-US" sz="1200" dirty="0" err="1">
                <a:solidFill>
                  <a:schemeClr val="lt1"/>
                </a:solidFill>
              </a:rPr>
              <a:t>hin</a:t>
            </a:r>
            <a:r>
              <a:rPr lang="en-US" sz="1200" dirty="0">
                <a:solidFill>
                  <a:schemeClr val="lt1"/>
                </a:solidFill>
              </a:rPr>
              <a:t>, </a:t>
            </a:r>
            <a:r>
              <a:rPr lang="en-US" sz="1200" dirty="0" err="1">
                <a:solidFill>
                  <a:schemeClr val="lt1"/>
                </a:solidFill>
              </a:rPr>
              <a:t>dass</a:t>
            </a:r>
            <a:r>
              <a:rPr lang="en-US" sz="1200" dirty="0">
                <a:solidFill>
                  <a:schemeClr val="lt1"/>
                </a:solidFill>
              </a:rPr>
              <a:t> </a:t>
            </a:r>
            <a:r>
              <a:rPr lang="en-US" sz="1200" dirty="0" err="1">
                <a:solidFill>
                  <a:schemeClr val="lt1"/>
                </a:solidFill>
              </a:rPr>
              <a:t>Hypertonie</a:t>
            </a:r>
            <a:r>
              <a:rPr lang="en-US" sz="1200" dirty="0">
                <a:solidFill>
                  <a:schemeClr val="lt1"/>
                </a:solidFill>
              </a:rPr>
              <a:t> das Risiko für </a:t>
            </a:r>
            <a:r>
              <a:rPr lang="en-US" sz="1200" dirty="0" err="1">
                <a:solidFill>
                  <a:schemeClr val="lt1"/>
                </a:solidFill>
              </a:rPr>
              <a:t>ein</a:t>
            </a:r>
            <a:r>
              <a:rPr lang="en-US" sz="1200" dirty="0">
                <a:solidFill>
                  <a:schemeClr val="lt1"/>
                </a:solidFill>
              </a:rPr>
              <a:t> POWG </a:t>
            </a:r>
            <a:r>
              <a:rPr lang="en-US" sz="1200" dirty="0" err="1">
                <a:solidFill>
                  <a:schemeClr val="lt1"/>
                </a:solidFill>
              </a:rPr>
              <a:t>bei</a:t>
            </a:r>
            <a:r>
              <a:rPr lang="en-US" sz="1200" dirty="0">
                <a:solidFill>
                  <a:schemeClr val="lt1"/>
                </a:solidFill>
              </a:rPr>
              <a:t> </a:t>
            </a:r>
            <a:r>
              <a:rPr lang="en-US" sz="1200" dirty="0" err="1">
                <a:solidFill>
                  <a:schemeClr val="lt1"/>
                </a:solidFill>
              </a:rPr>
              <a:t>Patienten</a:t>
            </a:r>
            <a:r>
              <a:rPr lang="en-US" sz="1200" dirty="0">
                <a:solidFill>
                  <a:schemeClr val="lt1"/>
                </a:solidFill>
              </a:rPr>
              <a:t> </a:t>
            </a:r>
            <a:r>
              <a:rPr lang="en-US" sz="1200" dirty="0" err="1">
                <a:solidFill>
                  <a:schemeClr val="lt1"/>
                </a:solidFill>
              </a:rPr>
              <a:t>unter</a:t>
            </a:r>
            <a:r>
              <a:rPr lang="en-US" sz="1200" dirty="0">
                <a:solidFill>
                  <a:schemeClr val="lt1"/>
                </a:solidFill>
              </a:rPr>
              <a:t> 65 Jahren </a:t>
            </a:r>
            <a:r>
              <a:rPr lang="en-US" sz="1200" dirty="0" err="1">
                <a:solidFill>
                  <a:schemeClr val="lt1"/>
                </a:solidFill>
              </a:rPr>
              <a:t>senkt</a:t>
            </a:r>
            <a:r>
              <a:rPr lang="en-US" sz="1200" dirty="0">
                <a:solidFill>
                  <a:schemeClr val="lt1"/>
                </a:solidFill>
              </a:rPr>
              <a:t>, </a:t>
            </a:r>
            <a:r>
              <a:rPr lang="en-US" sz="1200" dirty="0" err="1">
                <a:solidFill>
                  <a:schemeClr val="lt1"/>
                </a:solidFill>
              </a:rPr>
              <a:t>bei</a:t>
            </a:r>
            <a:r>
              <a:rPr lang="en-US" sz="1200" dirty="0">
                <a:solidFill>
                  <a:schemeClr val="lt1"/>
                </a:solidFill>
              </a:rPr>
              <a:t> </a:t>
            </a:r>
            <a:r>
              <a:rPr lang="en-US" sz="1200" dirty="0" err="1">
                <a:solidFill>
                  <a:schemeClr val="lt1"/>
                </a:solidFill>
              </a:rPr>
              <a:t>Patienten</a:t>
            </a:r>
            <a:r>
              <a:rPr lang="en-US" sz="1200" dirty="0">
                <a:solidFill>
                  <a:schemeClr val="lt1"/>
                </a:solidFill>
              </a:rPr>
              <a:t> </a:t>
            </a:r>
            <a:r>
              <a:rPr lang="en-US" sz="1200" dirty="0" err="1">
                <a:solidFill>
                  <a:schemeClr val="lt1"/>
                </a:solidFill>
              </a:rPr>
              <a:t>über</a:t>
            </a:r>
            <a:r>
              <a:rPr lang="en-US" sz="1200" dirty="0">
                <a:solidFill>
                  <a:schemeClr val="lt1"/>
                </a:solidFill>
              </a:rPr>
              <a:t> 65 Jahren </a:t>
            </a:r>
            <a:r>
              <a:rPr lang="en-US" sz="1200" dirty="0" err="1">
                <a:solidFill>
                  <a:schemeClr val="lt1"/>
                </a:solidFill>
              </a:rPr>
              <a:t>jedoch</a:t>
            </a:r>
            <a:r>
              <a:rPr lang="en-US" sz="1200" dirty="0">
                <a:solidFill>
                  <a:schemeClr val="lt1"/>
                </a:solidFill>
              </a:rPr>
              <a:t> das Risiko </a:t>
            </a:r>
            <a:r>
              <a:rPr lang="en-US" sz="1200" dirty="0" err="1">
                <a:solidFill>
                  <a:schemeClr val="lt1"/>
                </a:solidFill>
              </a:rPr>
              <a:t>erhöht</a:t>
            </a:r>
            <a:r>
              <a:rPr lang="en-US" sz="1200" dirty="0">
                <a:solidFill>
                  <a:schemeClr val="lt1"/>
                </a:solidFill>
              </a:rPr>
              <a:t>.</a:t>
            </a:r>
            <a:endParaRPr sz="1200" i="1" dirty="0">
              <a:solidFill>
                <a:schemeClr val="lt1"/>
              </a:solidFill>
            </a:endParaRPr>
          </a:p>
          <a:p>
            <a:pPr marL="0" marR="0" lvl="0" indent="0" algn="l" rtl="0">
              <a:spcBef>
                <a:spcPts val="0"/>
              </a:spcBef>
              <a:spcAft>
                <a:spcPts val="0"/>
              </a:spcAft>
              <a:buNone/>
            </a:pPr>
            <a:endParaRPr sz="1400" i="1" dirty="0">
              <a:solidFill>
                <a:schemeClr val="lt1"/>
              </a:solidFill>
              <a:latin typeface="Arial"/>
              <a:ea typeface="Arial"/>
              <a:cs typeface="Arial"/>
              <a:sym typeface="Arial"/>
            </a:endParaRPr>
          </a:p>
          <a:p>
            <a:pPr marL="0" marR="0" lvl="0" indent="0" algn="l" rtl="0">
              <a:spcBef>
                <a:spcPts val="0"/>
              </a:spcBef>
              <a:spcAft>
                <a:spcPts val="0"/>
              </a:spcAft>
              <a:buNone/>
            </a:pPr>
            <a:r>
              <a:rPr lang="en-US" sz="1200" i="1" dirty="0">
                <a:solidFill>
                  <a:schemeClr val="lt1"/>
                </a:solidFill>
                <a:latin typeface="Arial"/>
                <a:ea typeface="Arial"/>
                <a:cs typeface="Arial"/>
                <a:sym typeface="Arial"/>
              </a:rPr>
              <a:t>Das </a:t>
            </a:r>
            <a:r>
              <a:rPr lang="en-US" sz="1200" dirty="0" err="1">
                <a:solidFill>
                  <a:schemeClr val="lt1"/>
                </a:solidFill>
                <a:latin typeface="Arial"/>
                <a:ea typeface="Arial"/>
                <a:cs typeface="Arial"/>
                <a:sym typeface="Arial"/>
              </a:rPr>
              <a:t>ist</a:t>
            </a:r>
            <a:r>
              <a:rPr lang="en-US" sz="1200" dirty="0">
                <a:solidFill>
                  <a:schemeClr val="lt1"/>
                </a:solidFill>
                <a:latin typeface="Arial"/>
                <a:ea typeface="Arial"/>
                <a:cs typeface="Arial"/>
                <a:sym typeface="Arial"/>
              </a:rPr>
              <a:t> </a:t>
            </a:r>
            <a:r>
              <a:rPr lang="en-US" sz="1200" i="1" dirty="0" err="1">
                <a:solidFill>
                  <a:schemeClr val="lt1"/>
                </a:solidFill>
                <a:latin typeface="Arial"/>
                <a:ea typeface="Arial"/>
                <a:cs typeface="Arial"/>
                <a:sym typeface="Arial"/>
              </a:rPr>
              <a:t>kompliziert</a:t>
            </a:r>
            <a:r>
              <a:rPr lang="en-US" sz="1200" i="1" dirty="0">
                <a:solidFill>
                  <a:schemeClr val="lt1"/>
                </a:solidFill>
                <a:latin typeface="Arial"/>
                <a:ea typeface="Arial"/>
                <a:cs typeface="Arial"/>
                <a:sym typeface="Arial"/>
              </a:rPr>
              <a:t>. Wie </a:t>
            </a:r>
            <a:r>
              <a:rPr lang="en-US" sz="1200" i="1" dirty="0" err="1">
                <a:solidFill>
                  <a:schemeClr val="lt1"/>
                </a:solidFill>
                <a:latin typeface="Arial"/>
                <a:ea typeface="Arial"/>
                <a:cs typeface="Arial"/>
                <a:sym typeface="Arial"/>
              </a:rPr>
              <a:t>könnte</a:t>
            </a:r>
            <a:r>
              <a:rPr lang="en-US" sz="1200" i="1" dirty="0">
                <a:solidFill>
                  <a:schemeClr val="lt1"/>
                </a:solidFill>
                <a:latin typeface="Arial"/>
                <a:ea typeface="Arial"/>
                <a:cs typeface="Arial"/>
                <a:sym typeface="Arial"/>
              </a:rPr>
              <a:t> dies </a:t>
            </a:r>
            <a:r>
              <a:rPr lang="en-US" sz="1200" i="1" dirty="0" err="1">
                <a:solidFill>
                  <a:schemeClr val="lt1"/>
                </a:solidFill>
                <a:latin typeface="Arial"/>
                <a:ea typeface="Arial"/>
                <a:cs typeface="Arial"/>
                <a:sym typeface="Arial"/>
              </a:rPr>
              <a:t>physiologisch</a:t>
            </a:r>
            <a:r>
              <a:rPr lang="en-US" sz="1200" i="1" dirty="0">
                <a:solidFill>
                  <a:schemeClr val="lt1"/>
                </a:solidFill>
                <a:latin typeface="Arial"/>
                <a:ea typeface="Arial"/>
                <a:cs typeface="Arial"/>
                <a:sym typeface="Arial"/>
              </a:rPr>
              <a:t> </a:t>
            </a:r>
            <a:r>
              <a:rPr lang="en-US" sz="1200" i="1" dirty="0" err="1">
                <a:solidFill>
                  <a:schemeClr val="lt1"/>
                </a:solidFill>
                <a:latin typeface="Arial"/>
                <a:ea typeface="Arial"/>
                <a:cs typeface="Arial"/>
                <a:sym typeface="Arial"/>
              </a:rPr>
              <a:t>funktionieren</a:t>
            </a:r>
            <a:r>
              <a:rPr lang="en-US" sz="1200" i="1" dirty="0">
                <a:solidFill>
                  <a:schemeClr val="lt1"/>
                </a:solidFill>
                <a:latin typeface="Arial"/>
                <a:ea typeface="Arial"/>
                <a:cs typeface="Arial"/>
                <a:sym typeface="Arial"/>
              </a:rPr>
              <a:t>?</a:t>
            </a:r>
            <a:endParaRPr sz="1400" i="1" dirty="0">
              <a:solidFill>
                <a:srgbClr val="00B0F0"/>
              </a:solidFill>
              <a:latin typeface="Arial"/>
              <a:ea typeface="Arial"/>
              <a:cs typeface="Arial"/>
              <a:sym typeface="Arial"/>
            </a:endParaRPr>
          </a:p>
          <a:p>
            <a:pPr marL="0" marR="0" lvl="0" indent="0" algn="l" rtl="0">
              <a:spcBef>
                <a:spcPts val="0"/>
              </a:spcBef>
              <a:spcAft>
                <a:spcPts val="0"/>
              </a:spcAft>
              <a:buNone/>
            </a:pPr>
            <a:r>
              <a:rPr lang="en-US" sz="1200" dirty="0" err="1">
                <a:solidFill>
                  <a:srgbClr val="00B0F0"/>
                </a:solidFill>
                <a:latin typeface="Arial"/>
                <a:ea typeface="Arial"/>
                <a:cs typeface="Arial"/>
                <a:sym typeface="Arial"/>
              </a:rPr>
              <a:t>Möglicherweise</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führt</a:t>
            </a:r>
            <a:r>
              <a:rPr lang="en-US" sz="1200" dirty="0">
                <a:solidFill>
                  <a:srgbClr val="00B0F0"/>
                </a:solidFill>
                <a:latin typeface="Arial"/>
                <a:ea typeface="Arial"/>
                <a:cs typeface="Arial"/>
                <a:sym typeface="Arial"/>
              </a:rPr>
              <a:t> der </a:t>
            </a:r>
            <a:r>
              <a:rPr lang="en-US" sz="1200" dirty="0" err="1">
                <a:solidFill>
                  <a:srgbClr val="00B0F0"/>
                </a:solidFill>
                <a:latin typeface="Arial"/>
                <a:ea typeface="Arial"/>
                <a:cs typeface="Arial"/>
                <a:sym typeface="Arial"/>
              </a:rPr>
              <a:t>mit</a:t>
            </a:r>
            <a:r>
              <a:rPr lang="en-US" sz="1200" dirty="0">
                <a:solidFill>
                  <a:srgbClr val="00B0F0"/>
                </a:solidFill>
                <a:latin typeface="Arial"/>
                <a:ea typeface="Arial"/>
                <a:cs typeface="Arial"/>
                <a:sym typeface="Arial"/>
              </a:rPr>
              <a:t> HTN </a:t>
            </a:r>
            <a:r>
              <a:rPr lang="en-US" sz="1200" dirty="0" err="1">
                <a:solidFill>
                  <a:srgbClr val="00B0F0"/>
                </a:solidFill>
                <a:latin typeface="Arial"/>
                <a:ea typeface="Arial"/>
                <a:cs typeface="Arial"/>
                <a:sym typeface="Arial"/>
              </a:rPr>
              <a:t>verbundene</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erhöhte</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Augeninnendruck</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zu</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einem</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verringerten</a:t>
            </a:r>
            <a:r>
              <a:rPr lang="en-US" sz="1200" dirty="0">
                <a:solidFill>
                  <a:srgbClr val="00B0F0"/>
                </a:solidFill>
                <a:latin typeface="Arial"/>
                <a:ea typeface="Arial"/>
                <a:cs typeface="Arial"/>
                <a:sym typeface="Arial"/>
              </a:rPr>
              <a:t> POWG-Risiko, bis die </a:t>
            </a:r>
            <a:r>
              <a:rPr lang="en-US" sz="1200" dirty="0" err="1">
                <a:solidFill>
                  <a:srgbClr val="00B0F0"/>
                </a:solidFill>
                <a:latin typeface="Arial"/>
                <a:ea typeface="Arial"/>
                <a:cs typeface="Arial"/>
                <a:sym typeface="Arial"/>
              </a:rPr>
              <a:t>schädlichen</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vaskulären</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Auswirkungen</a:t>
            </a:r>
            <a:r>
              <a:rPr lang="en-US" sz="1200" dirty="0">
                <a:solidFill>
                  <a:srgbClr val="00B0F0"/>
                </a:solidFill>
                <a:latin typeface="Arial"/>
                <a:ea typeface="Arial"/>
                <a:cs typeface="Arial"/>
                <a:sym typeface="Arial"/>
              </a:rPr>
              <a:t> von HTN (d. h. </a:t>
            </a:r>
            <a:r>
              <a:rPr lang="en-US" sz="1200" dirty="0" err="1">
                <a:solidFill>
                  <a:srgbClr val="00B0F0"/>
                </a:solidFill>
                <a:latin typeface="Arial"/>
                <a:ea typeface="Arial"/>
                <a:cs typeface="Arial"/>
                <a:sym typeface="Arial"/>
              </a:rPr>
              <a:t>Atherosklerose</a:t>
            </a:r>
            <a:r>
              <a:rPr lang="en-US" sz="1200" dirty="0">
                <a:solidFill>
                  <a:srgbClr val="00B0F0"/>
                </a:solidFill>
                <a:latin typeface="Arial"/>
                <a:ea typeface="Arial"/>
                <a:cs typeface="Arial"/>
                <a:sym typeface="Arial"/>
              </a:rPr>
              <a:t> und </a:t>
            </a:r>
            <a:r>
              <a:rPr lang="en-US" sz="1200" dirty="0" err="1">
                <a:solidFill>
                  <a:srgbClr val="00B0F0"/>
                </a:solidFill>
                <a:latin typeface="Arial"/>
                <a:ea typeface="Arial"/>
                <a:cs typeface="Arial"/>
                <a:sym typeface="Arial"/>
              </a:rPr>
              <a:t>andere</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Veränderungen</a:t>
            </a:r>
            <a:r>
              <a:rPr lang="en-US" sz="1200" dirty="0">
                <a:solidFill>
                  <a:srgbClr val="00B0F0"/>
                </a:solidFill>
                <a:latin typeface="Arial"/>
                <a:ea typeface="Arial"/>
                <a:cs typeface="Arial"/>
                <a:sym typeface="Arial"/>
              </a:rPr>
              <a:t>) die </a:t>
            </a:r>
            <a:r>
              <a:rPr lang="en-US" sz="1200" dirty="0" err="1">
                <a:solidFill>
                  <a:srgbClr val="00B0F0"/>
                </a:solidFill>
                <a:latin typeface="Arial"/>
                <a:ea typeface="Arial"/>
                <a:cs typeface="Arial"/>
                <a:sym typeface="Arial"/>
              </a:rPr>
              <a:t>Mikrozirkulation</a:t>
            </a:r>
            <a:r>
              <a:rPr lang="en-US" sz="1200" dirty="0">
                <a:solidFill>
                  <a:srgbClr val="00B0F0"/>
                </a:solidFill>
                <a:latin typeface="Arial"/>
                <a:ea typeface="Arial"/>
                <a:cs typeface="Arial"/>
                <a:sym typeface="Arial"/>
              </a:rPr>
              <a:t> des </a:t>
            </a:r>
            <a:r>
              <a:rPr lang="en-US" sz="1200" dirty="0" err="1">
                <a:solidFill>
                  <a:srgbClr val="00B0F0"/>
                </a:solidFill>
                <a:latin typeface="Arial"/>
                <a:ea typeface="Arial"/>
                <a:cs typeface="Arial"/>
                <a:sym typeface="Arial"/>
              </a:rPr>
              <a:t>Sehnervenkopfes</a:t>
            </a:r>
            <a:r>
              <a:rPr lang="en-US" sz="1200" dirty="0">
                <a:solidFill>
                  <a:srgbClr val="00B0F0"/>
                </a:solidFill>
                <a:latin typeface="Arial"/>
                <a:ea typeface="Arial"/>
                <a:cs typeface="Arial"/>
                <a:sym typeface="Arial"/>
              </a:rPr>
              <a:t> so stark </a:t>
            </a:r>
            <a:r>
              <a:rPr lang="en-US" sz="1200" dirty="0" err="1">
                <a:solidFill>
                  <a:srgbClr val="00B0F0"/>
                </a:solidFill>
                <a:latin typeface="Arial"/>
                <a:ea typeface="Arial"/>
                <a:cs typeface="Arial"/>
                <a:sym typeface="Arial"/>
              </a:rPr>
              <a:t>beeinträchtigen</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dass</a:t>
            </a:r>
            <a:r>
              <a:rPr lang="en-US" sz="1200" dirty="0">
                <a:solidFill>
                  <a:srgbClr val="00B0F0"/>
                </a:solidFill>
                <a:latin typeface="Arial"/>
                <a:ea typeface="Arial"/>
                <a:cs typeface="Arial"/>
                <a:sym typeface="Arial"/>
              </a:rPr>
              <a:t> die </a:t>
            </a:r>
            <a:r>
              <a:rPr lang="en-US" sz="1200" dirty="0" err="1">
                <a:solidFill>
                  <a:srgbClr val="00B0F0"/>
                </a:solidFill>
                <a:latin typeface="Arial"/>
                <a:ea typeface="Arial"/>
                <a:cs typeface="Arial"/>
                <a:sym typeface="Arial"/>
              </a:rPr>
              <a:t>schädlichen</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Auswirkungen</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dieser</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Veränderungen</a:t>
            </a:r>
            <a:r>
              <a:rPr lang="en-US" sz="1200" dirty="0">
                <a:solidFill>
                  <a:srgbClr val="00B0F0"/>
                </a:solidFill>
                <a:latin typeface="Arial"/>
                <a:ea typeface="Arial"/>
                <a:cs typeface="Arial"/>
                <a:sym typeface="Arial"/>
              </a:rPr>
              <a:t> den </a:t>
            </a:r>
            <a:r>
              <a:rPr lang="en-US" sz="1200" dirty="0" err="1">
                <a:solidFill>
                  <a:srgbClr val="00B0F0"/>
                </a:solidFill>
                <a:latin typeface="Arial"/>
                <a:ea typeface="Arial"/>
                <a:cs typeface="Arial"/>
                <a:sym typeface="Arial"/>
              </a:rPr>
              <a:t>Vorteil</a:t>
            </a:r>
            <a:r>
              <a:rPr lang="en-US" sz="1200" dirty="0">
                <a:solidFill>
                  <a:srgbClr val="00B0F0"/>
                </a:solidFill>
                <a:latin typeface="Arial"/>
                <a:ea typeface="Arial"/>
                <a:cs typeface="Arial"/>
                <a:sym typeface="Arial"/>
              </a:rPr>
              <a:t> des </a:t>
            </a:r>
            <a:r>
              <a:rPr lang="en-US" sz="1200" dirty="0" err="1">
                <a:solidFill>
                  <a:srgbClr val="00B0F0"/>
                </a:solidFill>
                <a:latin typeface="Arial"/>
                <a:ea typeface="Arial"/>
                <a:cs typeface="Arial"/>
                <a:sym typeface="Arial"/>
              </a:rPr>
              <a:t>erhöhten</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Augeninnendrucks</a:t>
            </a:r>
            <a:r>
              <a:rPr lang="en-US" sz="1200" dirty="0">
                <a:solidFill>
                  <a:srgbClr val="00B0F0"/>
                </a:solidFill>
                <a:latin typeface="Arial"/>
                <a:ea typeface="Arial"/>
                <a:cs typeface="Arial"/>
                <a:sym typeface="Arial"/>
              </a:rPr>
              <a:t> </a:t>
            </a:r>
            <a:r>
              <a:rPr lang="en-US" sz="1200" dirty="0" err="1">
                <a:solidFill>
                  <a:srgbClr val="00B0F0"/>
                </a:solidFill>
                <a:latin typeface="Arial"/>
                <a:ea typeface="Arial"/>
                <a:cs typeface="Arial"/>
                <a:sym typeface="Arial"/>
              </a:rPr>
              <a:t>überwiegen</a:t>
            </a:r>
            <a:endParaRPr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370"/>
        <p:cNvGrpSpPr/>
        <p:nvPr/>
      </p:nvGrpSpPr>
      <p:grpSpPr>
        <a:xfrm>
          <a:off x="0" y="0"/>
          <a:ext cx="0" cy="0"/>
          <a:chOff x="0" y="0"/>
          <a:chExt cx="0" cy="0"/>
        </a:xfrm>
      </p:grpSpPr>
      <p:sp>
        <p:nvSpPr>
          <p:cNvPr id="1371" name="Google Shape;1371;p89"/>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372" name="Google Shape;1372;p89"/>
          <p:cNvSpPr txBox="1"/>
          <p:nvPr/>
        </p:nvSpPr>
        <p:spPr>
          <a:xfrm>
            <a:off x="457200" y="1536174"/>
            <a:ext cx="7391400" cy="248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5"/>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BFBFBF"/>
                </a:solidFill>
              </a:rPr>
              <a:t>--</a:t>
            </a:r>
            <a:r>
              <a:rPr lang="en-US" sz="1200" b="1" dirty="0" err="1">
                <a:solidFill>
                  <a:srgbClr val="BFBFBF"/>
                </a:solidFill>
              </a:rPr>
              <a:t>Ethnische</a:t>
            </a:r>
            <a:r>
              <a:rPr lang="en-US" sz="1200" b="1" dirty="0">
                <a:solidFill>
                  <a:srgbClr val="BFBFBF"/>
                </a:solidFill>
              </a:rPr>
              <a:t> </a:t>
            </a:r>
            <a:r>
              <a:rPr lang="en-US" sz="1200" b="1" dirty="0" err="1">
                <a:solidFill>
                  <a:srgbClr val="BFBFBF"/>
                </a:solidFill>
              </a:rPr>
              <a:t>Zugehörigkeit</a:t>
            </a:r>
            <a:endParaRPr b="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0000FF"/>
                </a:solidFill>
              </a:rPr>
              <a:t>--</a:t>
            </a:r>
            <a:r>
              <a:rPr lang="en-US" sz="1200" b="1" dirty="0" err="1">
                <a:solidFill>
                  <a:srgbClr val="0000FF"/>
                </a:solidFill>
              </a:rPr>
              <a:t>Niedriger</a:t>
            </a:r>
            <a:r>
              <a:rPr lang="en-US" sz="1200" b="1" dirty="0">
                <a:solidFill>
                  <a:srgbClr val="0000FF"/>
                </a:solidFill>
              </a:rPr>
              <a:t> </a:t>
            </a:r>
            <a:r>
              <a:rPr lang="en-US" sz="1200" b="1" dirty="0" err="1">
                <a:solidFill>
                  <a:srgbClr val="0000FF"/>
                </a:solidFill>
              </a:rPr>
              <a:t>okulärer</a:t>
            </a:r>
            <a:r>
              <a:rPr lang="en-US" sz="1200" b="1" dirty="0">
                <a:solidFill>
                  <a:srgbClr val="0000FF"/>
                </a:solidFill>
              </a:rPr>
              <a:t> </a:t>
            </a:r>
            <a:r>
              <a:rPr lang="en-US" sz="1200" b="1" dirty="0" err="1">
                <a:solidFill>
                  <a:srgbClr val="0000FF"/>
                </a:solidFill>
              </a:rPr>
              <a:t>Perfusionsdruck</a:t>
            </a:r>
            <a:r>
              <a:rPr lang="en-US" sz="1200" b="1" dirty="0">
                <a:solidFill>
                  <a:srgbClr val="0000FF"/>
                </a:solidFill>
              </a:rPr>
              <a:t> (OPP, ocular perfusion pressure)</a:t>
            </a:r>
            <a:endParaRPr b="1" dirty="0">
              <a:solidFill>
                <a:srgbClr val="0000F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p:txBody>
      </p:sp>
      <p:sp>
        <p:nvSpPr>
          <p:cNvPr id="1373" name="Google Shape;1373;p89"/>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375" name="Google Shape;1375;p89"/>
          <p:cNvSpPr txBox="1"/>
          <p:nvPr/>
        </p:nvSpPr>
        <p:spPr>
          <a:xfrm>
            <a:off x="228600" y="4572000"/>
            <a:ext cx="5423100" cy="13494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BFBFBF"/>
                </a:solidFill>
              </a:rPr>
              <a:t>Was </a:t>
            </a:r>
            <a:r>
              <a:rPr lang="en-US" sz="1200" i="1" dirty="0" err="1">
                <a:solidFill>
                  <a:srgbClr val="BFBFBF"/>
                </a:solidFill>
              </a:rPr>
              <a:t>ist</a:t>
            </a:r>
            <a:r>
              <a:rPr lang="en-US" sz="1200" i="1" dirty="0">
                <a:solidFill>
                  <a:srgbClr val="BFBFBF"/>
                </a:solidFill>
              </a:rPr>
              <a:t> der OPP, </a:t>
            </a:r>
            <a:r>
              <a:rPr lang="en-US" sz="1200" i="1" dirty="0" err="1">
                <a:solidFill>
                  <a:srgbClr val="BFBFBF"/>
                </a:solidFill>
              </a:rPr>
              <a:t>d.h.</a:t>
            </a:r>
            <a:r>
              <a:rPr lang="en-US" sz="1200" i="1" dirty="0">
                <a:solidFill>
                  <a:srgbClr val="BFBFBF"/>
                </a:solidFill>
              </a:rPr>
              <a:t>, </a:t>
            </a:r>
            <a:r>
              <a:rPr lang="en-US" sz="1200" i="1" dirty="0" err="1">
                <a:solidFill>
                  <a:srgbClr val="BFBFBF"/>
                </a:solidFill>
              </a:rPr>
              <a:t>wie</a:t>
            </a:r>
            <a:r>
              <a:rPr lang="en-US" sz="1200" i="1" dirty="0">
                <a:solidFill>
                  <a:srgbClr val="BFBFBF"/>
                </a:solidFill>
              </a:rPr>
              <a:t> </a:t>
            </a:r>
            <a:r>
              <a:rPr lang="en-US" sz="1200" i="1" dirty="0" err="1">
                <a:solidFill>
                  <a:srgbClr val="BFBFBF"/>
                </a:solidFill>
              </a:rPr>
              <a:t>wird</a:t>
            </a:r>
            <a:r>
              <a:rPr lang="en-US" sz="1200" i="1" dirty="0">
                <a:solidFill>
                  <a:srgbClr val="BFBFBF"/>
                </a:solidFill>
              </a:rPr>
              <a:t> er </a:t>
            </a:r>
            <a:r>
              <a:rPr lang="en-US" sz="1200" i="1" dirty="0" err="1">
                <a:solidFill>
                  <a:srgbClr val="BFBFBF"/>
                </a:solidFill>
              </a:rPr>
              <a:t>definiert</a:t>
            </a:r>
            <a:r>
              <a:rPr lang="en-US" sz="1200" i="1" dirty="0">
                <a:solidFill>
                  <a:srgbClr val="BFBFBF"/>
                </a:solidFill>
              </a:rPr>
              <a:t>?</a:t>
            </a:r>
            <a:endParaRPr dirty="0">
              <a:solidFill>
                <a:srgbClr val="BFBFBF"/>
              </a:solidFill>
            </a:endParaRPr>
          </a:p>
          <a:p>
            <a:pPr marL="0" lvl="0" indent="0" algn="l" rtl="0">
              <a:spcBef>
                <a:spcPts val="0"/>
              </a:spcBef>
              <a:spcAft>
                <a:spcPts val="0"/>
              </a:spcAft>
              <a:buClr>
                <a:schemeClr val="dk1"/>
              </a:buClr>
              <a:buFont typeface="Arial"/>
              <a:buNone/>
            </a:pPr>
            <a:r>
              <a:rPr lang="en-US" sz="1200" dirty="0">
                <a:solidFill>
                  <a:srgbClr val="BFBFBF"/>
                </a:solidFill>
              </a:rPr>
              <a:t>Damit </a:t>
            </a:r>
            <a:r>
              <a:rPr lang="en-US" sz="1200" dirty="0" err="1">
                <a:solidFill>
                  <a:srgbClr val="BFBFBF"/>
                </a:solidFill>
              </a:rPr>
              <a:t>ist</a:t>
            </a:r>
            <a:r>
              <a:rPr lang="en-US" sz="1200" dirty="0">
                <a:solidFill>
                  <a:srgbClr val="BFBFBF"/>
                </a:solidFill>
              </a:rPr>
              <a:t> die </a:t>
            </a:r>
            <a:r>
              <a:rPr lang="en-US" sz="1200" dirty="0" err="1">
                <a:solidFill>
                  <a:srgbClr val="BFBFBF"/>
                </a:solidFill>
              </a:rPr>
              <a:t>Differenz</a:t>
            </a:r>
            <a:r>
              <a:rPr lang="en-US" sz="1200" dirty="0">
                <a:solidFill>
                  <a:srgbClr val="BFBFBF"/>
                </a:solidFill>
              </a:rPr>
              <a:t> </a:t>
            </a:r>
            <a:r>
              <a:rPr lang="en-US" sz="1200" dirty="0" err="1">
                <a:solidFill>
                  <a:srgbClr val="BFBFBF"/>
                </a:solidFill>
              </a:rPr>
              <a:t>zwischen</a:t>
            </a:r>
            <a:r>
              <a:rPr lang="en-US" sz="1200" dirty="0">
                <a:solidFill>
                  <a:srgbClr val="BFBFBF"/>
                </a:solidFill>
              </a:rPr>
              <a:t> dem </a:t>
            </a:r>
            <a:r>
              <a:rPr lang="en-US" sz="1200" dirty="0" err="1">
                <a:solidFill>
                  <a:srgbClr val="BFBFBF"/>
                </a:solidFill>
              </a:rPr>
              <a:t>mittleren</a:t>
            </a:r>
            <a:r>
              <a:rPr lang="en-US" sz="1200" dirty="0">
                <a:solidFill>
                  <a:srgbClr val="BFBFBF"/>
                </a:solidFill>
              </a:rPr>
              <a:t> </a:t>
            </a:r>
            <a:r>
              <a:rPr lang="en-US" sz="1200" dirty="0" err="1">
                <a:solidFill>
                  <a:srgbClr val="BFBFBF"/>
                </a:solidFill>
              </a:rPr>
              <a:t>arteriellen</a:t>
            </a:r>
            <a:r>
              <a:rPr lang="en-US" sz="1200" dirty="0">
                <a:solidFill>
                  <a:srgbClr val="BFBFBF"/>
                </a:solidFill>
              </a:rPr>
              <a:t> </a:t>
            </a:r>
            <a:r>
              <a:rPr lang="en-US" sz="1200" dirty="0" err="1">
                <a:solidFill>
                  <a:srgbClr val="BFBFBF"/>
                </a:solidFill>
              </a:rPr>
              <a:t>Blutdruck</a:t>
            </a:r>
            <a:r>
              <a:rPr lang="en-US" sz="1200" dirty="0">
                <a:solidFill>
                  <a:srgbClr val="BFBFBF"/>
                </a:solidFill>
              </a:rPr>
              <a:t> (MAP, </a:t>
            </a:r>
            <a:r>
              <a:rPr lang="en-US" sz="1200" i="1" dirty="0">
                <a:solidFill>
                  <a:srgbClr val="BFBFBF"/>
                </a:solidFill>
              </a:rPr>
              <a:t>mean arterial pressure</a:t>
            </a:r>
            <a:r>
              <a:rPr lang="en-US" sz="1200" dirty="0">
                <a:solidFill>
                  <a:srgbClr val="BFBFBF"/>
                </a:solidFill>
              </a:rPr>
              <a:t>) und dem IOD </a:t>
            </a:r>
            <a:r>
              <a:rPr lang="en-US" sz="1200" dirty="0" err="1">
                <a:solidFill>
                  <a:srgbClr val="BFBFBF"/>
                </a:solidFill>
              </a:rPr>
              <a:t>gemeint</a:t>
            </a:r>
            <a:r>
              <a:rPr lang="en-US" sz="1200" dirty="0">
                <a:solidFill>
                  <a:srgbClr val="BFBFBF"/>
                </a:solidFill>
              </a:rPr>
              <a:t>.</a:t>
            </a:r>
            <a:endParaRPr sz="1200" i="1" dirty="0">
              <a:solidFill>
                <a:srgbClr val="BFBFBF"/>
              </a:solidFill>
            </a:endParaRPr>
          </a:p>
          <a:p>
            <a:pPr marL="0" lvl="0" indent="0" algn="l" rtl="0">
              <a:spcBef>
                <a:spcPts val="0"/>
              </a:spcBef>
              <a:spcAft>
                <a:spcPts val="0"/>
              </a:spcAft>
              <a:buClr>
                <a:schemeClr val="dk1"/>
              </a:buClr>
              <a:buFont typeface="Arial"/>
              <a:buNone/>
            </a:pPr>
            <a:endParaRPr i="1" dirty="0">
              <a:solidFill>
                <a:srgbClr val="BFBFBF"/>
              </a:solidFill>
            </a:endParaRPr>
          </a:p>
          <a:p>
            <a:pPr marL="0" lvl="0" indent="0" algn="l" rtl="0">
              <a:spcBef>
                <a:spcPts val="0"/>
              </a:spcBef>
              <a:spcAft>
                <a:spcPts val="0"/>
              </a:spcAft>
              <a:buClr>
                <a:schemeClr val="dk1"/>
              </a:buClr>
              <a:buFont typeface="Arial"/>
              <a:buNone/>
            </a:pPr>
            <a:r>
              <a:rPr lang="en-US" sz="1200" i="1" dirty="0" err="1">
                <a:solidFill>
                  <a:srgbClr val="BFBFBF"/>
                </a:solidFill>
              </a:rPr>
              <a:t>Ist</a:t>
            </a:r>
            <a:r>
              <a:rPr lang="en-US" sz="1200" i="1" dirty="0">
                <a:solidFill>
                  <a:srgbClr val="BFBFBF"/>
                </a:solidFill>
              </a:rPr>
              <a:t> </a:t>
            </a:r>
            <a:r>
              <a:rPr lang="en-US" sz="1200" i="1" dirty="0" err="1">
                <a:solidFill>
                  <a:srgbClr val="BFBFBF"/>
                </a:solidFill>
              </a:rPr>
              <a:t>ein</a:t>
            </a:r>
            <a:r>
              <a:rPr lang="en-US" sz="1200" i="1" dirty="0">
                <a:solidFill>
                  <a:srgbClr val="BFBFBF"/>
                </a:solidFill>
              </a:rPr>
              <a:t> </a:t>
            </a:r>
            <a:r>
              <a:rPr lang="en-US" sz="1200" i="1" dirty="0" err="1">
                <a:solidFill>
                  <a:srgbClr val="BFBFBF"/>
                </a:solidFill>
              </a:rPr>
              <a:t>niedriger</a:t>
            </a:r>
            <a:r>
              <a:rPr lang="en-US" sz="1200" i="1" dirty="0">
                <a:solidFill>
                  <a:srgbClr val="BFBFBF"/>
                </a:solidFill>
              </a:rPr>
              <a:t> OPP </a:t>
            </a:r>
            <a:r>
              <a:rPr lang="en-US" sz="1200" i="1" dirty="0" err="1">
                <a:solidFill>
                  <a:srgbClr val="BFBFBF"/>
                </a:solidFill>
              </a:rPr>
              <a:t>ein</a:t>
            </a:r>
            <a:r>
              <a:rPr lang="en-US" sz="1200" i="1" dirty="0">
                <a:solidFill>
                  <a:srgbClr val="BFBFBF"/>
                </a:solidFill>
              </a:rPr>
              <a:t> </a:t>
            </a:r>
            <a:r>
              <a:rPr lang="en-US" sz="1200" i="1" dirty="0" err="1">
                <a:solidFill>
                  <a:srgbClr val="BFBFBF"/>
                </a:solidFill>
              </a:rPr>
              <a:t>Risikofaktor</a:t>
            </a:r>
            <a:r>
              <a:rPr lang="en-US" sz="1200" i="1" dirty="0">
                <a:solidFill>
                  <a:srgbClr val="BFBFBF"/>
                </a:solidFill>
              </a:rPr>
              <a:t> für die </a:t>
            </a:r>
            <a:r>
              <a:rPr lang="en-US" sz="1200" i="1" dirty="0" err="1">
                <a:solidFill>
                  <a:srgbClr val="BFBFBF"/>
                </a:solidFill>
              </a:rPr>
              <a:t>Entwicklung</a:t>
            </a:r>
            <a:r>
              <a:rPr lang="en-US" sz="1200" i="1" dirty="0">
                <a:solidFill>
                  <a:srgbClr val="BFBFBF"/>
                </a:solidFill>
              </a:rPr>
              <a:t> </a:t>
            </a:r>
            <a:r>
              <a:rPr lang="en-US" sz="1200" i="1" dirty="0" err="1">
                <a:solidFill>
                  <a:srgbClr val="BFBFBF"/>
                </a:solidFill>
              </a:rPr>
              <a:t>eines</a:t>
            </a:r>
            <a:r>
              <a:rPr lang="en-US" sz="1200" i="1" dirty="0">
                <a:solidFill>
                  <a:srgbClr val="BFBFBF"/>
                </a:solidFill>
              </a:rPr>
              <a:t> POWG </a:t>
            </a:r>
            <a:r>
              <a:rPr lang="en-US" sz="1200" i="1" dirty="0" err="1">
                <a:solidFill>
                  <a:srgbClr val="BFBFBF"/>
                </a:solidFill>
              </a:rPr>
              <a:t>oder</a:t>
            </a:r>
            <a:r>
              <a:rPr lang="en-US" sz="1200" i="1" dirty="0">
                <a:solidFill>
                  <a:srgbClr val="BFBFBF"/>
                </a:solidFill>
              </a:rPr>
              <a:t> für </a:t>
            </a:r>
            <a:r>
              <a:rPr lang="en-US" sz="1200" i="1" dirty="0" err="1">
                <a:solidFill>
                  <a:srgbClr val="BFBFBF"/>
                </a:solidFill>
              </a:rPr>
              <a:t>dessen</a:t>
            </a:r>
            <a:r>
              <a:rPr lang="en-US" sz="1200" i="1" dirty="0">
                <a:solidFill>
                  <a:srgbClr val="BFBFBF"/>
                </a:solidFill>
              </a:rPr>
              <a:t> Progression?</a:t>
            </a:r>
            <a:endParaRPr sz="1200" i="1" dirty="0">
              <a:solidFill>
                <a:srgbClr val="BFBFBF"/>
              </a:solidFill>
            </a:endParaRPr>
          </a:p>
          <a:p>
            <a:pPr marL="0" lvl="0" indent="0" algn="l" rtl="0">
              <a:spcBef>
                <a:spcPts val="0"/>
              </a:spcBef>
              <a:spcAft>
                <a:spcPts val="0"/>
              </a:spcAft>
              <a:buClr>
                <a:schemeClr val="dk1"/>
              </a:buClr>
              <a:buFont typeface="Arial"/>
              <a:buNone/>
            </a:pPr>
            <a:r>
              <a:rPr lang="en-US" sz="1200" dirty="0">
                <a:solidFill>
                  <a:srgbClr val="BFBFBF"/>
                </a:solidFill>
              </a:rPr>
              <a:t>Ja, für </a:t>
            </a:r>
            <a:r>
              <a:rPr lang="en-US" sz="1200" dirty="0" err="1">
                <a:solidFill>
                  <a:srgbClr val="BFBFBF"/>
                </a:solidFill>
              </a:rPr>
              <a:t>beides</a:t>
            </a:r>
            <a:r>
              <a:rPr lang="en-US" sz="1200" dirty="0">
                <a:solidFill>
                  <a:srgbClr val="BFBFBF"/>
                </a:solidFill>
              </a:rPr>
              <a:t>.</a:t>
            </a:r>
            <a:endParaRPr sz="1200" i="1" dirty="0">
              <a:solidFill>
                <a:srgbClr val="BFBFBF"/>
              </a:solidFill>
            </a:endParaRPr>
          </a:p>
        </p:txBody>
      </p:sp>
      <p:sp>
        <p:nvSpPr>
          <p:cNvPr id="1376" name="Google Shape;1376;p89"/>
          <p:cNvSpPr txBox="1"/>
          <p:nvPr/>
        </p:nvSpPr>
        <p:spPr>
          <a:xfrm>
            <a:off x="304800" y="1257989"/>
            <a:ext cx="7162800" cy="2272800"/>
          </a:xfrm>
          <a:prstGeom prst="rect">
            <a:avLst/>
          </a:prstGeom>
          <a:solidFill>
            <a:srgbClr val="00B0F0"/>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chemeClr val="lt1"/>
                </a:solidFill>
              </a:rPr>
              <a:t>Wenn </a:t>
            </a:r>
            <a:r>
              <a:rPr lang="en-US" sz="1200" i="1" dirty="0" err="1">
                <a:solidFill>
                  <a:schemeClr val="lt1"/>
                </a:solidFill>
              </a:rPr>
              <a:t>ein</a:t>
            </a:r>
            <a:r>
              <a:rPr lang="en-US" sz="1200" i="1" dirty="0">
                <a:solidFill>
                  <a:schemeClr val="lt1"/>
                </a:solidFill>
              </a:rPr>
              <a:t> </a:t>
            </a:r>
            <a:r>
              <a:rPr lang="en-US" sz="1200" i="1" dirty="0" err="1">
                <a:solidFill>
                  <a:schemeClr val="lt1"/>
                </a:solidFill>
              </a:rPr>
              <a:t>niedriger</a:t>
            </a:r>
            <a:r>
              <a:rPr lang="en-US" sz="1200" i="1" dirty="0">
                <a:solidFill>
                  <a:schemeClr val="lt1"/>
                </a:solidFill>
              </a:rPr>
              <a:t> OPP </a:t>
            </a:r>
            <a:r>
              <a:rPr lang="en-US" sz="1200" i="1" dirty="0" err="1">
                <a:solidFill>
                  <a:schemeClr val="lt1"/>
                </a:solidFill>
              </a:rPr>
              <a:t>ein</a:t>
            </a:r>
            <a:r>
              <a:rPr lang="en-US" sz="1200" i="1" dirty="0">
                <a:solidFill>
                  <a:schemeClr val="lt1"/>
                </a:solidFill>
              </a:rPr>
              <a:t> </a:t>
            </a:r>
            <a:r>
              <a:rPr lang="en-US" sz="1200" i="1" dirty="0" err="1">
                <a:solidFill>
                  <a:schemeClr val="lt1"/>
                </a:solidFill>
              </a:rPr>
              <a:t>Risikofaktor</a:t>
            </a:r>
            <a:r>
              <a:rPr lang="en-US" sz="1200" i="1" dirty="0">
                <a:solidFill>
                  <a:schemeClr val="lt1"/>
                </a:solidFill>
              </a:rPr>
              <a:t> für die Progression </a:t>
            </a:r>
            <a:r>
              <a:rPr lang="en-US" sz="1200" i="1" dirty="0" err="1">
                <a:solidFill>
                  <a:schemeClr val="lt1"/>
                </a:solidFill>
              </a:rPr>
              <a:t>ist</a:t>
            </a:r>
            <a:r>
              <a:rPr lang="en-US" sz="1200" i="1" dirty="0">
                <a:solidFill>
                  <a:schemeClr val="lt1"/>
                </a:solidFill>
              </a:rPr>
              <a:t>, </a:t>
            </a:r>
            <a:r>
              <a:rPr lang="en-US" sz="1200" i="1" dirty="0" err="1">
                <a:solidFill>
                  <a:schemeClr val="lt1"/>
                </a:solidFill>
              </a:rPr>
              <a:t>müsste</a:t>
            </a:r>
            <a:r>
              <a:rPr lang="en-US" sz="1200" i="1" dirty="0">
                <a:solidFill>
                  <a:schemeClr val="lt1"/>
                </a:solidFill>
              </a:rPr>
              <a:t> </a:t>
            </a:r>
            <a:r>
              <a:rPr lang="en-US" sz="1200" i="1" dirty="0" err="1">
                <a:solidFill>
                  <a:schemeClr val="lt1"/>
                </a:solidFill>
              </a:rPr>
              <a:t>dann</a:t>
            </a:r>
            <a:r>
              <a:rPr lang="en-US" sz="1200" i="1" dirty="0">
                <a:solidFill>
                  <a:schemeClr val="lt1"/>
                </a:solidFill>
              </a:rPr>
              <a:t> </a:t>
            </a:r>
            <a:r>
              <a:rPr lang="en-US" sz="1200" i="1" dirty="0" err="1">
                <a:solidFill>
                  <a:schemeClr val="lt1"/>
                </a:solidFill>
              </a:rPr>
              <a:t>eine</a:t>
            </a:r>
            <a:r>
              <a:rPr lang="en-US" sz="1200" i="1" dirty="0">
                <a:solidFill>
                  <a:schemeClr val="lt1"/>
                </a:solidFill>
              </a:rPr>
              <a:t> </a:t>
            </a:r>
            <a:r>
              <a:rPr lang="en-US" sz="1200" i="1" dirty="0" err="1">
                <a:solidFill>
                  <a:schemeClr val="lt1"/>
                </a:solidFill>
              </a:rPr>
              <a:t>Hypertonie</a:t>
            </a:r>
            <a:r>
              <a:rPr lang="en-US" sz="1200" i="1" dirty="0">
                <a:solidFill>
                  <a:schemeClr val="lt1"/>
                </a:solidFill>
              </a:rPr>
              <a:t> (HTN) nicht </a:t>
            </a:r>
            <a:r>
              <a:rPr lang="en-US" sz="1200" i="1" dirty="0" err="1">
                <a:solidFill>
                  <a:schemeClr val="lt1"/>
                </a:solidFill>
              </a:rPr>
              <a:t>protektiv</a:t>
            </a:r>
            <a:r>
              <a:rPr lang="en-US" sz="1200" i="1" dirty="0">
                <a:solidFill>
                  <a:schemeClr val="lt1"/>
                </a:solidFill>
              </a:rPr>
              <a:t> </a:t>
            </a:r>
            <a:r>
              <a:rPr lang="en-US" sz="1200" i="1" dirty="0" err="1">
                <a:solidFill>
                  <a:schemeClr val="lt1"/>
                </a:solidFill>
              </a:rPr>
              <a:t>gegen</a:t>
            </a:r>
            <a:r>
              <a:rPr lang="en-US" sz="1200" i="1" dirty="0">
                <a:solidFill>
                  <a:schemeClr val="lt1"/>
                </a:solidFill>
              </a:rPr>
              <a:t> </a:t>
            </a:r>
            <a:r>
              <a:rPr lang="en-US" sz="1200" i="1" dirty="0" err="1">
                <a:solidFill>
                  <a:schemeClr val="lt1"/>
                </a:solidFill>
              </a:rPr>
              <a:t>ein</a:t>
            </a:r>
            <a:r>
              <a:rPr lang="en-US" sz="1200" i="1" dirty="0">
                <a:solidFill>
                  <a:schemeClr val="lt1"/>
                </a:solidFill>
              </a:rPr>
              <a:t> POWG sein? </a:t>
            </a:r>
            <a:r>
              <a:rPr lang="en-US" sz="1200" i="1" dirty="0" err="1">
                <a:solidFill>
                  <a:schemeClr val="lt1"/>
                </a:solidFill>
              </a:rPr>
              <a:t>Ist</a:t>
            </a:r>
            <a:r>
              <a:rPr lang="en-US" sz="1200" i="1" dirty="0">
                <a:solidFill>
                  <a:schemeClr val="lt1"/>
                </a:solidFill>
              </a:rPr>
              <a:t> das der Fall?</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chemeClr val="lt1"/>
                </a:solidFill>
              </a:rPr>
              <a:t>Wie </a:t>
            </a:r>
            <a:r>
              <a:rPr lang="en-US" sz="1200" dirty="0" err="1">
                <a:solidFill>
                  <a:schemeClr val="lt1"/>
                </a:solidFill>
              </a:rPr>
              <a:t>bei</a:t>
            </a:r>
            <a:r>
              <a:rPr lang="en-US" sz="1200" dirty="0">
                <a:solidFill>
                  <a:schemeClr val="lt1"/>
                </a:solidFill>
              </a:rPr>
              <a:t> </a:t>
            </a:r>
            <a:r>
              <a:rPr lang="en-US" sz="1200" dirty="0" err="1">
                <a:solidFill>
                  <a:schemeClr val="lt1"/>
                </a:solidFill>
              </a:rPr>
              <a:t>einem</a:t>
            </a:r>
            <a:r>
              <a:rPr lang="en-US" sz="1200" dirty="0">
                <a:solidFill>
                  <a:schemeClr val="lt1"/>
                </a:solidFill>
              </a:rPr>
              <a:t> Facebook-Status: Es </a:t>
            </a:r>
            <a:r>
              <a:rPr lang="en-US" sz="1200" dirty="0" err="1">
                <a:solidFill>
                  <a:schemeClr val="lt1"/>
                </a:solidFill>
              </a:rPr>
              <a:t>ist</a:t>
            </a:r>
            <a:r>
              <a:rPr lang="en-US" sz="1200" dirty="0">
                <a:solidFill>
                  <a:schemeClr val="lt1"/>
                </a:solidFill>
              </a:rPr>
              <a:t> </a:t>
            </a:r>
            <a:r>
              <a:rPr lang="en-US" sz="1200" dirty="0" err="1">
                <a:solidFill>
                  <a:schemeClr val="lt1"/>
                </a:solidFill>
              </a:rPr>
              <a:t>kompliziert</a:t>
            </a:r>
            <a:r>
              <a:rPr lang="en-US" sz="1200" dirty="0">
                <a:solidFill>
                  <a:schemeClr val="lt1"/>
                </a:solidFill>
              </a:rPr>
              <a:t>. </a:t>
            </a:r>
            <a:r>
              <a:rPr lang="en-US" sz="1200" dirty="0" err="1">
                <a:solidFill>
                  <a:schemeClr val="lt1"/>
                </a:solidFill>
              </a:rPr>
              <a:t>Obwohl</a:t>
            </a:r>
            <a:r>
              <a:rPr lang="en-US" sz="1200" dirty="0">
                <a:solidFill>
                  <a:schemeClr val="lt1"/>
                </a:solidFill>
              </a:rPr>
              <a:t> die </a:t>
            </a:r>
            <a:r>
              <a:rPr lang="en-US" sz="1200" dirty="0" err="1">
                <a:solidFill>
                  <a:schemeClr val="lt1"/>
                </a:solidFill>
              </a:rPr>
              <a:t>Datenlage</a:t>
            </a:r>
            <a:r>
              <a:rPr lang="en-US" sz="1200" dirty="0">
                <a:solidFill>
                  <a:schemeClr val="lt1"/>
                </a:solidFill>
              </a:rPr>
              <a:t> nicht </a:t>
            </a:r>
            <a:r>
              <a:rPr lang="en-US" sz="1200" dirty="0" err="1">
                <a:solidFill>
                  <a:schemeClr val="lt1"/>
                </a:solidFill>
              </a:rPr>
              <a:t>völlig</a:t>
            </a:r>
            <a:r>
              <a:rPr lang="en-US" sz="1200" dirty="0">
                <a:solidFill>
                  <a:schemeClr val="lt1"/>
                </a:solidFill>
              </a:rPr>
              <a:t> </a:t>
            </a:r>
            <a:r>
              <a:rPr lang="en-US" sz="1200" dirty="0" err="1">
                <a:solidFill>
                  <a:schemeClr val="lt1"/>
                </a:solidFill>
              </a:rPr>
              <a:t>eindeutig</a:t>
            </a:r>
            <a:r>
              <a:rPr lang="en-US" sz="1200" dirty="0">
                <a:solidFill>
                  <a:schemeClr val="lt1"/>
                </a:solidFill>
              </a:rPr>
              <a:t> </a:t>
            </a:r>
            <a:r>
              <a:rPr lang="en-US" sz="1200" dirty="0" err="1">
                <a:solidFill>
                  <a:schemeClr val="lt1"/>
                </a:solidFill>
              </a:rPr>
              <a:t>ist</a:t>
            </a:r>
            <a:r>
              <a:rPr lang="en-US" sz="1200" dirty="0">
                <a:solidFill>
                  <a:schemeClr val="lt1"/>
                </a:solidFill>
              </a:rPr>
              <a:t>, </a:t>
            </a:r>
            <a:r>
              <a:rPr lang="en-US" sz="1200" dirty="0" err="1">
                <a:solidFill>
                  <a:schemeClr val="lt1"/>
                </a:solidFill>
              </a:rPr>
              <a:t>deuten</a:t>
            </a:r>
            <a:r>
              <a:rPr lang="en-US" sz="1200" dirty="0">
                <a:solidFill>
                  <a:schemeClr val="lt1"/>
                </a:solidFill>
              </a:rPr>
              <a:t> die </a:t>
            </a:r>
            <a:r>
              <a:rPr lang="en-US" sz="1200" dirty="0" err="1">
                <a:solidFill>
                  <a:schemeClr val="lt1"/>
                </a:solidFill>
              </a:rPr>
              <a:t>bisherigen</a:t>
            </a:r>
            <a:r>
              <a:rPr lang="en-US" sz="1200" dirty="0">
                <a:solidFill>
                  <a:schemeClr val="lt1"/>
                </a:solidFill>
              </a:rPr>
              <a:t> </a:t>
            </a:r>
            <a:r>
              <a:rPr lang="en-US" sz="1200" dirty="0" err="1">
                <a:solidFill>
                  <a:schemeClr val="lt1"/>
                </a:solidFill>
              </a:rPr>
              <a:t>Erkenntnisse</a:t>
            </a:r>
            <a:r>
              <a:rPr lang="en-US" sz="1200" dirty="0">
                <a:solidFill>
                  <a:schemeClr val="lt1"/>
                </a:solidFill>
              </a:rPr>
              <a:t> </a:t>
            </a:r>
            <a:r>
              <a:rPr lang="en-US" sz="1200" dirty="0" err="1">
                <a:solidFill>
                  <a:schemeClr val="lt1"/>
                </a:solidFill>
              </a:rPr>
              <a:t>darauf</a:t>
            </a:r>
            <a:r>
              <a:rPr lang="en-US" sz="1200" dirty="0">
                <a:solidFill>
                  <a:schemeClr val="lt1"/>
                </a:solidFill>
              </a:rPr>
              <a:t> </a:t>
            </a:r>
            <a:r>
              <a:rPr lang="en-US" sz="1200" dirty="0" err="1">
                <a:solidFill>
                  <a:schemeClr val="lt1"/>
                </a:solidFill>
              </a:rPr>
              <a:t>hin</a:t>
            </a:r>
            <a:r>
              <a:rPr lang="en-US" sz="1200" dirty="0">
                <a:solidFill>
                  <a:schemeClr val="lt1"/>
                </a:solidFill>
              </a:rPr>
              <a:t>, </a:t>
            </a:r>
            <a:r>
              <a:rPr lang="en-US" sz="1200" dirty="0" err="1">
                <a:solidFill>
                  <a:schemeClr val="lt1"/>
                </a:solidFill>
              </a:rPr>
              <a:t>dass</a:t>
            </a:r>
            <a:r>
              <a:rPr lang="en-US" sz="1200" dirty="0">
                <a:solidFill>
                  <a:schemeClr val="lt1"/>
                </a:solidFill>
              </a:rPr>
              <a:t> </a:t>
            </a:r>
            <a:r>
              <a:rPr lang="en-US" sz="1200" dirty="0" err="1">
                <a:solidFill>
                  <a:schemeClr val="lt1"/>
                </a:solidFill>
              </a:rPr>
              <a:t>Hypertonie</a:t>
            </a:r>
            <a:r>
              <a:rPr lang="en-US" sz="1200" dirty="0">
                <a:solidFill>
                  <a:schemeClr val="lt1"/>
                </a:solidFill>
              </a:rPr>
              <a:t> das Risiko für </a:t>
            </a:r>
            <a:r>
              <a:rPr lang="en-US" sz="1200" dirty="0" err="1">
                <a:solidFill>
                  <a:schemeClr val="lt1"/>
                </a:solidFill>
              </a:rPr>
              <a:t>ein</a:t>
            </a:r>
            <a:r>
              <a:rPr lang="en-US" sz="1200" dirty="0">
                <a:solidFill>
                  <a:schemeClr val="lt1"/>
                </a:solidFill>
              </a:rPr>
              <a:t> POWG </a:t>
            </a:r>
            <a:r>
              <a:rPr lang="en-US" sz="1200" dirty="0" err="1">
                <a:solidFill>
                  <a:schemeClr val="lt1"/>
                </a:solidFill>
              </a:rPr>
              <a:t>bei</a:t>
            </a:r>
            <a:r>
              <a:rPr lang="en-US" sz="1200" dirty="0">
                <a:solidFill>
                  <a:schemeClr val="lt1"/>
                </a:solidFill>
              </a:rPr>
              <a:t> </a:t>
            </a:r>
            <a:r>
              <a:rPr lang="en-US" sz="1200" dirty="0" err="1">
                <a:solidFill>
                  <a:schemeClr val="lt1"/>
                </a:solidFill>
              </a:rPr>
              <a:t>Patienten</a:t>
            </a:r>
            <a:r>
              <a:rPr lang="en-US" sz="1200" dirty="0">
                <a:solidFill>
                  <a:schemeClr val="lt1"/>
                </a:solidFill>
              </a:rPr>
              <a:t> </a:t>
            </a:r>
            <a:r>
              <a:rPr lang="en-US" sz="1200" dirty="0" err="1">
                <a:solidFill>
                  <a:schemeClr val="lt1"/>
                </a:solidFill>
              </a:rPr>
              <a:t>unter</a:t>
            </a:r>
            <a:r>
              <a:rPr lang="en-US" sz="1200" dirty="0">
                <a:solidFill>
                  <a:schemeClr val="lt1"/>
                </a:solidFill>
              </a:rPr>
              <a:t> 65 Jahren </a:t>
            </a:r>
            <a:r>
              <a:rPr lang="en-US" sz="1200" dirty="0" err="1">
                <a:solidFill>
                  <a:schemeClr val="lt1"/>
                </a:solidFill>
              </a:rPr>
              <a:t>senkt</a:t>
            </a:r>
            <a:r>
              <a:rPr lang="en-US" sz="1200" dirty="0">
                <a:solidFill>
                  <a:schemeClr val="lt1"/>
                </a:solidFill>
              </a:rPr>
              <a:t>, </a:t>
            </a:r>
            <a:r>
              <a:rPr lang="en-US" sz="1200" dirty="0" err="1">
                <a:solidFill>
                  <a:schemeClr val="lt1"/>
                </a:solidFill>
              </a:rPr>
              <a:t>bei</a:t>
            </a:r>
            <a:r>
              <a:rPr lang="en-US" sz="1200" dirty="0">
                <a:solidFill>
                  <a:schemeClr val="lt1"/>
                </a:solidFill>
              </a:rPr>
              <a:t> </a:t>
            </a:r>
            <a:r>
              <a:rPr lang="en-US" sz="1200" dirty="0" err="1">
                <a:solidFill>
                  <a:schemeClr val="lt1"/>
                </a:solidFill>
              </a:rPr>
              <a:t>Patienten</a:t>
            </a:r>
            <a:r>
              <a:rPr lang="en-US" sz="1200" dirty="0">
                <a:solidFill>
                  <a:schemeClr val="lt1"/>
                </a:solidFill>
              </a:rPr>
              <a:t> </a:t>
            </a:r>
            <a:r>
              <a:rPr lang="en-US" sz="1200" dirty="0" err="1">
                <a:solidFill>
                  <a:schemeClr val="lt1"/>
                </a:solidFill>
              </a:rPr>
              <a:t>über</a:t>
            </a:r>
            <a:r>
              <a:rPr lang="en-US" sz="1200" dirty="0">
                <a:solidFill>
                  <a:schemeClr val="lt1"/>
                </a:solidFill>
              </a:rPr>
              <a:t> 65 Jahren </a:t>
            </a:r>
            <a:r>
              <a:rPr lang="en-US" sz="1200" dirty="0" err="1">
                <a:solidFill>
                  <a:schemeClr val="lt1"/>
                </a:solidFill>
              </a:rPr>
              <a:t>jedoch</a:t>
            </a:r>
            <a:r>
              <a:rPr lang="en-US" sz="1200" dirty="0">
                <a:solidFill>
                  <a:schemeClr val="lt1"/>
                </a:solidFill>
              </a:rPr>
              <a:t> das Risiko </a:t>
            </a:r>
            <a:r>
              <a:rPr lang="en-US" sz="1200" dirty="0" err="1">
                <a:solidFill>
                  <a:schemeClr val="lt1"/>
                </a:solidFill>
              </a:rPr>
              <a:t>erhöht</a:t>
            </a:r>
            <a:r>
              <a:rPr lang="en-US" sz="1200" dirty="0">
                <a:solidFill>
                  <a:schemeClr val="lt1"/>
                </a:solidFill>
              </a:rPr>
              <a:t>.</a:t>
            </a:r>
            <a:endParaRPr sz="1200" i="1" dirty="0">
              <a:solidFill>
                <a:schemeClr val="lt1"/>
              </a:solidFill>
            </a:endParaRPr>
          </a:p>
          <a:p>
            <a:pPr marL="0" lvl="0" indent="0" algn="l" rtl="0">
              <a:spcBef>
                <a:spcPts val="0"/>
              </a:spcBef>
              <a:spcAft>
                <a:spcPts val="0"/>
              </a:spcAft>
              <a:buClr>
                <a:schemeClr val="dk1"/>
              </a:buClr>
              <a:buFont typeface="Arial"/>
              <a:buNone/>
            </a:pPr>
            <a:endParaRPr i="1" dirty="0">
              <a:solidFill>
                <a:schemeClr val="lt1"/>
              </a:solidFill>
            </a:endParaRPr>
          </a:p>
          <a:p>
            <a:pPr marL="0" lvl="0" indent="0" algn="l" rtl="0">
              <a:spcBef>
                <a:spcPts val="0"/>
              </a:spcBef>
              <a:spcAft>
                <a:spcPts val="0"/>
              </a:spcAft>
              <a:buClr>
                <a:schemeClr val="dk1"/>
              </a:buClr>
              <a:buFont typeface="Arial"/>
              <a:buNone/>
            </a:pPr>
            <a:r>
              <a:rPr lang="en-US" sz="1200" i="1" dirty="0">
                <a:solidFill>
                  <a:schemeClr val="lt1"/>
                </a:solidFill>
              </a:rPr>
              <a:t>Das </a:t>
            </a:r>
            <a:r>
              <a:rPr lang="en-US" sz="1200" dirty="0" err="1">
                <a:solidFill>
                  <a:schemeClr val="lt1"/>
                </a:solidFill>
              </a:rPr>
              <a:t>ist</a:t>
            </a:r>
            <a:r>
              <a:rPr lang="en-US" sz="1200" dirty="0">
                <a:solidFill>
                  <a:schemeClr val="lt1"/>
                </a:solidFill>
              </a:rPr>
              <a:t> </a:t>
            </a:r>
            <a:r>
              <a:rPr lang="en-US" sz="1200" i="1" dirty="0" err="1">
                <a:solidFill>
                  <a:schemeClr val="lt1"/>
                </a:solidFill>
              </a:rPr>
              <a:t>kompliziert</a:t>
            </a:r>
            <a:r>
              <a:rPr lang="en-US" sz="1200" i="1" dirty="0">
                <a:solidFill>
                  <a:schemeClr val="lt1"/>
                </a:solidFill>
              </a:rPr>
              <a:t>. Wie </a:t>
            </a:r>
            <a:r>
              <a:rPr lang="en-US" sz="1200" i="1" dirty="0" err="1">
                <a:solidFill>
                  <a:schemeClr val="lt1"/>
                </a:solidFill>
              </a:rPr>
              <a:t>könnte</a:t>
            </a:r>
            <a:r>
              <a:rPr lang="en-US" sz="1200" i="1" dirty="0">
                <a:solidFill>
                  <a:schemeClr val="lt1"/>
                </a:solidFill>
              </a:rPr>
              <a:t> dies </a:t>
            </a:r>
            <a:r>
              <a:rPr lang="en-US" sz="1200" i="1" dirty="0" err="1">
                <a:solidFill>
                  <a:schemeClr val="lt1"/>
                </a:solidFill>
              </a:rPr>
              <a:t>physiologisch</a:t>
            </a:r>
            <a:r>
              <a:rPr lang="en-US" sz="1200" i="1" dirty="0">
                <a:solidFill>
                  <a:schemeClr val="lt1"/>
                </a:solidFill>
              </a:rPr>
              <a:t> </a:t>
            </a:r>
            <a:r>
              <a:rPr lang="en-US" sz="1200" i="1" dirty="0" err="1">
                <a:solidFill>
                  <a:schemeClr val="lt1"/>
                </a:solidFill>
              </a:rPr>
              <a:t>funktionieren</a:t>
            </a:r>
            <a:r>
              <a:rPr lang="en-US" sz="1200" i="1" dirty="0">
                <a:solidFill>
                  <a:schemeClr val="lt1"/>
                </a:solidFill>
              </a:rPr>
              <a:t>?</a:t>
            </a:r>
            <a:endParaRPr sz="1200" i="1" dirty="0">
              <a:solidFill>
                <a:schemeClr val="lt1"/>
              </a:solidFill>
            </a:endParaRPr>
          </a:p>
          <a:p>
            <a:pPr marL="0" marR="0" lvl="0" indent="0" algn="l" rtl="0">
              <a:spcBef>
                <a:spcPts val="0"/>
              </a:spcBef>
              <a:spcAft>
                <a:spcPts val="0"/>
              </a:spcAft>
              <a:buNone/>
            </a:pPr>
            <a:r>
              <a:rPr lang="en-US" sz="1200" dirty="0">
                <a:solidFill>
                  <a:schemeClr val="lt1"/>
                </a:solidFill>
              </a:rPr>
              <a:t>Eine </a:t>
            </a:r>
            <a:r>
              <a:rPr lang="en-US" sz="1200" dirty="0" err="1">
                <a:solidFill>
                  <a:schemeClr val="lt1"/>
                </a:solidFill>
              </a:rPr>
              <a:t>mögliche</a:t>
            </a:r>
            <a:r>
              <a:rPr lang="en-US" sz="1200" dirty="0">
                <a:solidFill>
                  <a:schemeClr val="lt1"/>
                </a:solidFill>
              </a:rPr>
              <a:t> </a:t>
            </a:r>
            <a:r>
              <a:rPr lang="en-US" sz="1200" dirty="0" err="1">
                <a:solidFill>
                  <a:schemeClr val="lt1"/>
                </a:solidFill>
              </a:rPr>
              <a:t>Erklärung</a:t>
            </a:r>
            <a:r>
              <a:rPr lang="en-US" sz="1200" dirty="0">
                <a:solidFill>
                  <a:schemeClr val="lt1"/>
                </a:solidFill>
              </a:rPr>
              <a:t> </a:t>
            </a:r>
            <a:r>
              <a:rPr lang="en-US" sz="1200" dirty="0" err="1">
                <a:solidFill>
                  <a:schemeClr val="lt1"/>
                </a:solidFill>
              </a:rPr>
              <a:t>ist</a:t>
            </a:r>
            <a:r>
              <a:rPr lang="en-US" sz="1200" dirty="0">
                <a:solidFill>
                  <a:schemeClr val="lt1"/>
                </a:solidFill>
              </a:rPr>
              <a:t>, </a:t>
            </a:r>
            <a:r>
              <a:rPr lang="en-US" sz="1200" dirty="0" err="1">
                <a:solidFill>
                  <a:schemeClr val="lt1"/>
                </a:solidFill>
              </a:rPr>
              <a:t>dass</a:t>
            </a:r>
            <a:r>
              <a:rPr lang="en-US" sz="1200" dirty="0">
                <a:solidFill>
                  <a:schemeClr val="lt1"/>
                </a:solidFill>
              </a:rPr>
              <a:t> die </a:t>
            </a:r>
            <a:r>
              <a:rPr lang="en-US" sz="1200" dirty="0" err="1">
                <a:solidFill>
                  <a:schemeClr val="lt1"/>
                </a:solidFill>
              </a:rPr>
              <a:t>Hypertonie</a:t>
            </a:r>
            <a:r>
              <a:rPr lang="en-US" sz="1200" dirty="0">
                <a:solidFill>
                  <a:schemeClr val="lt1"/>
                </a:solidFill>
              </a:rPr>
              <a:t> </a:t>
            </a:r>
            <a:r>
              <a:rPr lang="en-US" sz="1200" dirty="0" err="1">
                <a:solidFill>
                  <a:schemeClr val="lt1"/>
                </a:solidFill>
              </a:rPr>
              <a:t>zunächst</a:t>
            </a:r>
            <a:r>
              <a:rPr lang="en-US" sz="1200" dirty="0">
                <a:solidFill>
                  <a:schemeClr val="lt1"/>
                </a:solidFill>
              </a:rPr>
              <a:t> </a:t>
            </a:r>
            <a:r>
              <a:rPr lang="en-US" sz="1200" dirty="0" err="1">
                <a:solidFill>
                  <a:schemeClr val="lt1"/>
                </a:solidFill>
              </a:rPr>
              <a:t>über</a:t>
            </a:r>
            <a:r>
              <a:rPr lang="en-US" sz="1200" dirty="0">
                <a:solidFill>
                  <a:schemeClr val="lt1"/>
                </a:solidFill>
              </a:rPr>
              <a:t> </a:t>
            </a:r>
            <a:r>
              <a:rPr lang="en-US" sz="1200" dirty="0" err="1">
                <a:solidFill>
                  <a:schemeClr val="lt1"/>
                </a:solidFill>
              </a:rPr>
              <a:t>einen</a:t>
            </a:r>
            <a:r>
              <a:rPr lang="en-US" sz="1200" dirty="0">
                <a:solidFill>
                  <a:schemeClr val="lt1"/>
                </a:solidFill>
              </a:rPr>
              <a:t> </a:t>
            </a:r>
            <a:r>
              <a:rPr lang="en-US" sz="1200" dirty="0" err="1">
                <a:solidFill>
                  <a:schemeClr val="lt1"/>
                </a:solidFill>
              </a:rPr>
              <a:t>erhöhten</a:t>
            </a:r>
            <a:r>
              <a:rPr lang="en-US" sz="1200" dirty="0">
                <a:solidFill>
                  <a:schemeClr val="lt1"/>
                </a:solidFill>
              </a:rPr>
              <a:t> OPP </a:t>
            </a:r>
            <a:r>
              <a:rPr lang="en-US" sz="1200" dirty="0" err="1">
                <a:solidFill>
                  <a:schemeClr val="lt1"/>
                </a:solidFill>
              </a:rPr>
              <a:t>einen</a:t>
            </a:r>
            <a:r>
              <a:rPr lang="en-US" sz="1200" dirty="0">
                <a:solidFill>
                  <a:schemeClr val="lt1"/>
                </a:solidFill>
              </a:rPr>
              <a:t> </a:t>
            </a:r>
            <a:r>
              <a:rPr lang="en-US" sz="1200" dirty="0" err="1">
                <a:solidFill>
                  <a:schemeClr val="lt1"/>
                </a:solidFill>
              </a:rPr>
              <a:t>protektiven</a:t>
            </a:r>
            <a:r>
              <a:rPr lang="en-US" sz="1200" dirty="0">
                <a:solidFill>
                  <a:schemeClr val="lt1"/>
                </a:solidFill>
              </a:rPr>
              <a:t> </a:t>
            </a:r>
            <a:r>
              <a:rPr lang="en-US" sz="1200" dirty="0" err="1">
                <a:solidFill>
                  <a:schemeClr val="lt1"/>
                </a:solidFill>
              </a:rPr>
              <a:t>Effekt</a:t>
            </a:r>
            <a:r>
              <a:rPr lang="en-US" sz="1200" dirty="0">
                <a:solidFill>
                  <a:schemeClr val="lt1"/>
                </a:solidFill>
              </a:rPr>
              <a:t> auf das POWG </a:t>
            </a:r>
            <a:r>
              <a:rPr lang="en-US" sz="1200" dirty="0" err="1">
                <a:solidFill>
                  <a:schemeClr val="lt1"/>
                </a:solidFill>
              </a:rPr>
              <a:t>ausüben</a:t>
            </a:r>
            <a:r>
              <a:rPr lang="en-US" sz="1200" dirty="0">
                <a:solidFill>
                  <a:schemeClr val="lt1"/>
                </a:solidFill>
              </a:rPr>
              <a:t> </a:t>
            </a:r>
            <a:r>
              <a:rPr lang="en-US" sz="1200" dirty="0" err="1">
                <a:solidFill>
                  <a:schemeClr val="lt1"/>
                </a:solidFill>
              </a:rPr>
              <a:t>kann</a:t>
            </a:r>
            <a:r>
              <a:rPr lang="en-US" sz="1200" dirty="0">
                <a:solidFill>
                  <a:schemeClr val="lt1"/>
                </a:solidFill>
              </a:rPr>
              <a:t>. Mit </a:t>
            </a:r>
            <a:r>
              <a:rPr lang="en-US" sz="1200" dirty="0" err="1">
                <a:solidFill>
                  <a:schemeClr val="lt1"/>
                </a:solidFill>
              </a:rPr>
              <a:t>zunehmender</a:t>
            </a:r>
            <a:r>
              <a:rPr lang="en-US" sz="1200" dirty="0">
                <a:solidFill>
                  <a:schemeClr val="lt1"/>
                </a:solidFill>
              </a:rPr>
              <a:t> Dauer der </a:t>
            </a:r>
            <a:r>
              <a:rPr lang="en-US" sz="1200" dirty="0" err="1">
                <a:solidFill>
                  <a:schemeClr val="lt1"/>
                </a:solidFill>
              </a:rPr>
              <a:t>Hypertonie</a:t>
            </a:r>
            <a:r>
              <a:rPr lang="en-US" sz="1200" dirty="0">
                <a:solidFill>
                  <a:schemeClr val="lt1"/>
                </a:solidFill>
              </a:rPr>
              <a:t> </a:t>
            </a:r>
            <a:r>
              <a:rPr lang="en-US" sz="1200" dirty="0" err="1">
                <a:solidFill>
                  <a:schemeClr val="lt1"/>
                </a:solidFill>
              </a:rPr>
              <a:t>führen</a:t>
            </a:r>
            <a:r>
              <a:rPr lang="en-US" sz="1200" dirty="0">
                <a:solidFill>
                  <a:schemeClr val="lt1"/>
                </a:solidFill>
              </a:rPr>
              <a:t> </a:t>
            </a:r>
            <a:r>
              <a:rPr lang="en-US" sz="1200" dirty="0" err="1">
                <a:solidFill>
                  <a:schemeClr val="lt1"/>
                </a:solidFill>
              </a:rPr>
              <a:t>jedoch</a:t>
            </a:r>
            <a:r>
              <a:rPr lang="en-US" sz="1200" dirty="0">
                <a:solidFill>
                  <a:schemeClr val="lt1"/>
                </a:solidFill>
              </a:rPr>
              <a:t> </a:t>
            </a:r>
            <a:r>
              <a:rPr lang="en-US" sz="1200" dirty="0" err="1">
                <a:solidFill>
                  <a:schemeClr val="lt1"/>
                </a:solidFill>
              </a:rPr>
              <a:t>vaskuläre</a:t>
            </a:r>
            <a:r>
              <a:rPr lang="en-US" sz="1200" dirty="0">
                <a:solidFill>
                  <a:schemeClr val="lt1"/>
                </a:solidFill>
              </a:rPr>
              <a:t> </a:t>
            </a:r>
            <a:r>
              <a:rPr lang="en-US" sz="1200" dirty="0" err="1">
                <a:solidFill>
                  <a:schemeClr val="lt1"/>
                </a:solidFill>
              </a:rPr>
              <a:t>Folgeschäden</a:t>
            </a:r>
            <a:r>
              <a:rPr lang="en-US" sz="1200" dirty="0">
                <a:solidFill>
                  <a:schemeClr val="lt1"/>
                </a:solidFill>
              </a:rPr>
              <a:t> </a:t>
            </a:r>
            <a:r>
              <a:rPr lang="en-US" sz="1200" dirty="0" err="1">
                <a:solidFill>
                  <a:schemeClr val="lt1"/>
                </a:solidFill>
              </a:rPr>
              <a:t>wie</a:t>
            </a:r>
            <a:r>
              <a:rPr lang="en-US" sz="1200" dirty="0">
                <a:solidFill>
                  <a:schemeClr val="lt1"/>
                </a:solidFill>
              </a:rPr>
              <a:t> </a:t>
            </a:r>
            <a:r>
              <a:rPr lang="en-US" sz="1200" dirty="0" err="1">
                <a:solidFill>
                  <a:schemeClr val="lt1"/>
                </a:solidFill>
              </a:rPr>
              <a:t>Atherosklerose</a:t>
            </a:r>
            <a:r>
              <a:rPr lang="en-US" sz="1200" dirty="0">
                <a:solidFill>
                  <a:schemeClr val="lt1"/>
                </a:solidFill>
              </a:rPr>
              <a:t>, </a:t>
            </a:r>
            <a:r>
              <a:rPr lang="en-US" sz="1200" dirty="0" err="1">
                <a:solidFill>
                  <a:schemeClr val="lt1"/>
                </a:solidFill>
              </a:rPr>
              <a:t>Gefäßsteifigkeit</a:t>
            </a:r>
            <a:r>
              <a:rPr lang="en-US" sz="1200" dirty="0">
                <a:solidFill>
                  <a:schemeClr val="lt1"/>
                </a:solidFill>
              </a:rPr>
              <a:t> und </a:t>
            </a:r>
            <a:r>
              <a:rPr lang="en-US" sz="1200" dirty="0" err="1">
                <a:solidFill>
                  <a:schemeClr val="lt1"/>
                </a:solidFill>
              </a:rPr>
              <a:t>gestörte</a:t>
            </a:r>
            <a:r>
              <a:rPr lang="en-US" sz="1200" dirty="0">
                <a:solidFill>
                  <a:schemeClr val="lt1"/>
                </a:solidFill>
              </a:rPr>
              <a:t> Autoregulation </a:t>
            </a:r>
            <a:r>
              <a:rPr lang="en-US" sz="1200" dirty="0" err="1">
                <a:solidFill>
                  <a:schemeClr val="lt1"/>
                </a:solidFill>
              </a:rPr>
              <a:t>zu</a:t>
            </a:r>
            <a:r>
              <a:rPr lang="en-US" sz="1200" dirty="0">
                <a:solidFill>
                  <a:schemeClr val="lt1"/>
                </a:solidFill>
              </a:rPr>
              <a:t> </a:t>
            </a:r>
            <a:r>
              <a:rPr lang="en-US" sz="1200" dirty="0" err="1">
                <a:solidFill>
                  <a:schemeClr val="lt1"/>
                </a:solidFill>
              </a:rPr>
              <a:t>einer</a:t>
            </a:r>
            <a:r>
              <a:rPr lang="en-US" sz="1200" dirty="0">
                <a:solidFill>
                  <a:schemeClr val="lt1"/>
                </a:solidFill>
              </a:rPr>
              <a:t> </a:t>
            </a:r>
            <a:r>
              <a:rPr lang="en-US" sz="1200" dirty="0" err="1">
                <a:solidFill>
                  <a:schemeClr val="lt1"/>
                </a:solidFill>
              </a:rPr>
              <a:t>Schädigung</a:t>
            </a:r>
            <a:r>
              <a:rPr lang="en-US" sz="1200" dirty="0">
                <a:solidFill>
                  <a:schemeClr val="lt1"/>
                </a:solidFill>
              </a:rPr>
              <a:t> der </a:t>
            </a:r>
            <a:r>
              <a:rPr lang="en-US" sz="1200" dirty="0" err="1">
                <a:solidFill>
                  <a:schemeClr val="lt1"/>
                </a:solidFill>
              </a:rPr>
              <a:t>Mikrozirkulation</a:t>
            </a:r>
            <a:r>
              <a:rPr lang="en-US" sz="1200" dirty="0">
                <a:solidFill>
                  <a:schemeClr val="lt1"/>
                </a:solidFill>
              </a:rPr>
              <a:t> der </a:t>
            </a:r>
            <a:r>
              <a:rPr lang="en-US" sz="1200" dirty="0" err="1">
                <a:solidFill>
                  <a:schemeClr val="lt1"/>
                </a:solidFill>
              </a:rPr>
              <a:t>Papille</a:t>
            </a:r>
            <a:r>
              <a:rPr lang="en-US" sz="1200" dirty="0">
                <a:solidFill>
                  <a:schemeClr val="lt1"/>
                </a:solidFill>
              </a:rPr>
              <a:t>. Ab </a:t>
            </a:r>
            <a:r>
              <a:rPr lang="en-US" sz="1200" dirty="0" err="1">
                <a:solidFill>
                  <a:schemeClr val="lt1"/>
                </a:solidFill>
              </a:rPr>
              <a:t>einem</a:t>
            </a:r>
            <a:r>
              <a:rPr lang="en-US" sz="1200" dirty="0">
                <a:solidFill>
                  <a:schemeClr val="lt1"/>
                </a:solidFill>
              </a:rPr>
              <a:t> </a:t>
            </a:r>
            <a:r>
              <a:rPr lang="en-US" sz="1200" dirty="0" err="1">
                <a:solidFill>
                  <a:schemeClr val="lt1"/>
                </a:solidFill>
              </a:rPr>
              <a:t>gewissen</a:t>
            </a:r>
            <a:r>
              <a:rPr lang="en-US" sz="1200" dirty="0">
                <a:solidFill>
                  <a:schemeClr val="lt1"/>
                </a:solidFill>
              </a:rPr>
              <a:t> </a:t>
            </a:r>
            <a:r>
              <a:rPr lang="en-US" sz="1200" dirty="0" err="1">
                <a:solidFill>
                  <a:schemeClr val="lt1"/>
                </a:solidFill>
              </a:rPr>
              <a:t>Punkt</a:t>
            </a:r>
            <a:r>
              <a:rPr lang="en-US" sz="1200" dirty="0">
                <a:solidFill>
                  <a:schemeClr val="lt1"/>
                </a:solidFill>
              </a:rPr>
              <a:t> </a:t>
            </a:r>
            <a:r>
              <a:rPr lang="en-US" sz="1200" dirty="0" err="1">
                <a:solidFill>
                  <a:schemeClr val="lt1"/>
                </a:solidFill>
              </a:rPr>
              <a:t>überwiegt</a:t>
            </a:r>
            <a:r>
              <a:rPr lang="en-US" sz="1200" dirty="0">
                <a:solidFill>
                  <a:schemeClr val="lt1"/>
                </a:solidFill>
              </a:rPr>
              <a:t> </a:t>
            </a:r>
            <a:r>
              <a:rPr lang="en-US" sz="1200" dirty="0" err="1">
                <a:solidFill>
                  <a:schemeClr val="lt1"/>
                </a:solidFill>
              </a:rPr>
              <a:t>dann</a:t>
            </a:r>
            <a:r>
              <a:rPr lang="en-US" sz="1200" dirty="0">
                <a:solidFill>
                  <a:schemeClr val="lt1"/>
                </a:solidFill>
              </a:rPr>
              <a:t> der </a:t>
            </a:r>
            <a:r>
              <a:rPr lang="en-US" sz="1200" dirty="0" err="1">
                <a:solidFill>
                  <a:schemeClr val="lt1"/>
                </a:solidFill>
              </a:rPr>
              <a:t>schädliche</a:t>
            </a:r>
            <a:r>
              <a:rPr lang="en-US" sz="1200" dirty="0">
                <a:solidFill>
                  <a:schemeClr val="lt1"/>
                </a:solidFill>
              </a:rPr>
              <a:t> </a:t>
            </a:r>
            <a:r>
              <a:rPr lang="en-US" sz="1200" dirty="0" err="1">
                <a:solidFill>
                  <a:schemeClr val="lt1"/>
                </a:solidFill>
              </a:rPr>
              <a:t>Einfluss</a:t>
            </a:r>
            <a:r>
              <a:rPr lang="en-US" sz="1200" dirty="0">
                <a:solidFill>
                  <a:schemeClr val="lt1"/>
                </a:solidFill>
              </a:rPr>
              <a:t> </a:t>
            </a:r>
            <a:r>
              <a:rPr lang="en-US" sz="1200" dirty="0" err="1">
                <a:solidFill>
                  <a:schemeClr val="lt1"/>
                </a:solidFill>
              </a:rPr>
              <a:t>dieser</a:t>
            </a:r>
            <a:r>
              <a:rPr lang="en-US" sz="1200" dirty="0">
                <a:solidFill>
                  <a:schemeClr val="lt1"/>
                </a:solidFill>
              </a:rPr>
              <a:t> </a:t>
            </a:r>
            <a:r>
              <a:rPr lang="en-US" sz="1200" dirty="0" err="1">
                <a:solidFill>
                  <a:schemeClr val="lt1"/>
                </a:solidFill>
              </a:rPr>
              <a:t>Veränderungen</a:t>
            </a:r>
            <a:r>
              <a:rPr lang="en-US" sz="1200" dirty="0">
                <a:solidFill>
                  <a:schemeClr val="lt1"/>
                </a:solidFill>
              </a:rPr>
              <a:t> dem </a:t>
            </a:r>
            <a:r>
              <a:rPr lang="en-US" sz="1200" dirty="0" err="1">
                <a:solidFill>
                  <a:schemeClr val="lt1"/>
                </a:solidFill>
              </a:rPr>
              <a:t>Vorteil</a:t>
            </a:r>
            <a:r>
              <a:rPr lang="en-US" sz="1200" dirty="0">
                <a:solidFill>
                  <a:schemeClr val="lt1"/>
                </a:solidFill>
              </a:rPr>
              <a:t> des </a:t>
            </a:r>
            <a:r>
              <a:rPr lang="en-US" sz="1200" dirty="0" err="1">
                <a:solidFill>
                  <a:schemeClr val="lt1"/>
                </a:solidFill>
              </a:rPr>
              <a:t>erhöhten</a:t>
            </a:r>
            <a:r>
              <a:rPr lang="en-US" sz="1200" dirty="0">
                <a:solidFill>
                  <a:schemeClr val="lt1"/>
                </a:solidFill>
              </a:rPr>
              <a:t> OPP.</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221" name="Google Shape;221;p9"/>
          <p:cNvPicPr preferRelativeResize="0"/>
          <p:nvPr/>
        </p:nvPicPr>
        <p:blipFill rotWithShape="1">
          <a:blip r:embed="rId3">
            <a:alphaModFix/>
          </a:blip>
          <a:srcRect b="50114"/>
          <a:stretch/>
        </p:blipFill>
        <p:spPr>
          <a:xfrm>
            <a:off x="1066800" y="1077912"/>
            <a:ext cx="7086600" cy="2427288"/>
          </a:xfrm>
          <a:prstGeom prst="rect">
            <a:avLst/>
          </a:prstGeom>
          <a:noFill/>
          <a:ln>
            <a:noFill/>
          </a:ln>
        </p:spPr>
      </p:pic>
      <p:sp>
        <p:nvSpPr>
          <p:cNvPr id="222" name="Google Shape;222;p9"/>
          <p:cNvSpPr txBox="1"/>
          <p:nvPr/>
        </p:nvSpPr>
        <p:spPr>
          <a:xfrm>
            <a:off x="1020868" y="723310"/>
            <a:ext cx="22350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„Früh ausgeprägter </a:t>
            </a:r>
            <a:r>
              <a:rPr lang="en-US" sz="1200">
                <a:solidFill>
                  <a:schemeClr val="dk1"/>
                </a:solidFill>
              </a:rPr>
              <a:t>nasaler Sprung superior</a:t>
            </a:r>
            <a:r>
              <a:rPr lang="en-US" sz="1200">
                <a:solidFill>
                  <a:schemeClr val="dk1"/>
                </a:solidFill>
                <a:latin typeface="Arial"/>
                <a:ea typeface="Arial"/>
                <a:cs typeface="Arial"/>
                <a:sym typeface="Arial"/>
              </a:rPr>
              <a:t>“</a:t>
            </a:r>
            <a:endParaRPr/>
          </a:p>
        </p:txBody>
      </p:sp>
      <p:cxnSp>
        <p:nvCxnSpPr>
          <p:cNvPr id="223" name="Google Shape;223;p9"/>
          <p:cNvCxnSpPr>
            <a:stCxn id="222" idx="2"/>
          </p:cNvCxnSpPr>
          <p:nvPr/>
        </p:nvCxnSpPr>
        <p:spPr>
          <a:xfrm>
            <a:off x="2138368" y="1118410"/>
            <a:ext cx="985800" cy="1102500"/>
          </a:xfrm>
          <a:prstGeom prst="straightConnector1">
            <a:avLst/>
          </a:prstGeom>
          <a:noFill/>
          <a:ln w="25400" cap="flat" cmpd="sng">
            <a:solidFill>
              <a:schemeClr val="dk1"/>
            </a:solidFill>
            <a:prstDash val="solid"/>
            <a:round/>
            <a:headEnd type="none" w="sm" len="sm"/>
            <a:tailEnd type="triangle" w="med" len="med"/>
          </a:ln>
        </p:spPr>
      </p:cxnSp>
      <p:cxnSp>
        <p:nvCxnSpPr>
          <p:cNvPr id="224" name="Google Shape;224;p9"/>
          <p:cNvCxnSpPr/>
          <p:nvPr/>
        </p:nvCxnSpPr>
        <p:spPr>
          <a:xfrm rot="10800000">
            <a:off x="2319130" y="2361789"/>
            <a:ext cx="703262" cy="1219200"/>
          </a:xfrm>
          <a:prstGeom prst="straightConnector1">
            <a:avLst/>
          </a:prstGeom>
          <a:noFill/>
          <a:ln w="25400" cap="flat" cmpd="sng">
            <a:solidFill>
              <a:schemeClr val="dk1"/>
            </a:solidFill>
            <a:prstDash val="solid"/>
            <a:round/>
            <a:headEnd type="none" w="sm" len="sm"/>
            <a:tailEnd type="triangle" w="med" len="med"/>
          </a:ln>
        </p:spPr>
      </p:cxnSp>
      <p:sp>
        <p:nvSpPr>
          <p:cNvPr id="225" name="Google Shape;225;p9"/>
          <p:cNvSpPr txBox="1"/>
          <p:nvPr/>
        </p:nvSpPr>
        <p:spPr>
          <a:xfrm>
            <a:off x="2218571" y="3576705"/>
            <a:ext cx="2464136" cy="26161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(kein tatsächlicher Gesichtsfeldausfall – verschwindet wieder)</a:t>
            </a:r>
            <a:endParaRPr/>
          </a:p>
        </p:txBody>
      </p:sp>
      <p:sp>
        <p:nvSpPr>
          <p:cNvPr id="226" name="Google Shape;226;p9"/>
          <p:cNvSpPr txBox="1"/>
          <p:nvPr/>
        </p:nvSpPr>
        <p:spPr>
          <a:xfrm>
            <a:off x="762000" y="4419600"/>
            <a:ext cx="7696200" cy="5799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rgbClr val="0000FF"/>
                </a:solidFill>
              </a:rPr>
              <a:t>Frühe glaukomatöse Gesichtsfelddefekte treten typischerweise an der nasalen Begrenzung des 24-2-Gesichtsfeldes auf und liegen auf oder unmittelbar unterhalb der horizontalen Meridiane. Dieses charakteristische Defektmuster wird als </a:t>
            </a:r>
            <a:r>
              <a:rPr lang="en-US" sz="1200" b="1">
                <a:solidFill>
                  <a:srgbClr val="0000FF"/>
                </a:solidFill>
              </a:rPr>
              <a:t>nasaler Sprung</a:t>
            </a:r>
            <a:r>
              <a:rPr lang="en-US" sz="1200">
                <a:solidFill>
                  <a:srgbClr val="0000FF"/>
                </a:solidFill>
              </a:rPr>
              <a:t> bezeichnet.</a:t>
            </a:r>
            <a:endParaRPr sz="1500">
              <a:solidFill>
                <a:srgbClr val="0000FF"/>
              </a:solidFill>
            </a:endParaRPr>
          </a:p>
        </p:txBody>
      </p:sp>
      <p:sp>
        <p:nvSpPr>
          <p:cNvPr id="227" name="Google Shape;227;p9"/>
          <p:cNvSpPr/>
          <p:nvPr/>
        </p:nvSpPr>
        <p:spPr>
          <a:xfrm>
            <a:off x="3581400" y="959582"/>
            <a:ext cx="5410200" cy="2545618"/>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28" name="Google Shape;228;p9"/>
          <p:cNvSpPr txBox="1"/>
          <p:nvPr/>
        </p:nvSpPr>
        <p:spPr>
          <a:xfrm>
            <a:off x="4987955" y="1894346"/>
            <a:ext cx="3724500" cy="395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dk1"/>
                </a:solidFill>
              </a:rPr>
              <a:t>Im Hinblick auf die f</a:t>
            </a:r>
            <a:r>
              <a:rPr lang="en-US" sz="1200" i="1">
                <a:solidFill>
                  <a:srgbClr val="0000FF"/>
                </a:solidFill>
              </a:rPr>
              <a:t>ür das Glaukom charakteristischen Gesichtsfelddefekte</a:t>
            </a:r>
            <a:r>
              <a:rPr lang="en-US" sz="1200" i="1">
                <a:solidFill>
                  <a:schemeClr val="dk1"/>
                </a:solidFill>
              </a:rPr>
              <a:t> </a:t>
            </a:r>
            <a:r>
              <a:rPr lang="en-US" sz="1200" i="1">
                <a:solidFill>
                  <a:srgbClr val="0000FF"/>
                </a:solidFill>
              </a:rPr>
              <a:t>(GF):</a:t>
            </a:r>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380"/>
        <p:cNvGrpSpPr/>
        <p:nvPr/>
      </p:nvGrpSpPr>
      <p:grpSpPr>
        <a:xfrm>
          <a:off x="0" y="0"/>
          <a:ext cx="0" cy="0"/>
          <a:chOff x="0" y="0"/>
          <a:chExt cx="0" cy="0"/>
        </a:xfrm>
      </p:grpSpPr>
      <p:sp>
        <p:nvSpPr>
          <p:cNvPr id="1381" name="Google Shape;1381;p90"/>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382" name="Google Shape;1382;p90"/>
          <p:cNvSpPr txBox="1"/>
          <p:nvPr/>
        </p:nvSpPr>
        <p:spPr>
          <a:xfrm>
            <a:off x="457200" y="1536174"/>
            <a:ext cx="7391400" cy="28578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6"/>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Ethnische</a:t>
            </a:r>
            <a:r>
              <a:rPr lang="en-US" sz="1200" dirty="0">
                <a:solidFill>
                  <a:srgbClr val="BFBFBF"/>
                </a:solidFill>
              </a:rPr>
              <a:t> </a:t>
            </a:r>
            <a:r>
              <a:rPr lang="en-US" sz="1200" dirty="0" err="1">
                <a:solidFill>
                  <a:srgbClr val="BFBFBF"/>
                </a:solidFill>
              </a:rPr>
              <a:t>Zugehörigkeit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BFBFBF"/>
                </a:solidFill>
              </a:rPr>
              <a:t>-</a:t>
            </a: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Caveat"/>
                <a:ea typeface="Caveat"/>
                <a:cs typeface="Caveat"/>
                <a:sym typeface="Caveat"/>
              </a:rPr>
              <a:t>--DM?</a:t>
            </a:r>
            <a:endParaRPr dirty="0"/>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Caveat"/>
                <a:ea typeface="Caveat"/>
                <a:cs typeface="Caveat"/>
                <a:sym typeface="Caveat"/>
              </a:rPr>
              <a:t>--HTN?</a:t>
            </a:r>
            <a:endParaRPr dirty="0"/>
          </a:p>
        </p:txBody>
      </p:sp>
      <p:sp>
        <p:nvSpPr>
          <p:cNvPr id="1383" name="Google Shape;1383;p90"/>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384" name="Google Shape;1384;p90"/>
          <p:cNvSpPr txBox="1"/>
          <p:nvPr/>
        </p:nvSpPr>
        <p:spPr>
          <a:xfrm>
            <a:off x="1600200" y="3733800"/>
            <a:ext cx="6629400" cy="2241639"/>
          </a:xfrm>
          <a:prstGeom prst="rect">
            <a:avLst/>
          </a:prstGeom>
          <a:solidFill>
            <a:srgbClr val="FFD757"/>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rgbClr val="0000FF"/>
                </a:solidFill>
                <a:latin typeface="Arial"/>
                <a:ea typeface="Arial"/>
                <a:cs typeface="Arial"/>
                <a:sym typeface="Arial"/>
              </a:rPr>
              <a:t>Was hat es </a:t>
            </a:r>
            <a:r>
              <a:rPr lang="en-US" sz="1200" i="1" dirty="0" err="1">
                <a:solidFill>
                  <a:srgbClr val="0000FF"/>
                </a:solidFill>
                <a:latin typeface="Arial"/>
                <a:ea typeface="Arial"/>
                <a:cs typeface="Arial"/>
                <a:sym typeface="Arial"/>
              </a:rPr>
              <a:t>mit</a:t>
            </a:r>
            <a:r>
              <a:rPr lang="en-US" sz="1200" i="1" dirty="0">
                <a:solidFill>
                  <a:srgbClr val="0000FF"/>
                </a:solidFill>
                <a:latin typeface="Arial"/>
                <a:ea typeface="Arial"/>
                <a:cs typeface="Arial"/>
                <a:sym typeface="Arial"/>
              </a:rPr>
              <a:t> den </a:t>
            </a:r>
            <a:r>
              <a:rPr lang="en-US" sz="1200" i="1" dirty="0" err="1">
                <a:solidFill>
                  <a:srgbClr val="0000FF"/>
                </a:solidFill>
                <a:latin typeface="Arial"/>
                <a:ea typeface="Arial"/>
                <a:cs typeface="Arial"/>
                <a:sym typeface="Arial"/>
              </a:rPr>
              <a:t>Fragezeichen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bei</a:t>
            </a:r>
            <a:r>
              <a:rPr lang="en-US" sz="1200" i="1" dirty="0">
                <a:solidFill>
                  <a:srgbClr val="0000FF"/>
                </a:solidFill>
                <a:latin typeface="Arial"/>
                <a:ea typeface="Arial"/>
                <a:cs typeface="Arial"/>
                <a:sym typeface="Arial"/>
              </a:rPr>
              <a:t> DM und HTN auf </a:t>
            </a:r>
            <a:r>
              <a:rPr lang="en-US" sz="1200" i="1" dirty="0" err="1">
                <a:solidFill>
                  <a:srgbClr val="0000FF"/>
                </a:solidFill>
                <a:latin typeface="Arial"/>
                <a:ea typeface="Arial"/>
                <a:cs typeface="Arial"/>
                <a:sym typeface="Arial"/>
              </a:rPr>
              <a:t>sich</a:t>
            </a:r>
            <a:r>
              <a:rPr lang="en-US" sz="1200" i="1" dirty="0">
                <a:solidFill>
                  <a:srgbClr val="0000FF"/>
                </a:solidFill>
                <a:latin typeface="Arial"/>
                <a:ea typeface="Arial"/>
                <a:cs typeface="Arial"/>
                <a:sym typeface="Arial"/>
              </a:rPr>
              <a:t>? Sind </a:t>
            </a:r>
            <a:r>
              <a:rPr lang="en-US" sz="1200" i="1" dirty="0" err="1">
                <a:solidFill>
                  <a:srgbClr val="0000FF"/>
                </a:solidFill>
                <a:latin typeface="Arial"/>
                <a:ea typeface="Arial"/>
                <a:cs typeface="Arial"/>
                <a:sym typeface="Arial"/>
              </a:rPr>
              <a:t>sie</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Risikofaktoren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oder</a:t>
            </a:r>
            <a:r>
              <a:rPr lang="en-US" sz="1200" i="1" dirty="0">
                <a:solidFill>
                  <a:srgbClr val="0000FF"/>
                </a:solidFill>
                <a:latin typeface="Arial"/>
                <a:ea typeface="Arial"/>
                <a:cs typeface="Arial"/>
                <a:sym typeface="Arial"/>
              </a:rPr>
              <a:t> nicht?</a:t>
            </a:r>
            <a:endParaRPr dirty="0"/>
          </a:p>
          <a:p>
            <a:pPr marL="0" marR="0" lvl="0" indent="0" algn="l" rtl="0">
              <a:spcBef>
                <a:spcPts val="0"/>
              </a:spcBef>
              <a:spcAft>
                <a:spcPts val="0"/>
              </a:spcAft>
              <a:buNone/>
            </a:pPr>
            <a:r>
              <a:rPr lang="en-US" sz="1200" dirty="0">
                <a:solidFill>
                  <a:srgbClr val="FFD757"/>
                </a:solidFill>
                <a:latin typeface="Arial"/>
                <a:ea typeface="Arial"/>
                <a:cs typeface="Arial"/>
                <a:sym typeface="Arial"/>
              </a:rPr>
              <a:t>Die </a:t>
            </a:r>
            <a:r>
              <a:rPr lang="en-US" sz="1200" dirty="0" err="1">
                <a:solidFill>
                  <a:srgbClr val="FFD757"/>
                </a:solidFill>
                <a:latin typeface="Arial"/>
                <a:ea typeface="Arial"/>
                <a:cs typeface="Arial"/>
                <a:sym typeface="Arial"/>
              </a:rPr>
              <a:t>kurze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Antwort</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lautet</a:t>
            </a:r>
            <a:r>
              <a:rPr lang="en-US" sz="1200" dirty="0">
                <a:solidFill>
                  <a:srgbClr val="FFD757"/>
                </a:solidFill>
                <a:latin typeface="Arial"/>
                <a:ea typeface="Arial"/>
                <a:cs typeface="Arial"/>
                <a:sym typeface="Arial"/>
              </a:rPr>
              <a:t>: Es </a:t>
            </a:r>
            <a:r>
              <a:rPr lang="en-US" sz="1200" dirty="0" err="1">
                <a:solidFill>
                  <a:srgbClr val="FFD757"/>
                </a:solidFill>
                <a:latin typeface="Arial"/>
                <a:ea typeface="Arial"/>
                <a:cs typeface="Arial"/>
                <a:sym typeface="Arial"/>
              </a:rPr>
              <a:t>ist</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kompliziert</a:t>
            </a:r>
            <a:r>
              <a:rPr lang="en-US" sz="1200" dirty="0">
                <a:solidFill>
                  <a:srgbClr val="FFD757"/>
                </a:solidFill>
                <a:latin typeface="Arial"/>
                <a:ea typeface="Arial"/>
                <a:cs typeface="Arial"/>
                <a:sym typeface="Arial"/>
              </a:rPr>
              <a:t>.</a:t>
            </a:r>
            <a:endParaRPr dirty="0"/>
          </a:p>
          <a:p>
            <a:pPr marL="0" marR="0" lvl="0" indent="0" algn="l" rtl="0">
              <a:spcBef>
                <a:spcPts val="0"/>
              </a:spcBef>
              <a:spcAft>
                <a:spcPts val="0"/>
              </a:spcAft>
              <a:buNone/>
            </a:pPr>
            <a:r>
              <a:rPr lang="en-US" sz="1200" b="1" dirty="0">
                <a:solidFill>
                  <a:srgbClr val="FFD757"/>
                </a:solidFill>
                <a:latin typeface="Arial"/>
                <a:ea typeface="Arial"/>
                <a:cs typeface="Arial"/>
                <a:sym typeface="Arial"/>
              </a:rPr>
              <a:t>--Zu DM</a:t>
            </a:r>
            <a:r>
              <a:rPr lang="en-US" sz="1200" dirty="0">
                <a:solidFill>
                  <a:srgbClr val="FFD757"/>
                </a:solidFill>
                <a:latin typeface="Arial"/>
                <a:ea typeface="Arial"/>
                <a:cs typeface="Arial"/>
                <a:sym typeface="Arial"/>
              </a:rPr>
              <a:t>: Es </a:t>
            </a:r>
            <a:r>
              <a:rPr lang="en-US" sz="1200" dirty="0" err="1">
                <a:solidFill>
                  <a:srgbClr val="FFD757"/>
                </a:solidFill>
                <a:latin typeface="Arial"/>
                <a:ea typeface="Arial"/>
                <a:cs typeface="Arial"/>
                <a:sym typeface="Arial"/>
              </a:rPr>
              <a:t>gibt</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Kontroversen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hinsichtlich</a:t>
            </a:r>
            <a:r>
              <a:rPr lang="en-US" sz="1200" dirty="0">
                <a:solidFill>
                  <a:srgbClr val="FFD757"/>
                </a:solidFill>
                <a:latin typeface="Arial"/>
                <a:ea typeface="Arial"/>
                <a:cs typeface="Arial"/>
                <a:sym typeface="Arial"/>
              </a:rPr>
              <a:t> des </a:t>
            </a:r>
            <a:r>
              <a:rPr lang="en-US" sz="1200" dirty="0" err="1">
                <a:solidFill>
                  <a:srgbClr val="FFD757"/>
                </a:solidFill>
                <a:latin typeface="Arial"/>
                <a:ea typeface="Arial"/>
                <a:cs typeface="Arial"/>
                <a:sym typeface="Arial"/>
              </a:rPr>
              <a:t>Zusammenhangs</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zwischen</a:t>
            </a:r>
            <a:r>
              <a:rPr lang="en-US" sz="1200" dirty="0">
                <a:solidFill>
                  <a:srgbClr val="FFD757"/>
                </a:solidFill>
                <a:latin typeface="Arial"/>
                <a:ea typeface="Arial"/>
                <a:cs typeface="Arial"/>
                <a:sym typeface="Arial"/>
              </a:rPr>
              <a:t> DM und POWG. </a:t>
            </a:r>
            <a:r>
              <a:rPr lang="en-US" sz="1200" dirty="0" err="1">
                <a:solidFill>
                  <a:srgbClr val="FFD757"/>
                </a:solidFill>
                <a:latin typeface="Arial"/>
                <a:ea typeface="Arial"/>
                <a:cs typeface="Arial"/>
                <a:sym typeface="Arial"/>
              </a:rPr>
              <a:t>Mehrere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renommierte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Studien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legen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nahe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dass</a:t>
            </a:r>
            <a:r>
              <a:rPr lang="en-US" sz="1200" dirty="0">
                <a:solidFill>
                  <a:srgbClr val="FFD757"/>
                </a:solidFill>
                <a:latin typeface="Arial"/>
                <a:ea typeface="Arial"/>
                <a:cs typeface="Arial"/>
                <a:sym typeface="Arial"/>
              </a:rPr>
              <a:t> DM </a:t>
            </a:r>
            <a:r>
              <a:rPr lang="en-US" sz="1200" dirty="0" err="1">
                <a:solidFill>
                  <a:srgbClr val="FFD757"/>
                </a:solidFill>
                <a:latin typeface="Arial"/>
                <a:ea typeface="Arial"/>
                <a:cs typeface="Arial"/>
                <a:sym typeface="Arial"/>
              </a:rPr>
              <a:t>ein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Risikofaktor</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ist</a:t>
            </a:r>
            <a:r>
              <a:rPr lang="en-US" sz="1200" dirty="0">
                <a:solidFill>
                  <a:srgbClr val="FFD757"/>
                </a:solidFill>
                <a:latin typeface="Arial"/>
                <a:ea typeface="Arial"/>
                <a:cs typeface="Arial"/>
                <a:sym typeface="Arial"/>
              </a:rPr>
              <a:t>. Allerdings </a:t>
            </a:r>
            <a:r>
              <a:rPr lang="en-US" sz="1200" dirty="0" err="1">
                <a:solidFill>
                  <a:srgbClr val="FFD757"/>
                </a:solidFill>
                <a:latin typeface="Arial"/>
                <a:ea typeface="Arial"/>
                <a:cs typeface="Arial"/>
                <a:sym typeface="Arial"/>
              </a:rPr>
              <a:t>fanden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mehrere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ebenso</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renommierte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Studien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keinen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Zusammenhang</a:t>
            </a:r>
            <a:r>
              <a:rPr lang="en-US" sz="1200" dirty="0">
                <a:solidFill>
                  <a:srgbClr val="FFD757"/>
                </a:solidFill>
                <a:latin typeface="Arial"/>
                <a:ea typeface="Arial"/>
                <a:cs typeface="Arial"/>
                <a:sym typeface="Arial"/>
              </a:rPr>
              <a:t>, und </a:t>
            </a:r>
            <a:r>
              <a:rPr lang="en-US" sz="1200" dirty="0" err="1">
                <a:solidFill>
                  <a:srgbClr val="FFD757"/>
                </a:solidFill>
                <a:latin typeface="Arial"/>
                <a:ea typeface="Arial"/>
                <a:cs typeface="Arial"/>
                <a:sym typeface="Arial"/>
              </a:rPr>
              <a:t>eine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schien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darauf</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hinzudeuten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dass</a:t>
            </a:r>
            <a:r>
              <a:rPr lang="en-US" sz="1200" dirty="0">
                <a:solidFill>
                  <a:srgbClr val="FFD757"/>
                </a:solidFill>
                <a:latin typeface="Arial"/>
                <a:ea typeface="Arial"/>
                <a:cs typeface="Arial"/>
                <a:sym typeface="Arial"/>
              </a:rPr>
              <a:t> DM </a:t>
            </a:r>
            <a:r>
              <a:rPr lang="en-US" sz="1200" dirty="0" err="1">
                <a:solidFill>
                  <a:srgbClr val="FFD757"/>
                </a:solidFill>
                <a:latin typeface="Arial"/>
                <a:ea typeface="Arial"/>
                <a:cs typeface="Arial"/>
                <a:sym typeface="Arial"/>
              </a:rPr>
              <a:t>mit</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einem</a:t>
            </a:r>
            <a:r>
              <a:rPr lang="en-US" sz="1200" dirty="0">
                <a:solidFill>
                  <a:srgbClr val="FFD757"/>
                </a:solidFill>
                <a:latin typeface="Arial"/>
                <a:ea typeface="Arial"/>
                <a:cs typeface="Arial"/>
                <a:sym typeface="Arial"/>
              </a:rPr>
              <a:t> </a:t>
            </a:r>
            <a:r>
              <a:rPr lang="en-US" sz="1200" i="1" dirty="0" err="1">
                <a:solidFill>
                  <a:srgbClr val="FFD757"/>
                </a:solidFill>
                <a:latin typeface="Arial"/>
                <a:ea typeface="Arial"/>
                <a:cs typeface="Arial"/>
                <a:sym typeface="Arial"/>
              </a:rPr>
              <a:t>verringerten</a:t>
            </a:r>
            <a:r>
              <a:rPr lang="en-US" sz="1200" i="1" dirty="0">
                <a:solidFill>
                  <a:srgbClr val="FFD757"/>
                </a:solidFill>
                <a:latin typeface="Arial"/>
                <a:ea typeface="Arial"/>
                <a:cs typeface="Arial"/>
                <a:sym typeface="Arial"/>
              </a:rPr>
              <a:t> </a:t>
            </a:r>
            <a:r>
              <a:rPr lang="en-US" sz="1200" dirty="0">
                <a:solidFill>
                  <a:srgbClr val="FFD757"/>
                </a:solidFill>
                <a:latin typeface="Arial"/>
                <a:ea typeface="Arial"/>
                <a:cs typeface="Arial"/>
                <a:sym typeface="Arial"/>
              </a:rPr>
              <a:t>Risiko für POWG </a:t>
            </a:r>
            <a:r>
              <a:rPr lang="en-US" sz="1200" dirty="0" err="1">
                <a:solidFill>
                  <a:srgbClr val="FFD757"/>
                </a:solidFill>
                <a:latin typeface="Arial"/>
                <a:ea typeface="Arial"/>
                <a:cs typeface="Arial"/>
                <a:sym typeface="Arial"/>
              </a:rPr>
              <a:t>verbunden</a:t>
            </a:r>
            <a:r>
              <a:rPr lang="en-US" sz="1200" dirty="0">
                <a:solidFill>
                  <a:srgbClr val="FFD757"/>
                </a:solidFill>
                <a:latin typeface="Arial"/>
                <a:ea typeface="Arial"/>
                <a:cs typeface="Arial"/>
                <a:sym typeface="Arial"/>
              </a:rPr>
              <a:t> sein </a:t>
            </a:r>
            <a:r>
              <a:rPr lang="en-US" sz="1200" dirty="0" err="1">
                <a:solidFill>
                  <a:srgbClr val="FFD757"/>
                </a:solidFill>
                <a:latin typeface="Arial"/>
                <a:ea typeface="Arial"/>
                <a:cs typeface="Arial"/>
                <a:sym typeface="Arial"/>
              </a:rPr>
              <a:t>könnte</a:t>
            </a:r>
            <a:r>
              <a:rPr lang="en-US" sz="1200" dirty="0">
                <a:solidFill>
                  <a:srgbClr val="FFD757"/>
                </a:solidFill>
                <a:latin typeface="Arial"/>
                <a:ea typeface="Arial"/>
                <a:cs typeface="Arial"/>
                <a:sym typeface="Arial"/>
              </a:rPr>
              <a:t>. (Viele </a:t>
            </a:r>
            <a:r>
              <a:rPr lang="en-US" sz="1200" dirty="0" err="1">
                <a:solidFill>
                  <a:srgbClr val="FFD757"/>
                </a:solidFill>
                <a:latin typeface="Arial"/>
                <a:ea typeface="Arial"/>
                <a:cs typeface="Arial"/>
                <a:sym typeface="Arial"/>
              </a:rPr>
              <a:t>Experten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behaupten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dieser</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Befund</a:t>
            </a:r>
            <a:r>
              <a:rPr lang="en-US" sz="1200" dirty="0">
                <a:solidFill>
                  <a:srgbClr val="FFD757"/>
                </a:solidFill>
                <a:latin typeface="Arial"/>
                <a:ea typeface="Arial"/>
                <a:cs typeface="Arial"/>
                <a:sym typeface="Arial"/>
              </a:rPr>
              <a:t> sei </a:t>
            </a:r>
            <a:r>
              <a:rPr lang="en-US" sz="1200" dirty="0" err="1">
                <a:solidFill>
                  <a:srgbClr val="FFD757"/>
                </a:solidFill>
                <a:latin typeface="Arial"/>
                <a:ea typeface="Arial"/>
                <a:cs typeface="Arial"/>
                <a:sym typeface="Arial"/>
              </a:rPr>
              <a:t>ein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Artefakt</a:t>
            </a:r>
            <a:r>
              <a:rPr lang="en-US" sz="1200" dirty="0">
                <a:solidFill>
                  <a:srgbClr val="FFD757"/>
                </a:solidFill>
                <a:latin typeface="Arial"/>
                <a:ea typeface="Arial"/>
                <a:cs typeface="Arial"/>
                <a:sym typeface="Arial"/>
              </a:rPr>
              <a:t> des </a:t>
            </a:r>
            <a:r>
              <a:rPr lang="en-US" sz="1200" dirty="0" err="1">
                <a:solidFill>
                  <a:srgbClr val="FFD757"/>
                </a:solidFill>
                <a:latin typeface="Arial"/>
                <a:ea typeface="Arial"/>
                <a:cs typeface="Arial"/>
                <a:sym typeface="Arial"/>
              </a:rPr>
              <a:t>Studiendesigns</a:t>
            </a:r>
            <a:r>
              <a:rPr lang="en-US" sz="1200" dirty="0">
                <a:solidFill>
                  <a:srgbClr val="FFD757"/>
                </a:solidFill>
                <a:latin typeface="Arial"/>
                <a:ea typeface="Arial"/>
                <a:cs typeface="Arial"/>
                <a:sym typeface="Arial"/>
              </a:rPr>
              <a:t>.)</a:t>
            </a:r>
            <a:endParaRPr dirty="0"/>
          </a:p>
          <a:p>
            <a:pPr marL="0" marR="0" lvl="0" indent="0" algn="l" rtl="0">
              <a:spcBef>
                <a:spcPts val="0"/>
              </a:spcBef>
              <a:spcAft>
                <a:spcPts val="0"/>
              </a:spcAft>
              <a:buNone/>
            </a:pPr>
            <a:r>
              <a:rPr lang="en-US" sz="1200" b="1" dirty="0">
                <a:solidFill>
                  <a:srgbClr val="FFD757"/>
                </a:solidFill>
                <a:latin typeface="Arial"/>
                <a:ea typeface="Arial"/>
                <a:cs typeface="Arial"/>
                <a:sym typeface="Arial"/>
              </a:rPr>
              <a:t>--Zu HTN</a:t>
            </a:r>
            <a:r>
              <a:rPr lang="en-US" sz="1200" dirty="0">
                <a:solidFill>
                  <a:srgbClr val="FFD757"/>
                </a:solidFill>
                <a:latin typeface="Arial"/>
                <a:ea typeface="Arial"/>
                <a:cs typeface="Arial"/>
                <a:sym typeface="Arial"/>
              </a:rPr>
              <a:t>: Auch </a:t>
            </a:r>
            <a:r>
              <a:rPr lang="en-US" sz="1200" dirty="0" err="1">
                <a:solidFill>
                  <a:srgbClr val="FFD757"/>
                </a:solidFill>
                <a:latin typeface="Arial"/>
                <a:ea typeface="Arial"/>
                <a:cs typeface="Arial"/>
                <a:sym typeface="Arial"/>
              </a:rPr>
              <a:t>hier</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gibt</a:t>
            </a:r>
            <a:r>
              <a:rPr lang="en-US" sz="1200" dirty="0">
                <a:solidFill>
                  <a:srgbClr val="FFD757"/>
                </a:solidFill>
                <a:latin typeface="Arial"/>
                <a:ea typeface="Arial"/>
                <a:cs typeface="Arial"/>
                <a:sym typeface="Arial"/>
              </a:rPr>
              <a:t> es </a:t>
            </a:r>
            <a:r>
              <a:rPr lang="en-US" sz="1200" dirty="0" err="1">
                <a:solidFill>
                  <a:srgbClr val="FFD757"/>
                </a:solidFill>
                <a:latin typeface="Arial"/>
                <a:ea typeface="Arial"/>
                <a:cs typeface="Arial"/>
                <a:sym typeface="Arial"/>
              </a:rPr>
              <a:t>Kontroversen</a:t>
            </a:r>
            <a:r>
              <a:rPr lang="en-US" sz="1200" dirty="0">
                <a:solidFill>
                  <a:srgbClr val="FFD757"/>
                </a:solidFill>
                <a:latin typeface="Arial"/>
                <a:ea typeface="Arial"/>
                <a:cs typeface="Arial"/>
                <a:sym typeface="Arial"/>
              </a:rPr>
              <a:t>. Eine (</a:t>
            </a:r>
            <a:r>
              <a:rPr lang="en-US" sz="1200" dirty="0" err="1">
                <a:solidFill>
                  <a:srgbClr val="FFD757"/>
                </a:solidFill>
                <a:latin typeface="Arial"/>
                <a:ea typeface="Arial"/>
                <a:cs typeface="Arial"/>
                <a:sym typeface="Arial"/>
              </a:rPr>
              <a:t>große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renommierte</a:t>
            </a:r>
            <a:r>
              <a:rPr lang="en-US" sz="1200" dirty="0">
                <a:solidFill>
                  <a:srgbClr val="FFD757"/>
                </a:solidFill>
                <a:latin typeface="Arial"/>
                <a:ea typeface="Arial"/>
                <a:cs typeface="Arial"/>
                <a:sym typeface="Arial"/>
              </a:rPr>
              <a:t>) Studie </a:t>
            </a:r>
            <a:r>
              <a:rPr lang="en-US" sz="1200" dirty="0" err="1">
                <a:solidFill>
                  <a:srgbClr val="FFD757"/>
                </a:solidFill>
                <a:latin typeface="Arial"/>
                <a:ea typeface="Arial"/>
                <a:cs typeface="Arial"/>
                <a:sym typeface="Arial"/>
              </a:rPr>
              <a:t>ergab</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dass</a:t>
            </a:r>
            <a:r>
              <a:rPr lang="en-US" sz="1200" dirty="0">
                <a:solidFill>
                  <a:srgbClr val="FFD757"/>
                </a:solidFill>
                <a:latin typeface="Arial"/>
                <a:ea typeface="Arial"/>
                <a:cs typeface="Arial"/>
                <a:sym typeface="Arial"/>
              </a:rPr>
              <a:t> HTN </a:t>
            </a:r>
            <a:r>
              <a:rPr lang="en-US" sz="1200" dirty="0" err="1">
                <a:solidFill>
                  <a:srgbClr val="FFD757"/>
                </a:solidFill>
                <a:latin typeface="Arial"/>
                <a:ea typeface="Arial"/>
                <a:cs typeface="Arial"/>
                <a:sym typeface="Arial"/>
              </a:rPr>
              <a:t>bei</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Personen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unter</a:t>
            </a:r>
            <a:r>
              <a:rPr lang="en-US" sz="1200" dirty="0">
                <a:solidFill>
                  <a:srgbClr val="FFD757"/>
                </a:solidFill>
                <a:latin typeface="Arial"/>
                <a:ea typeface="Arial"/>
                <a:cs typeface="Arial"/>
                <a:sym typeface="Arial"/>
              </a:rPr>
              <a:t> 65 Jahren </a:t>
            </a:r>
            <a:r>
              <a:rPr lang="en-US" sz="1200" dirty="0" err="1">
                <a:solidFill>
                  <a:srgbClr val="FFD757"/>
                </a:solidFill>
                <a:latin typeface="Arial"/>
                <a:ea typeface="Arial"/>
                <a:cs typeface="Arial"/>
                <a:sym typeface="Arial"/>
              </a:rPr>
              <a:t>mit</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einem</a:t>
            </a:r>
            <a:r>
              <a:rPr lang="en-US" sz="1200" dirty="0">
                <a:solidFill>
                  <a:srgbClr val="FFD757"/>
                </a:solidFill>
                <a:latin typeface="Arial"/>
                <a:ea typeface="Arial"/>
                <a:cs typeface="Arial"/>
                <a:sym typeface="Arial"/>
              </a:rPr>
              <a:t> </a:t>
            </a:r>
            <a:r>
              <a:rPr lang="en-US" sz="1200" i="1" dirty="0" err="1">
                <a:solidFill>
                  <a:srgbClr val="FFD757"/>
                </a:solidFill>
                <a:latin typeface="Arial"/>
                <a:ea typeface="Arial"/>
                <a:cs typeface="Arial"/>
                <a:sym typeface="Arial"/>
              </a:rPr>
              <a:t>verringerten</a:t>
            </a:r>
            <a:r>
              <a:rPr lang="en-US" sz="1200" i="1" dirty="0">
                <a:solidFill>
                  <a:srgbClr val="FFD757"/>
                </a:solidFill>
                <a:latin typeface="Arial"/>
                <a:ea typeface="Arial"/>
                <a:cs typeface="Arial"/>
                <a:sym typeface="Arial"/>
              </a:rPr>
              <a:t> </a:t>
            </a:r>
            <a:r>
              <a:rPr lang="en-US" sz="1200" dirty="0">
                <a:solidFill>
                  <a:srgbClr val="FFD757"/>
                </a:solidFill>
                <a:latin typeface="Arial"/>
                <a:ea typeface="Arial"/>
                <a:cs typeface="Arial"/>
                <a:sym typeface="Arial"/>
              </a:rPr>
              <a:t>Risiko für POWG </a:t>
            </a:r>
            <a:r>
              <a:rPr lang="en-US" sz="1200" dirty="0" err="1">
                <a:solidFill>
                  <a:srgbClr val="FFD757"/>
                </a:solidFill>
                <a:latin typeface="Arial"/>
                <a:ea typeface="Arial"/>
                <a:cs typeface="Arial"/>
                <a:sym typeface="Arial"/>
              </a:rPr>
              <a:t>verbunden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ist</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bei</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älteren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Personen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jedoch</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mit</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einem</a:t>
            </a:r>
            <a:r>
              <a:rPr lang="en-US" sz="1200" dirty="0">
                <a:solidFill>
                  <a:srgbClr val="FFD757"/>
                </a:solidFill>
                <a:latin typeface="Arial"/>
                <a:ea typeface="Arial"/>
                <a:cs typeface="Arial"/>
                <a:sym typeface="Arial"/>
              </a:rPr>
              <a:t> </a:t>
            </a:r>
            <a:r>
              <a:rPr lang="en-US" sz="1200" i="1" dirty="0" err="1">
                <a:solidFill>
                  <a:srgbClr val="FFD757"/>
                </a:solidFill>
                <a:latin typeface="Arial"/>
                <a:ea typeface="Arial"/>
                <a:cs typeface="Arial"/>
                <a:sym typeface="Arial"/>
              </a:rPr>
              <a:t>erhöhten</a:t>
            </a:r>
            <a:r>
              <a:rPr lang="en-US" sz="1200" i="1" dirty="0">
                <a:solidFill>
                  <a:srgbClr val="FFD757"/>
                </a:solidFill>
                <a:latin typeface="Arial"/>
                <a:ea typeface="Arial"/>
                <a:cs typeface="Arial"/>
                <a:sym typeface="Arial"/>
              </a:rPr>
              <a:t> </a:t>
            </a:r>
            <a:r>
              <a:rPr lang="en-US" sz="1200" dirty="0">
                <a:solidFill>
                  <a:srgbClr val="FFD757"/>
                </a:solidFill>
                <a:latin typeface="Arial"/>
                <a:ea typeface="Arial"/>
                <a:cs typeface="Arial"/>
                <a:sym typeface="Arial"/>
              </a:rPr>
              <a:t>Risiko. </a:t>
            </a:r>
            <a:r>
              <a:rPr lang="en-US" sz="1200" dirty="0" err="1">
                <a:solidFill>
                  <a:srgbClr val="FFD757"/>
                </a:solidFill>
                <a:latin typeface="Arial"/>
                <a:ea typeface="Arial"/>
                <a:cs typeface="Arial"/>
                <a:sym typeface="Arial"/>
              </a:rPr>
              <a:t>Ebenso</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zuverlässige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Forschungsergebnisse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zeigten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jedoch</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dass</a:t>
            </a:r>
            <a:r>
              <a:rPr lang="en-US" sz="1200" dirty="0">
                <a:solidFill>
                  <a:srgbClr val="FFD757"/>
                </a:solidFill>
                <a:latin typeface="Arial"/>
                <a:ea typeface="Arial"/>
                <a:cs typeface="Arial"/>
                <a:sym typeface="Arial"/>
              </a:rPr>
              <a:t> HTN </a:t>
            </a:r>
            <a:r>
              <a:rPr lang="en-US" sz="1200" dirty="0" err="1">
                <a:solidFill>
                  <a:srgbClr val="FFD757"/>
                </a:solidFill>
                <a:latin typeface="Arial"/>
                <a:ea typeface="Arial"/>
                <a:cs typeface="Arial"/>
                <a:sym typeface="Arial"/>
              </a:rPr>
              <a:t>sowohl</a:t>
            </a:r>
            <a:r>
              <a:rPr lang="en-US" sz="1200" dirty="0">
                <a:solidFill>
                  <a:srgbClr val="FFD757"/>
                </a:solidFill>
                <a:latin typeface="Arial"/>
                <a:ea typeface="Arial"/>
                <a:cs typeface="Arial"/>
                <a:sym typeface="Arial"/>
              </a:rPr>
              <a:t> für </a:t>
            </a:r>
            <a:r>
              <a:rPr lang="en-US" sz="1200" dirty="0" err="1">
                <a:solidFill>
                  <a:srgbClr val="FFD757"/>
                </a:solidFill>
                <a:latin typeface="Arial"/>
                <a:ea typeface="Arial"/>
                <a:cs typeface="Arial"/>
                <a:sym typeface="Arial"/>
              </a:rPr>
              <a:t>ältere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als</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auch</a:t>
            </a:r>
            <a:r>
              <a:rPr lang="en-US" sz="1200" dirty="0">
                <a:solidFill>
                  <a:srgbClr val="FFD757"/>
                </a:solidFill>
                <a:latin typeface="Arial"/>
                <a:ea typeface="Arial"/>
                <a:cs typeface="Arial"/>
                <a:sym typeface="Arial"/>
              </a:rPr>
              <a:t> für </a:t>
            </a:r>
            <a:r>
              <a:rPr lang="en-US" sz="1200" dirty="0" err="1">
                <a:solidFill>
                  <a:srgbClr val="FFD757"/>
                </a:solidFill>
                <a:latin typeface="Arial"/>
                <a:ea typeface="Arial"/>
                <a:cs typeface="Arial"/>
                <a:sym typeface="Arial"/>
              </a:rPr>
              <a:t>jüngere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Patienten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zumindest</a:t>
            </a:r>
            <a:r>
              <a:rPr lang="en-US" sz="1200" dirty="0">
                <a:solidFill>
                  <a:srgbClr val="FFD757"/>
                </a:solidFill>
                <a:latin typeface="Arial"/>
                <a:ea typeface="Arial"/>
                <a:cs typeface="Arial"/>
                <a:sym typeface="Arial"/>
              </a:rPr>
              <a:t> in </a:t>
            </a:r>
            <a:r>
              <a:rPr lang="en-US" sz="1200" dirty="0" err="1">
                <a:solidFill>
                  <a:srgbClr val="FFD757"/>
                </a:solidFill>
                <a:latin typeface="Arial"/>
                <a:ea typeface="Arial"/>
                <a:cs typeface="Arial"/>
                <a:sym typeface="Arial"/>
              </a:rPr>
              <a:t>gewissem</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Maße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schützend</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wirkt</a:t>
            </a:r>
            <a:r>
              <a:rPr lang="en-US" sz="1200" dirty="0">
                <a:solidFill>
                  <a:srgbClr val="FFD757"/>
                </a:solidFill>
                <a:latin typeface="Arial"/>
                <a:ea typeface="Arial"/>
                <a:cs typeface="Arial"/>
                <a:sym typeface="Arial"/>
              </a:rPr>
              <a:t>.</a:t>
            </a:r>
            <a:endParaRPr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388"/>
        <p:cNvGrpSpPr/>
        <p:nvPr/>
      </p:nvGrpSpPr>
      <p:grpSpPr>
        <a:xfrm>
          <a:off x="0" y="0"/>
          <a:ext cx="0" cy="0"/>
          <a:chOff x="0" y="0"/>
          <a:chExt cx="0" cy="0"/>
        </a:xfrm>
      </p:grpSpPr>
      <p:sp>
        <p:nvSpPr>
          <p:cNvPr id="1389" name="Google Shape;1389;p91"/>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390" name="Google Shape;1390;p91"/>
          <p:cNvSpPr txBox="1"/>
          <p:nvPr/>
        </p:nvSpPr>
        <p:spPr>
          <a:xfrm>
            <a:off x="457200" y="1536174"/>
            <a:ext cx="7391400" cy="28578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7"/>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Ethnische</a:t>
            </a:r>
            <a:r>
              <a:rPr lang="en-US" sz="1200" dirty="0">
                <a:solidFill>
                  <a:srgbClr val="BFBFBF"/>
                </a:solidFill>
              </a:rPr>
              <a:t> </a:t>
            </a:r>
            <a:r>
              <a:rPr lang="en-US" sz="1200" dirty="0" err="1">
                <a:solidFill>
                  <a:srgbClr val="BFBFBF"/>
                </a:solidFill>
              </a:rPr>
              <a:t>Zugehörigkeit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Caveat"/>
                <a:ea typeface="Caveat"/>
                <a:cs typeface="Caveat"/>
                <a:sym typeface="Caveat"/>
              </a:rPr>
              <a:t>--DM?</a:t>
            </a:r>
            <a:endParaRPr dirty="0"/>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Caveat"/>
                <a:ea typeface="Caveat"/>
                <a:cs typeface="Caveat"/>
                <a:sym typeface="Caveat"/>
              </a:rPr>
              <a:t>--HTN?</a:t>
            </a:r>
            <a:endParaRPr dirty="0"/>
          </a:p>
        </p:txBody>
      </p:sp>
      <p:sp>
        <p:nvSpPr>
          <p:cNvPr id="1391" name="Google Shape;1391;p91"/>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392" name="Google Shape;1392;p91"/>
          <p:cNvSpPr txBox="1"/>
          <p:nvPr/>
        </p:nvSpPr>
        <p:spPr>
          <a:xfrm>
            <a:off x="1600200" y="3733800"/>
            <a:ext cx="6629400" cy="2427000"/>
          </a:xfrm>
          <a:prstGeom prst="rect">
            <a:avLst/>
          </a:prstGeom>
          <a:solidFill>
            <a:srgbClr val="FFD757"/>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0000FF"/>
                </a:solidFill>
              </a:rPr>
              <a:t>Was hat es </a:t>
            </a:r>
            <a:r>
              <a:rPr lang="en-US" sz="1200" i="1" dirty="0" err="1">
                <a:solidFill>
                  <a:srgbClr val="0000FF"/>
                </a:solidFill>
              </a:rPr>
              <a:t>mit</a:t>
            </a:r>
            <a:r>
              <a:rPr lang="en-US" sz="1200" i="1" dirty="0">
                <a:solidFill>
                  <a:srgbClr val="0000FF"/>
                </a:solidFill>
              </a:rPr>
              <a:t> den </a:t>
            </a:r>
            <a:r>
              <a:rPr lang="en-US" sz="1200" i="1" dirty="0" err="1">
                <a:solidFill>
                  <a:srgbClr val="0000FF"/>
                </a:solidFill>
              </a:rPr>
              <a:t>Fragezeichen</a:t>
            </a:r>
            <a:r>
              <a:rPr lang="en-US" sz="1200" i="1" dirty="0">
                <a:solidFill>
                  <a:srgbClr val="0000FF"/>
                </a:solidFill>
              </a:rPr>
              <a:t> </a:t>
            </a:r>
            <a:r>
              <a:rPr lang="en-US" sz="1200" i="1" dirty="0" err="1">
                <a:solidFill>
                  <a:srgbClr val="0000FF"/>
                </a:solidFill>
              </a:rPr>
              <a:t>bei</a:t>
            </a:r>
            <a:r>
              <a:rPr lang="en-US" sz="1200" i="1" dirty="0">
                <a:solidFill>
                  <a:srgbClr val="0000FF"/>
                </a:solidFill>
              </a:rPr>
              <a:t> DM und HTN auf </a:t>
            </a:r>
            <a:r>
              <a:rPr lang="en-US" sz="1200" i="1" dirty="0" err="1">
                <a:solidFill>
                  <a:srgbClr val="0000FF"/>
                </a:solidFill>
              </a:rPr>
              <a:t>sich</a:t>
            </a:r>
            <a:r>
              <a:rPr lang="en-US" sz="1200" i="1" dirty="0">
                <a:solidFill>
                  <a:srgbClr val="0000FF"/>
                </a:solidFill>
              </a:rPr>
              <a:t>? Sind </a:t>
            </a:r>
            <a:r>
              <a:rPr lang="en-US" sz="1200" i="1" dirty="0" err="1">
                <a:solidFill>
                  <a:srgbClr val="0000FF"/>
                </a:solidFill>
              </a:rPr>
              <a:t>sie</a:t>
            </a:r>
            <a:r>
              <a:rPr lang="en-US" sz="1200" i="1" dirty="0">
                <a:solidFill>
                  <a:srgbClr val="0000FF"/>
                </a:solidFill>
              </a:rPr>
              <a:t> </a:t>
            </a:r>
            <a:r>
              <a:rPr lang="en-US" sz="1200" i="1" dirty="0" err="1">
                <a:solidFill>
                  <a:srgbClr val="0000FF"/>
                </a:solidFill>
              </a:rPr>
              <a:t>Risikofaktoren</a:t>
            </a:r>
            <a:r>
              <a:rPr lang="en-US" sz="1200" i="1" dirty="0">
                <a:solidFill>
                  <a:srgbClr val="0000FF"/>
                </a:solidFill>
              </a:rPr>
              <a:t> </a:t>
            </a:r>
            <a:r>
              <a:rPr lang="en-US" sz="1200" i="1" dirty="0" err="1">
                <a:solidFill>
                  <a:srgbClr val="0000FF"/>
                </a:solidFill>
              </a:rPr>
              <a:t>oder</a:t>
            </a:r>
            <a:r>
              <a:rPr lang="en-US" sz="1200" i="1" dirty="0">
                <a:solidFill>
                  <a:srgbClr val="0000FF"/>
                </a:solidFill>
              </a:rPr>
              <a:t> nicht?</a:t>
            </a:r>
            <a:endParaRPr dirty="0"/>
          </a:p>
          <a:p>
            <a:pPr marL="0" marR="0" lvl="0" indent="0" algn="l" rtl="0">
              <a:spcBef>
                <a:spcPts val="0"/>
              </a:spcBef>
              <a:spcAft>
                <a:spcPts val="0"/>
              </a:spcAft>
              <a:buNone/>
            </a:pPr>
            <a:r>
              <a:rPr lang="en-US" sz="1200" dirty="0">
                <a:solidFill>
                  <a:srgbClr val="0000FF"/>
                </a:solidFill>
                <a:latin typeface="Arial"/>
                <a:ea typeface="Arial"/>
                <a:cs typeface="Arial"/>
                <a:sym typeface="Arial"/>
              </a:rPr>
              <a:t>Die </a:t>
            </a:r>
            <a:r>
              <a:rPr lang="en-US" sz="1200" dirty="0" err="1">
                <a:solidFill>
                  <a:srgbClr val="0000FF"/>
                </a:solidFill>
                <a:latin typeface="Arial"/>
                <a:ea typeface="Arial"/>
                <a:cs typeface="Arial"/>
                <a:sym typeface="Arial"/>
              </a:rPr>
              <a:t>kurze</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Antwort</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lautet</a:t>
            </a:r>
            <a:r>
              <a:rPr lang="en-US" sz="1200" dirty="0">
                <a:solidFill>
                  <a:srgbClr val="0000FF"/>
                </a:solidFill>
                <a:latin typeface="Arial"/>
                <a:ea typeface="Arial"/>
                <a:cs typeface="Arial"/>
                <a:sym typeface="Arial"/>
              </a:rPr>
              <a:t>: Es </a:t>
            </a:r>
            <a:r>
              <a:rPr lang="en-US" sz="1200" dirty="0" err="1">
                <a:solidFill>
                  <a:srgbClr val="0000FF"/>
                </a:solidFill>
                <a:latin typeface="Arial"/>
                <a:ea typeface="Arial"/>
                <a:cs typeface="Arial"/>
                <a:sym typeface="Arial"/>
              </a:rPr>
              <a:t>ist</a:t>
            </a:r>
            <a:r>
              <a:rPr lang="en-US" sz="1200" dirty="0">
                <a:solidFill>
                  <a:srgbClr val="0000FF"/>
                </a:solidFill>
                <a:latin typeface="Arial"/>
                <a:ea typeface="Arial"/>
                <a:cs typeface="Arial"/>
                <a:sym typeface="Arial"/>
              </a:rPr>
              <a:t> </a:t>
            </a:r>
            <a:r>
              <a:rPr lang="en-US" sz="1200" dirty="0" err="1">
                <a:solidFill>
                  <a:srgbClr val="0000FF"/>
                </a:solidFill>
                <a:latin typeface="Arial"/>
                <a:ea typeface="Arial"/>
                <a:cs typeface="Arial"/>
                <a:sym typeface="Arial"/>
              </a:rPr>
              <a:t>kompliziert</a:t>
            </a:r>
            <a:r>
              <a:rPr lang="en-US" sz="1200" dirty="0">
                <a:solidFill>
                  <a:srgbClr val="0000FF"/>
                </a:solidFill>
                <a:latin typeface="Arial"/>
                <a:ea typeface="Arial"/>
                <a:cs typeface="Arial"/>
                <a:sym typeface="Arial"/>
              </a:rPr>
              <a:t>.</a:t>
            </a:r>
            <a:endParaRPr dirty="0"/>
          </a:p>
          <a:p>
            <a:pPr marL="0" marR="0" lvl="0" indent="0" algn="l" rtl="0">
              <a:spcBef>
                <a:spcPts val="0"/>
              </a:spcBef>
              <a:spcAft>
                <a:spcPts val="0"/>
              </a:spcAft>
              <a:buNone/>
            </a:pPr>
            <a:r>
              <a:rPr lang="en-US" sz="1200" b="1" dirty="0">
                <a:solidFill>
                  <a:srgbClr val="0000FF"/>
                </a:solidFill>
                <a:latin typeface="Arial"/>
                <a:ea typeface="Arial"/>
                <a:cs typeface="Arial"/>
                <a:sym typeface="Arial"/>
              </a:rPr>
              <a:t>--Zu DM</a:t>
            </a:r>
            <a:r>
              <a:rPr lang="en-US" sz="1200" dirty="0">
                <a:solidFill>
                  <a:srgbClr val="0000FF"/>
                </a:solidFill>
                <a:latin typeface="Arial"/>
                <a:ea typeface="Arial"/>
                <a:cs typeface="Arial"/>
                <a:sym typeface="Arial"/>
              </a:rPr>
              <a:t>: </a:t>
            </a:r>
            <a:r>
              <a:rPr lang="en-US" sz="1200" dirty="0">
                <a:solidFill>
                  <a:srgbClr val="0000FF"/>
                </a:solidFill>
              </a:rPr>
              <a:t>Der </a:t>
            </a:r>
            <a:r>
              <a:rPr lang="en-US" sz="1200" dirty="0" err="1">
                <a:solidFill>
                  <a:srgbClr val="0000FF"/>
                </a:solidFill>
              </a:rPr>
              <a:t>Zusammenhang</a:t>
            </a:r>
            <a:r>
              <a:rPr lang="en-US" sz="1200" dirty="0">
                <a:solidFill>
                  <a:srgbClr val="0000FF"/>
                </a:solidFill>
              </a:rPr>
              <a:t> </a:t>
            </a:r>
            <a:r>
              <a:rPr lang="en-US" sz="1200" dirty="0" err="1">
                <a:solidFill>
                  <a:srgbClr val="0000FF"/>
                </a:solidFill>
              </a:rPr>
              <a:t>zwischen</a:t>
            </a:r>
            <a:r>
              <a:rPr lang="en-US" sz="1200" dirty="0">
                <a:solidFill>
                  <a:srgbClr val="0000FF"/>
                </a:solidFill>
              </a:rPr>
              <a:t> Diabetes mellitus und POWG </a:t>
            </a:r>
            <a:r>
              <a:rPr lang="en-US" sz="1200" dirty="0" err="1">
                <a:solidFill>
                  <a:srgbClr val="0000FF"/>
                </a:solidFill>
              </a:rPr>
              <a:t>ist</a:t>
            </a:r>
            <a:r>
              <a:rPr lang="en-US" sz="1200" dirty="0">
                <a:solidFill>
                  <a:srgbClr val="0000FF"/>
                </a:solidFill>
              </a:rPr>
              <a:t> nicht </a:t>
            </a:r>
            <a:r>
              <a:rPr lang="en-US" sz="1200" dirty="0" err="1">
                <a:solidFill>
                  <a:srgbClr val="0000FF"/>
                </a:solidFill>
              </a:rPr>
              <a:t>abschließend</a:t>
            </a:r>
            <a:r>
              <a:rPr lang="en-US" sz="1200" dirty="0">
                <a:solidFill>
                  <a:srgbClr val="0000FF"/>
                </a:solidFill>
              </a:rPr>
              <a:t> </a:t>
            </a:r>
            <a:r>
              <a:rPr lang="en-US" sz="1200" dirty="0" err="1">
                <a:solidFill>
                  <a:srgbClr val="0000FF"/>
                </a:solidFill>
              </a:rPr>
              <a:t>geklärt</a:t>
            </a:r>
            <a:r>
              <a:rPr lang="en-US" sz="1200" dirty="0">
                <a:solidFill>
                  <a:srgbClr val="0000FF"/>
                </a:solidFill>
              </a:rPr>
              <a:t>. </a:t>
            </a:r>
            <a:r>
              <a:rPr lang="en-US" sz="1200" dirty="0" err="1">
                <a:solidFill>
                  <a:srgbClr val="0000FF"/>
                </a:solidFill>
              </a:rPr>
              <a:t>Einige</a:t>
            </a:r>
            <a:r>
              <a:rPr lang="en-US" sz="1200" dirty="0">
                <a:solidFill>
                  <a:srgbClr val="0000FF"/>
                </a:solidFill>
              </a:rPr>
              <a:t> </a:t>
            </a:r>
            <a:r>
              <a:rPr lang="en-US" sz="1200" dirty="0" err="1">
                <a:solidFill>
                  <a:srgbClr val="0000FF"/>
                </a:solidFill>
              </a:rPr>
              <a:t>renomierte</a:t>
            </a:r>
            <a:r>
              <a:rPr lang="en-US" sz="1200" dirty="0">
                <a:solidFill>
                  <a:srgbClr val="0000FF"/>
                </a:solidFill>
              </a:rPr>
              <a:t> </a:t>
            </a:r>
            <a:r>
              <a:rPr lang="en-US" sz="1200" dirty="0" err="1">
                <a:solidFill>
                  <a:srgbClr val="0000FF"/>
                </a:solidFill>
              </a:rPr>
              <a:t>Studien</a:t>
            </a:r>
            <a:r>
              <a:rPr lang="en-US" sz="1200" dirty="0">
                <a:solidFill>
                  <a:srgbClr val="0000FF"/>
                </a:solidFill>
              </a:rPr>
              <a:t> </a:t>
            </a:r>
            <a:r>
              <a:rPr lang="en-US" sz="1200" dirty="0" err="1">
                <a:solidFill>
                  <a:srgbClr val="0000FF"/>
                </a:solidFill>
              </a:rPr>
              <a:t>zeigen</a:t>
            </a:r>
            <a:r>
              <a:rPr lang="en-US" sz="1200" dirty="0">
                <a:solidFill>
                  <a:srgbClr val="0000FF"/>
                </a:solidFill>
              </a:rPr>
              <a:t> </a:t>
            </a:r>
            <a:r>
              <a:rPr lang="en-US" sz="1200" dirty="0" err="1">
                <a:solidFill>
                  <a:srgbClr val="0000FF"/>
                </a:solidFill>
              </a:rPr>
              <a:t>jedoch</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Assoziation</a:t>
            </a:r>
            <a:r>
              <a:rPr lang="en-US" sz="1200" dirty="0">
                <a:solidFill>
                  <a:srgbClr val="0000FF"/>
                </a:solidFill>
              </a:rPr>
              <a:t> </a:t>
            </a:r>
            <a:r>
              <a:rPr lang="en-US" sz="1200" dirty="0" err="1">
                <a:solidFill>
                  <a:srgbClr val="0000FF"/>
                </a:solidFill>
              </a:rPr>
              <a:t>zwischen</a:t>
            </a:r>
            <a:r>
              <a:rPr lang="en-US" sz="1200" dirty="0">
                <a:solidFill>
                  <a:srgbClr val="0000FF"/>
                </a:solidFill>
              </a:rPr>
              <a:t> Diabetes mellitus und </a:t>
            </a:r>
            <a:r>
              <a:rPr lang="en-US" sz="1200" dirty="0" err="1">
                <a:solidFill>
                  <a:srgbClr val="0000FF"/>
                </a:solidFill>
              </a:rPr>
              <a:t>einem</a:t>
            </a:r>
            <a:r>
              <a:rPr lang="en-US" sz="1200" dirty="0">
                <a:solidFill>
                  <a:srgbClr val="0000FF"/>
                </a:solidFill>
              </a:rPr>
              <a:t> </a:t>
            </a:r>
            <a:r>
              <a:rPr lang="en-US" sz="1200" dirty="0" err="1">
                <a:solidFill>
                  <a:srgbClr val="0000FF"/>
                </a:solidFill>
              </a:rPr>
              <a:t>erhöhten</a:t>
            </a:r>
            <a:r>
              <a:rPr lang="en-US" sz="1200" dirty="0">
                <a:solidFill>
                  <a:srgbClr val="0000FF"/>
                </a:solidFill>
              </a:rPr>
              <a:t> Risiko für </a:t>
            </a:r>
            <a:r>
              <a:rPr lang="en-US" sz="1200" dirty="0" err="1">
                <a:solidFill>
                  <a:srgbClr val="0000FF"/>
                </a:solidFill>
              </a:rPr>
              <a:t>POWG.</a:t>
            </a:r>
            <a:r>
              <a:rPr lang="en-US" sz="1200" dirty="0" err="1">
                <a:solidFill>
                  <a:srgbClr val="FFD757"/>
                </a:solidFill>
                <a:latin typeface="Arial"/>
                <a:ea typeface="Arial"/>
                <a:cs typeface="Arial"/>
                <a:sym typeface="Arial"/>
              </a:rPr>
              <a:t>Allerdings</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fanden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mehrere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ebenso</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renommierte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Studien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keinen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Zusammenhang</a:t>
            </a:r>
            <a:r>
              <a:rPr lang="en-US" sz="1200" dirty="0">
                <a:solidFill>
                  <a:srgbClr val="FFD757"/>
                </a:solidFill>
                <a:latin typeface="Arial"/>
                <a:ea typeface="Arial"/>
                <a:cs typeface="Arial"/>
                <a:sym typeface="Arial"/>
              </a:rPr>
              <a:t>, und </a:t>
            </a:r>
            <a:r>
              <a:rPr lang="en-US" sz="1200" dirty="0" err="1">
                <a:solidFill>
                  <a:srgbClr val="FFD757"/>
                </a:solidFill>
                <a:latin typeface="Arial"/>
                <a:ea typeface="Arial"/>
                <a:cs typeface="Arial"/>
                <a:sym typeface="Arial"/>
              </a:rPr>
              <a:t>eine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schien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darauf</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hinzudeuten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dass</a:t>
            </a:r>
            <a:r>
              <a:rPr lang="en-US" sz="1200" dirty="0">
                <a:solidFill>
                  <a:srgbClr val="FFD757"/>
                </a:solidFill>
                <a:latin typeface="Arial"/>
                <a:ea typeface="Arial"/>
                <a:cs typeface="Arial"/>
                <a:sym typeface="Arial"/>
              </a:rPr>
              <a:t> DM </a:t>
            </a:r>
            <a:r>
              <a:rPr lang="en-US" sz="1200" dirty="0" err="1">
                <a:solidFill>
                  <a:srgbClr val="FFD757"/>
                </a:solidFill>
                <a:latin typeface="Arial"/>
                <a:ea typeface="Arial"/>
                <a:cs typeface="Arial"/>
                <a:sym typeface="Arial"/>
              </a:rPr>
              <a:t>mit</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einem</a:t>
            </a:r>
            <a:r>
              <a:rPr lang="en-US" sz="1200" dirty="0">
                <a:solidFill>
                  <a:srgbClr val="FFD757"/>
                </a:solidFill>
                <a:latin typeface="Arial"/>
                <a:ea typeface="Arial"/>
                <a:cs typeface="Arial"/>
                <a:sym typeface="Arial"/>
              </a:rPr>
              <a:t> </a:t>
            </a:r>
            <a:r>
              <a:rPr lang="en-US" sz="1200" i="1" dirty="0" err="1">
                <a:solidFill>
                  <a:srgbClr val="FFD757"/>
                </a:solidFill>
                <a:latin typeface="Arial"/>
                <a:ea typeface="Arial"/>
                <a:cs typeface="Arial"/>
                <a:sym typeface="Arial"/>
              </a:rPr>
              <a:t>verringerten</a:t>
            </a:r>
            <a:r>
              <a:rPr lang="en-US" sz="1200" i="1" dirty="0">
                <a:solidFill>
                  <a:srgbClr val="FFD757"/>
                </a:solidFill>
                <a:latin typeface="Arial"/>
                <a:ea typeface="Arial"/>
                <a:cs typeface="Arial"/>
                <a:sym typeface="Arial"/>
              </a:rPr>
              <a:t> </a:t>
            </a:r>
            <a:r>
              <a:rPr lang="en-US" sz="1200" dirty="0">
                <a:solidFill>
                  <a:srgbClr val="FFD757"/>
                </a:solidFill>
                <a:latin typeface="Arial"/>
                <a:ea typeface="Arial"/>
                <a:cs typeface="Arial"/>
                <a:sym typeface="Arial"/>
              </a:rPr>
              <a:t>Risiko für POWG </a:t>
            </a:r>
            <a:r>
              <a:rPr lang="en-US" sz="1200" dirty="0" err="1">
                <a:solidFill>
                  <a:srgbClr val="FFD757"/>
                </a:solidFill>
                <a:latin typeface="Arial"/>
                <a:ea typeface="Arial"/>
                <a:cs typeface="Arial"/>
                <a:sym typeface="Arial"/>
              </a:rPr>
              <a:t>verbunden</a:t>
            </a:r>
            <a:r>
              <a:rPr lang="en-US" sz="1200" dirty="0">
                <a:solidFill>
                  <a:srgbClr val="FFD757"/>
                </a:solidFill>
                <a:latin typeface="Arial"/>
                <a:ea typeface="Arial"/>
                <a:cs typeface="Arial"/>
                <a:sym typeface="Arial"/>
              </a:rPr>
              <a:t> sein </a:t>
            </a:r>
            <a:r>
              <a:rPr lang="en-US" sz="1200" dirty="0" err="1">
                <a:solidFill>
                  <a:srgbClr val="FFD757"/>
                </a:solidFill>
                <a:latin typeface="Arial"/>
                <a:ea typeface="Arial"/>
                <a:cs typeface="Arial"/>
                <a:sym typeface="Arial"/>
              </a:rPr>
              <a:t>könnte</a:t>
            </a:r>
            <a:r>
              <a:rPr lang="en-US" sz="1200" dirty="0">
                <a:solidFill>
                  <a:srgbClr val="FFD757"/>
                </a:solidFill>
                <a:latin typeface="Arial"/>
                <a:ea typeface="Arial"/>
                <a:cs typeface="Arial"/>
                <a:sym typeface="Arial"/>
              </a:rPr>
              <a:t>. (Viele </a:t>
            </a:r>
            <a:r>
              <a:rPr lang="en-US" sz="1200" dirty="0" err="1">
                <a:solidFill>
                  <a:srgbClr val="FFD757"/>
                </a:solidFill>
                <a:latin typeface="Arial"/>
                <a:ea typeface="Arial"/>
                <a:cs typeface="Arial"/>
                <a:sym typeface="Arial"/>
              </a:rPr>
              <a:t>Experten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behaupten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dieser</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Befund</a:t>
            </a:r>
            <a:r>
              <a:rPr lang="en-US" sz="1200" dirty="0">
                <a:solidFill>
                  <a:srgbClr val="FFD757"/>
                </a:solidFill>
                <a:latin typeface="Arial"/>
                <a:ea typeface="Arial"/>
                <a:cs typeface="Arial"/>
                <a:sym typeface="Arial"/>
              </a:rPr>
              <a:t> sei </a:t>
            </a:r>
            <a:r>
              <a:rPr lang="en-US" sz="1200" dirty="0" err="1">
                <a:solidFill>
                  <a:srgbClr val="FFD757"/>
                </a:solidFill>
                <a:latin typeface="Arial"/>
                <a:ea typeface="Arial"/>
                <a:cs typeface="Arial"/>
                <a:sym typeface="Arial"/>
              </a:rPr>
              <a:t>ein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Artefakt</a:t>
            </a:r>
            <a:r>
              <a:rPr lang="en-US" sz="1200" dirty="0">
                <a:solidFill>
                  <a:srgbClr val="FFD757"/>
                </a:solidFill>
                <a:latin typeface="Arial"/>
                <a:ea typeface="Arial"/>
                <a:cs typeface="Arial"/>
                <a:sym typeface="Arial"/>
              </a:rPr>
              <a:t> des </a:t>
            </a:r>
            <a:r>
              <a:rPr lang="en-US" sz="1200" dirty="0" err="1">
                <a:solidFill>
                  <a:srgbClr val="FFD757"/>
                </a:solidFill>
                <a:latin typeface="Arial"/>
                <a:ea typeface="Arial"/>
                <a:cs typeface="Arial"/>
                <a:sym typeface="Arial"/>
              </a:rPr>
              <a:t>Studiendesigns</a:t>
            </a:r>
            <a:r>
              <a:rPr lang="en-US" sz="1200" dirty="0">
                <a:solidFill>
                  <a:srgbClr val="FFD757"/>
                </a:solidFill>
                <a:latin typeface="Arial"/>
                <a:ea typeface="Arial"/>
                <a:cs typeface="Arial"/>
                <a:sym typeface="Arial"/>
              </a:rPr>
              <a:t>.)</a:t>
            </a:r>
            <a:endParaRPr dirty="0"/>
          </a:p>
          <a:p>
            <a:pPr marL="0" marR="0" lvl="0" indent="0" algn="l" rtl="0">
              <a:spcBef>
                <a:spcPts val="0"/>
              </a:spcBef>
              <a:spcAft>
                <a:spcPts val="0"/>
              </a:spcAft>
              <a:buNone/>
            </a:pPr>
            <a:r>
              <a:rPr lang="en-US" sz="1200" b="1" dirty="0">
                <a:solidFill>
                  <a:srgbClr val="BFBFBF"/>
                </a:solidFill>
                <a:latin typeface="Arial"/>
                <a:ea typeface="Arial"/>
                <a:cs typeface="Arial"/>
                <a:sym typeface="Arial"/>
              </a:rPr>
              <a:t>--Zu HTN</a:t>
            </a:r>
            <a:r>
              <a:rPr lang="en-US" sz="1200" dirty="0">
                <a:solidFill>
                  <a:srgbClr val="FFD757"/>
                </a:solidFill>
                <a:latin typeface="Arial"/>
                <a:ea typeface="Arial"/>
                <a:cs typeface="Arial"/>
                <a:sym typeface="Arial"/>
              </a:rPr>
              <a:t>: Auch </a:t>
            </a:r>
            <a:r>
              <a:rPr lang="en-US" sz="1200" dirty="0" err="1">
                <a:solidFill>
                  <a:srgbClr val="FFD757"/>
                </a:solidFill>
                <a:latin typeface="Arial"/>
                <a:ea typeface="Arial"/>
                <a:cs typeface="Arial"/>
                <a:sym typeface="Arial"/>
              </a:rPr>
              <a:t>hier</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gibt</a:t>
            </a:r>
            <a:r>
              <a:rPr lang="en-US" sz="1200" dirty="0">
                <a:solidFill>
                  <a:srgbClr val="FFD757"/>
                </a:solidFill>
                <a:latin typeface="Arial"/>
                <a:ea typeface="Arial"/>
                <a:cs typeface="Arial"/>
                <a:sym typeface="Arial"/>
              </a:rPr>
              <a:t> es </a:t>
            </a:r>
            <a:r>
              <a:rPr lang="en-US" sz="1200" dirty="0" err="1">
                <a:solidFill>
                  <a:srgbClr val="FFD757"/>
                </a:solidFill>
                <a:latin typeface="Arial"/>
                <a:ea typeface="Arial"/>
                <a:cs typeface="Arial"/>
                <a:sym typeface="Arial"/>
              </a:rPr>
              <a:t>Kontroversen</a:t>
            </a:r>
            <a:r>
              <a:rPr lang="en-US" sz="1200" dirty="0">
                <a:solidFill>
                  <a:srgbClr val="FFD757"/>
                </a:solidFill>
                <a:latin typeface="Arial"/>
                <a:ea typeface="Arial"/>
                <a:cs typeface="Arial"/>
                <a:sym typeface="Arial"/>
              </a:rPr>
              <a:t>. Eine (</a:t>
            </a:r>
            <a:r>
              <a:rPr lang="en-US" sz="1200" dirty="0" err="1">
                <a:solidFill>
                  <a:srgbClr val="FFD757"/>
                </a:solidFill>
                <a:latin typeface="Arial"/>
                <a:ea typeface="Arial"/>
                <a:cs typeface="Arial"/>
                <a:sym typeface="Arial"/>
              </a:rPr>
              <a:t>große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renommierte</a:t>
            </a:r>
            <a:r>
              <a:rPr lang="en-US" sz="1200" dirty="0">
                <a:solidFill>
                  <a:srgbClr val="FFD757"/>
                </a:solidFill>
                <a:latin typeface="Arial"/>
                <a:ea typeface="Arial"/>
                <a:cs typeface="Arial"/>
                <a:sym typeface="Arial"/>
              </a:rPr>
              <a:t>) Studie </a:t>
            </a:r>
            <a:r>
              <a:rPr lang="en-US" sz="1200" dirty="0" err="1">
                <a:solidFill>
                  <a:srgbClr val="FFD757"/>
                </a:solidFill>
                <a:latin typeface="Arial"/>
                <a:ea typeface="Arial"/>
                <a:cs typeface="Arial"/>
                <a:sym typeface="Arial"/>
              </a:rPr>
              <a:t>ergab</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dass</a:t>
            </a:r>
            <a:r>
              <a:rPr lang="en-US" sz="1200" dirty="0">
                <a:solidFill>
                  <a:srgbClr val="FFD757"/>
                </a:solidFill>
                <a:latin typeface="Arial"/>
                <a:ea typeface="Arial"/>
                <a:cs typeface="Arial"/>
                <a:sym typeface="Arial"/>
              </a:rPr>
              <a:t> HTN </a:t>
            </a:r>
            <a:r>
              <a:rPr lang="en-US" sz="1200" dirty="0" err="1">
                <a:solidFill>
                  <a:srgbClr val="FFD757"/>
                </a:solidFill>
                <a:latin typeface="Arial"/>
                <a:ea typeface="Arial"/>
                <a:cs typeface="Arial"/>
                <a:sym typeface="Arial"/>
              </a:rPr>
              <a:t>bei</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Personen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unter</a:t>
            </a:r>
            <a:r>
              <a:rPr lang="en-US" sz="1200" dirty="0">
                <a:solidFill>
                  <a:srgbClr val="FFD757"/>
                </a:solidFill>
                <a:latin typeface="Arial"/>
                <a:ea typeface="Arial"/>
                <a:cs typeface="Arial"/>
                <a:sym typeface="Arial"/>
              </a:rPr>
              <a:t> 65 Jahren </a:t>
            </a:r>
            <a:r>
              <a:rPr lang="en-US" sz="1200" dirty="0" err="1">
                <a:solidFill>
                  <a:srgbClr val="FFD757"/>
                </a:solidFill>
                <a:latin typeface="Arial"/>
                <a:ea typeface="Arial"/>
                <a:cs typeface="Arial"/>
                <a:sym typeface="Arial"/>
              </a:rPr>
              <a:t>mit</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einem</a:t>
            </a:r>
            <a:r>
              <a:rPr lang="en-US" sz="1200" dirty="0">
                <a:solidFill>
                  <a:srgbClr val="FFD757"/>
                </a:solidFill>
                <a:latin typeface="Arial"/>
                <a:ea typeface="Arial"/>
                <a:cs typeface="Arial"/>
                <a:sym typeface="Arial"/>
              </a:rPr>
              <a:t> </a:t>
            </a:r>
            <a:r>
              <a:rPr lang="en-US" sz="1200" i="1" dirty="0" err="1">
                <a:solidFill>
                  <a:srgbClr val="FFD757"/>
                </a:solidFill>
                <a:latin typeface="Arial"/>
                <a:ea typeface="Arial"/>
                <a:cs typeface="Arial"/>
                <a:sym typeface="Arial"/>
              </a:rPr>
              <a:t>verringerten</a:t>
            </a:r>
            <a:r>
              <a:rPr lang="en-US" sz="1200" i="1" dirty="0">
                <a:solidFill>
                  <a:srgbClr val="FFD757"/>
                </a:solidFill>
                <a:latin typeface="Arial"/>
                <a:ea typeface="Arial"/>
                <a:cs typeface="Arial"/>
                <a:sym typeface="Arial"/>
              </a:rPr>
              <a:t> </a:t>
            </a:r>
            <a:r>
              <a:rPr lang="en-US" sz="1200" dirty="0">
                <a:solidFill>
                  <a:srgbClr val="FFD757"/>
                </a:solidFill>
                <a:latin typeface="Arial"/>
                <a:ea typeface="Arial"/>
                <a:cs typeface="Arial"/>
                <a:sym typeface="Arial"/>
              </a:rPr>
              <a:t>Risiko für POWG </a:t>
            </a:r>
            <a:r>
              <a:rPr lang="en-US" sz="1200" dirty="0" err="1">
                <a:solidFill>
                  <a:srgbClr val="FFD757"/>
                </a:solidFill>
                <a:latin typeface="Arial"/>
                <a:ea typeface="Arial"/>
                <a:cs typeface="Arial"/>
                <a:sym typeface="Arial"/>
              </a:rPr>
              <a:t>verbunden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ist</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bei</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älteren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Personen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jedoch</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mit</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einem</a:t>
            </a:r>
            <a:r>
              <a:rPr lang="en-US" sz="1200" dirty="0">
                <a:solidFill>
                  <a:srgbClr val="FFD757"/>
                </a:solidFill>
                <a:latin typeface="Arial"/>
                <a:ea typeface="Arial"/>
                <a:cs typeface="Arial"/>
                <a:sym typeface="Arial"/>
              </a:rPr>
              <a:t> </a:t>
            </a:r>
            <a:r>
              <a:rPr lang="en-US" sz="1200" i="1" dirty="0" err="1">
                <a:solidFill>
                  <a:srgbClr val="FFD757"/>
                </a:solidFill>
                <a:latin typeface="Arial"/>
                <a:ea typeface="Arial"/>
                <a:cs typeface="Arial"/>
                <a:sym typeface="Arial"/>
              </a:rPr>
              <a:t>erhöhten</a:t>
            </a:r>
            <a:r>
              <a:rPr lang="en-US" sz="1200" i="1" dirty="0">
                <a:solidFill>
                  <a:srgbClr val="FFD757"/>
                </a:solidFill>
                <a:latin typeface="Arial"/>
                <a:ea typeface="Arial"/>
                <a:cs typeface="Arial"/>
                <a:sym typeface="Arial"/>
              </a:rPr>
              <a:t> </a:t>
            </a:r>
            <a:r>
              <a:rPr lang="en-US" sz="1200" dirty="0">
                <a:solidFill>
                  <a:srgbClr val="FFD757"/>
                </a:solidFill>
                <a:latin typeface="Arial"/>
                <a:ea typeface="Arial"/>
                <a:cs typeface="Arial"/>
                <a:sym typeface="Arial"/>
              </a:rPr>
              <a:t>Risiko. </a:t>
            </a:r>
            <a:r>
              <a:rPr lang="en-US" sz="1200" dirty="0" err="1">
                <a:solidFill>
                  <a:srgbClr val="FFD757"/>
                </a:solidFill>
                <a:latin typeface="Arial"/>
                <a:ea typeface="Arial"/>
                <a:cs typeface="Arial"/>
                <a:sym typeface="Arial"/>
              </a:rPr>
              <a:t>Ebenso</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zuverlässige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Forschungsergebnisse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zeigten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jedoch</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dass</a:t>
            </a:r>
            <a:r>
              <a:rPr lang="en-US" sz="1200" dirty="0">
                <a:solidFill>
                  <a:srgbClr val="FFD757"/>
                </a:solidFill>
                <a:latin typeface="Arial"/>
                <a:ea typeface="Arial"/>
                <a:cs typeface="Arial"/>
                <a:sym typeface="Arial"/>
              </a:rPr>
              <a:t> HTN </a:t>
            </a:r>
            <a:r>
              <a:rPr lang="en-US" sz="1200" dirty="0" err="1">
                <a:solidFill>
                  <a:srgbClr val="FFD757"/>
                </a:solidFill>
                <a:latin typeface="Arial"/>
                <a:ea typeface="Arial"/>
                <a:cs typeface="Arial"/>
                <a:sym typeface="Arial"/>
              </a:rPr>
              <a:t>sowohl</a:t>
            </a:r>
            <a:r>
              <a:rPr lang="en-US" sz="1200" dirty="0">
                <a:solidFill>
                  <a:srgbClr val="FFD757"/>
                </a:solidFill>
                <a:latin typeface="Arial"/>
                <a:ea typeface="Arial"/>
                <a:cs typeface="Arial"/>
                <a:sym typeface="Arial"/>
              </a:rPr>
              <a:t> für </a:t>
            </a:r>
            <a:r>
              <a:rPr lang="en-US" sz="1200" dirty="0" err="1">
                <a:solidFill>
                  <a:srgbClr val="FFD757"/>
                </a:solidFill>
                <a:latin typeface="Arial"/>
                <a:ea typeface="Arial"/>
                <a:cs typeface="Arial"/>
                <a:sym typeface="Arial"/>
              </a:rPr>
              <a:t>ältere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als</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auch</a:t>
            </a:r>
            <a:r>
              <a:rPr lang="en-US" sz="1200" dirty="0">
                <a:solidFill>
                  <a:srgbClr val="FFD757"/>
                </a:solidFill>
                <a:latin typeface="Arial"/>
                <a:ea typeface="Arial"/>
                <a:cs typeface="Arial"/>
                <a:sym typeface="Arial"/>
              </a:rPr>
              <a:t> für </a:t>
            </a:r>
            <a:r>
              <a:rPr lang="en-US" sz="1200" dirty="0" err="1">
                <a:solidFill>
                  <a:srgbClr val="FFD757"/>
                </a:solidFill>
                <a:latin typeface="Arial"/>
                <a:ea typeface="Arial"/>
                <a:cs typeface="Arial"/>
                <a:sym typeface="Arial"/>
              </a:rPr>
              <a:t>jüngere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Patienten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zumindest</a:t>
            </a:r>
            <a:r>
              <a:rPr lang="en-US" sz="1200" dirty="0">
                <a:solidFill>
                  <a:srgbClr val="FFD757"/>
                </a:solidFill>
                <a:latin typeface="Arial"/>
                <a:ea typeface="Arial"/>
                <a:cs typeface="Arial"/>
                <a:sym typeface="Arial"/>
              </a:rPr>
              <a:t> in </a:t>
            </a:r>
            <a:r>
              <a:rPr lang="en-US" sz="1200" dirty="0" err="1">
                <a:solidFill>
                  <a:srgbClr val="FFD757"/>
                </a:solidFill>
                <a:latin typeface="Arial"/>
                <a:ea typeface="Arial"/>
                <a:cs typeface="Arial"/>
                <a:sym typeface="Arial"/>
              </a:rPr>
              <a:t>gewissem</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Maße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schützend</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wirkt</a:t>
            </a:r>
            <a:r>
              <a:rPr lang="en-US" sz="1200" dirty="0">
                <a:solidFill>
                  <a:srgbClr val="FFD757"/>
                </a:solidFill>
                <a:latin typeface="Arial"/>
                <a:ea typeface="Arial"/>
                <a:cs typeface="Arial"/>
                <a:sym typeface="Arial"/>
              </a:rPr>
              <a:t>.</a:t>
            </a:r>
            <a:endParaRPr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396"/>
        <p:cNvGrpSpPr/>
        <p:nvPr/>
      </p:nvGrpSpPr>
      <p:grpSpPr>
        <a:xfrm>
          <a:off x="0" y="0"/>
          <a:ext cx="0" cy="0"/>
          <a:chOff x="0" y="0"/>
          <a:chExt cx="0" cy="0"/>
        </a:xfrm>
      </p:grpSpPr>
      <p:sp>
        <p:nvSpPr>
          <p:cNvPr id="1397" name="Google Shape;1397;p92"/>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398" name="Google Shape;1398;p92"/>
          <p:cNvSpPr txBox="1"/>
          <p:nvPr/>
        </p:nvSpPr>
        <p:spPr>
          <a:xfrm>
            <a:off x="457200" y="1536174"/>
            <a:ext cx="7391400" cy="28578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8"/>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Ethnische</a:t>
            </a:r>
            <a:r>
              <a:rPr lang="en-US" sz="1200" dirty="0">
                <a:solidFill>
                  <a:srgbClr val="BFBFBF"/>
                </a:solidFill>
              </a:rPr>
              <a:t> </a:t>
            </a:r>
            <a:r>
              <a:rPr lang="en-US" sz="1200" dirty="0" err="1">
                <a:solidFill>
                  <a:srgbClr val="BFBFBF"/>
                </a:solidFill>
              </a:rPr>
              <a:t>Zugehörigkeit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Caveat"/>
                <a:ea typeface="Caveat"/>
                <a:cs typeface="Caveat"/>
                <a:sym typeface="Caveat"/>
              </a:rPr>
              <a:t>--DM?</a:t>
            </a:r>
            <a:endParaRPr dirty="0"/>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Caveat"/>
                <a:ea typeface="Caveat"/>
                <a:cs typeface="Caveat"/>
                <a:sym typeface="Caveat"/>
              </a:rPr>
              <a:t>--HTN?</a:t>
            </a:r>
            <a:endParaRPr dirty="0"/>
          </a:p>
        </p:txBody>
      </p:sp>
      <p:sp>
        <p:nvSpPr>
          <p:cNvPr id="1399" name="Google Shape;1399;p92"/>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400" name="Google Shape;1400;p92"/>
          <p:cNvSpPr txBox="1"/>
          <p:nvPr/>
        </p:nvSpPr>
        <p:spPr>
          <a:xfrm>
            <a:off x="1600200" y="3733800"/>
            <a:ext cx="6629400" cy="2427000"/>
          </a:xfrm>
          <a:prstGeom prst="rect">
            <a:avLst/>
          </a:prstGeom>
          <a:solidFill>
            <a:srgbClr val="FFD757"/>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0000FF"/>
                </a:solidFill>
              </a:rPr>
              <a:t>Was hat es </a:t>
            </a:r>
            <a:r>
              <a:rPr lang="en-US" sz="1200" i="1" dirty="0" err="1">
                <a:solidFill>
                  <a:srgbClr val="0000FF"/>
                </a:solidFill>
              </a:rPr>
              <a:t>mit</a:t>
            </a:r>
            <a:r>
              <a:rPr lang="en-US" sz="1200" i="1" dirty="0">
                <a:solidFill>
                  <a:srgbClr val="0000FF"/>
                </a:solidFill>
              </a:rPr>
              <a:t> den </a:t>
            </a:r>
            <a:r>
              <a:rPr lang="en-US" sz="1200" i="1" dirty="0" err="1">
                <a:solidFill>
                  <a:srgbClr val="0000FF"/>
                </a:solidFill>
              </a:rPr>
              <a:t>Fragezeichen</a:t>
            </a:r>
            <a:r>
              <a:rPr lang="en-US" sz="1200" i="1" dirty="0">
                <a:solidFill>
                  <a:srgbClr val="0000FF"/>
                </a:solidFill>
              </a:rPr>
              <a:t> </a:t>
            </a:r>
            <a:r>
              <a:rPr lang="en-US" sz="1200" i="1" dirty="0" err="1">
                <a:solidFill>
                  <a:srgbClr val="0000FF"/>
                </a:solidFill>
              </a:rPr>
              <a:t>bei</a:t>
            </a:r>
            <a:r>
              <a:rPr lang="en-US" sz="1200" i="1" dirty="0">
                <a:solidFill>
                  <a:srgbClr val="0000FF"/>
                </a:solidFill>
              </a:rPr>
              <a:t> DM und HTN auf </a:t>
            </a:r>
            <a:r>
              <a:rPr lang="en-US" sz="1200" i="1" dirty="0" err="1">
                <a:solidFill>
                  <a:srgbClr val="0000FF"/>
                </a:solidFill>
              </a:rPr>
              <a:t>sich</a:t>
            </a:r>
            <a:r>
              <a:rPr lang="en-US" sz="1200" i="1" dirty="0">
                <a:solidFill>
                  <a:srgbClr val="0000FF"/>
                </a:solidFill>
              </a:rPr>
              <a:t>? Sind </a:t>
            </a:r>
            <a:r>
              <a:rPr lang="en-US" sz="1200" i="1" dirty="0" err="1">
                <a:solidFill>
                  <a:srgbClr val="0000FF"/>
                </a:solidFill>
              </a:rPr>
              <a:t>sie</a:t>
            </a:r>
            <a:r>
              <a:rPr lang="en-US" sz="1200" i="1" dirty="0">
                <a:solidFill>
                  <a:srgbClr val="0000FF"/>
                </a:solidFill>
              </a:rPr>
              <a:t> </a:t>
            </a:r>
            <a:r>
              <a:rPr lang="en-US" sz="1200" i="1" dirty="0" err="1">
                <a:solidFill>
                  <a:srgbClr val="0000FF"/>
                </a:solidFill>
              </a:rPr>
              <a:t>Risikofaktoren</a:t>
            </a:r>
            <a:r>
              <a:rPr lang="en-US" sz="1200" i="1" dirty="0">
                <a:solidFill>
                  <a:srgbClr val="0000FF"/>
                </a:solidFill>
              </a:rPr>
              <a:t> </a:t>
            </a:r>
            <a:r>
              <a:rPr lang="en-US" sz="1200" i="1" dirty="0" err="1">
                <a:solidFill>
                  <a:srgbClr val="0000FF"/>
                </a:solidFill>
              </a:rPr>
              <a:t>oder</a:t>
            </a:r>
            <a:r>
              <a:rPr lang="en-US" sz="1200" i="1" dirty="0">
                <a:solidFill>
                  <a:srgbClr val="0000FF"/>
                </a:solidFill>
              </a:rPr>
              <a:t> nicht?</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rgbClr val="0000FF"/>
                </a:solidFill>
              </a:rPr>
              <a:t>Die </a:t>
            </a:r>
            <a:r>
              <a:rPr lang="en-US" sz="1200" dirty="0" err="1">
                <a:solidFill>
                  <a:srgbClr val="0000FF"/>
                </a:solidFill>
              </a:rPr>
              <a:t>kurze</a:t>
            </a:r>
            <a:r>
              <a:rPr lang="en-US" sz="1200" dirty="0">
                <a:solidFill>
                  <a:srgbClr val="0000FF"/>
                </a:solidFill>
              </a:rPr>
              <a:t> </a:t>
            </a:r>
            <a:r>
              <a:rPr lang="en-US" sz="1200" dirty="0" err="1">
                <a:solidFill>
                  <a:srgbClr val="0000FF"/>
                </a:solidFill>
              </a:rPr>
              <a:t>Antwort</a:t>
            </a:r>
            <a:r>
              <a:rPr lang="en-US" sz="1200" dirty="0">
                <a:solidFill>
                  <a:srgbClr val="0000FF"/>
                </a:solidFill>
              </a:rPr>
              <a:t> </a:t>
            </a:r>
            <a:r>
              <a:rPr lang="en-US" sz="1200" dirty="0" err="1">
                <a:solidFill>
                  <a:srgbClr val="0000FF"/>
                </a:solidFill>
              </a:rPr>
              <a:t>lautet</a:t>
            </a:r>
            <a:r>
              <a:rPr lang="en-US" sz="1200" dirty="0">
                <a:solidFill>
                  <a:srgbClr val="0000FF"/>
                </a:solidFill>
              </a:rPr>
              <a:t>: Es </a:t>
            </a:r>
            <a:r>
              <a:rPr lang="en-US" sz="1200" dirty="0" err="1">
                <a:solidFill>
                  <a:srgbClr val="0000FF"/>
                </a:solidFill>
              </a:rPr>
              <a:t>ist</a:t>
            </a:r>
            <a:r>
              <a:rPr lang="en-US" sz="1200" dirty="0">
                <a:solidFill>
                  <a:srgbClr val="0000FF"/>
                </a:solidFill>
              </a:rPr>
              <a:t> </a:t>
            </a:r>
            <a:r>
              <a:rPr lang="en-US" sz="1200" dirty="0" err="1">
                <a:solidFill>
                  <a:srgbClr val="0000FF"/>
                </a:solidFill>
              </a:rPr>
              <a:t>kompliziert</a:t>
            </a:r>
            <a:r>
              <a:rPr lang="en-US" sz="1200" dirty="0">
                <a:solidFill>
                  <a:srgbClr val="0000FF"/>
                </a:solidFill>
              </a:rPr>
              <a:t>.</a:t>
            </a:r>
            <a:endParaRPr dirty="0">
              <a:solidFill>
                <a:schemeClr val="dk1"/>
              </a:solidFill>
            </a:endParaRPr>
          </a:p>
          <a:p>
            <a:pPr marL="0" marR="0" lvl="0" indent="0" algn="l" rtl="0">
              <a:spcBef>
                <a:spcPts val="0"/>
              </a:spcBef>
              <a:spcAft>
                <a:spcPts val="0"/>
              </a:spcAft>
              <a:buNone/>
            </a:pPr>
            <a:r>
              <a:rPr lang="en-US" sz="1200" b="1" dirty="0">
                <a:solidFill>
                  <a:srgbClr val="0000FF"/>
                </a:solidFill>
              </a:rPr>
              <a:t>--Zu DM</a:t>
            </a:r>
            <a:r>
              <a:rPr lang="en-US" sz="1200" dirty="0">
                <a:solidFill>
                  <a:srgbClr val="0000FF"/>
                </a:solidFill>
              </a:rPr>
              <a:t>: Der </a:t>
            </a:r>
            <a:r>
              <a:rPr lang="en-US" sz="1200" dirty="0" err="1">
                <a:solidFill>
                  <a:srgbClr val="0000FF"/>
                </a:solidFill>
              </a:rPr>
              <a:t>Zusammenhang</a:t>
            </a:r>
            <a:r>
              <a:rPr lang="en-US" sz="1200" dirty="0">
                <a:solidFill>
                  <a:srgbClr val="0000FF"/>
                </a:solidFill>
              </a:rPr>
              <a:t> </a:t>
            </a:r>
            <a:r>
              <a:rPr lang="en-US" sz="1200" dirty="0" err="1">
                <a:solidFill>
                  <a:srgbClr val="0000FF"/>
                </a:solidFill>
              </a:rPr>
              <a:t>zwischen</a:t>
            </a:r>
            <a:r>
              <a:rPr lang="en-US" sz="1200" dirty="0">
                <a:solidFill>
                  <a:srgbClr val="0000FF"/>
                </a:solidFill>
              </a:rPr>
              <a:t> Diabetes mellitus und POWG </a:t>
            </a:r>
            <a:r>
              <a:rPr lang="en-US" sz="1200" dirty="0" err="1">
                <a:solidFill>
                  <a:srgbClr val="0000FF"/>
                </a:solidFill>
              </a:rPr>
              <a:t>ist</a:t>
            </a:r>
            <a:r>
              <a:rPr lang="en-US" sz="1200" dirty="0">
                <a:solidFill>
                  <a:srgbClr val="0000FF"/>
                </a:solidFill>
              </a:rPr>
              <a:t> nicht </a:t>
            </a:r>
            <a:r>
              <a:rPr lang="en-US" sz="1200" dirty="0" err="1">
                <a:solidFill>
                  <a:srgbClr val="0000FF"/>
                </a:solidFill>
              </a:rPr>
              <a:t>abschließend</a:t>
            </a:r>
            <a:r>
              <a:rPr lang="en-US" sz="1200" dirty="0">
                <a:solidFill>
                  <a:srgbClr val="0000FF"/>
                </a:solidFill>
              </a:rPr>
              <a:t> </a:t>
            </a:r>
            <a:r>
              <a:rPr lang="en-US" sz="1200" dirty="0" err="1">
                <a:solidFill>
                  <a:srgbClr val="0000FF"/>
                </a:solidFill>
              </a:rPr>
              <a:t>geklärt</a:t>
            </a:r>
            <a:r>
              <a:rPr lang="en-US" sz="1200" dirty="0">
                <a:solidFill>
                  <a:srgbClr val="0000FF"/>
                </a:solidFill>
              </a:rPr>
              <a:t>. </a:t>
            </a:r>
            <a:r>
              <a:rPr lang="en-US" sz="1200" dirty="0" err="1">
                <a:solidFill>
                  <a:srgbClr val="0000FF"/>
                </a:solidFill>
              </a:rPr>
              <a:t>Einige</a:t>
            </a:r>
            <a:r>
              <a:rPr lang="en-US" sz="1200" dirty="0">
                <a:solidFill>
                  <a:srgbClr val="0000FF"/>
                </a:solidFill>
              </a:rPr>
              <a:t> </a:t>
            </a:r>
            <a:r>
              <a:rPr lang="en-US" sz="1200" dirty="0" err="1">
                <a:solidFill>
                  <a:srgbClr val="0000FF"/>
                </a:solidFill>
              </a:rPr>
              <a:t>renomierte</a:t>
            </a:r>
            <a:r>
              <a:rPr lang="en-US" sz="1200" dirty="0">
                <a:solidFill>
                  <a:srgbClr val="0000FF"/>
                </a:solidFill>
              </a:rPr>
              <a:t> </a:t>
            </a:r>
            <a:r>
              <a:rPr lang="en-US" sz="1200" dirty="0" err="1">
                <a:solidFill>
                  <a:srgbClr val="0000FF"/>
                </a:solidFill>
              </a:rPr>
              <a:t>Studien</a:t>
            </a:r>
            <a:r>
              <a:rPr lang="en-US" sz="1200" dirty="0">
                <a:solidFill>
                  <a:srgbClr val="0000FF"/>
                </a:solidFill>
              </a:rPr>
              <a:t> </a:t>
            </a:r>
            <a:r>
              <a:rPr lang="en-US" sz="1200" dirty="0" err="1">
                <a:solidFill>
                  <a:srgbClr val="0000FF"/>
                </a:solidFill>
              </a:rPr>
              <a:t>zeigen</a:t>
            </a:r>
            <a:r>
              <a:rPr lang="en-US" sz="1200" dirty="0">
                <a:solidFill>
                  <a:srgbClr val="0000FF"/>
                </a:solidFill>
              </a:rPr>
              <a:t> </a:t>
            </a:r>
            <a:r>
              <a:rPr lang="en-US" sz="1200" dirty="0" err="1">
                <a:solidFill>
                  <a:srgbClr val="0000FF"/>
                </a:solidFill>
              </a:rPr>
              <a:t>jedoch</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Assoziation</a:t>
            </a:r>
            <a:r>
              <a:rPr lang="en-US" sz="1200" dirty="0">
                <a:solidFill>
                  <a:srgbClr val="0000FF"/>
                </a:solidFill>
              </a:rPr>
              <a:t> </a:t>
            </a:r>
            <a:r>
              <a:rPr lang="en-US" sz="1200" dirty="0" err="1">
                <a:solidFill>
                  <a:srgbClr val="0000FF"/>
                </a:solidFill>
              </a:rPr>
              <a:t>zwischen</a:t>
            </a:r>
            <a:r>
              <a:rPr lang="en-US" sz="1200" dirty="0">
                <a:solidFill>
                  <a:srgbClr val="0000FF"/>
                </a:solidFill>
              </a:rPr>
              <a:t> Diabetes mellitus und </a:t>
            </a:r>
            <a:r>
              <a:rPr lang="en-US" sz="1200" dirty="0" err="1">
                <a:solidFill>
                  <a:srgbClr val="0000FF"/>
                </a:solidFill>
              </a:rPr>
              <a:t>einem</a:t>
            </a:r>
            <a:r>
              <a:rPr lang="en-US" sz="1200" dirty="0">
                <a:solidFill>
                  <a:srgbClr val="0000FF"/>
                </a:solidFill>
              </a:rPr>
              <a:t> </a:t>
            </a:r>
            <a:r>
              <a:rPr lang="en-US" sz="1200" dirty="0" err="1">
                <a:solidFill>
                  <a:srgbClr val="0000FF"/>
                </a:solidFill>
              </a:rPr>
              <a:t>erhöhten</a:t>
            </a:r>
            <a:r>
              <a:rPr lang="en-US" sz="1200" dirty="0">
                <a:solidFill>
                  <a:srgbClr val="0000FF"/>
                </a:solidFill>
              </a:rPr>
              <a:t> Risiko für POWG.</a:t>
            </a:r>
            <a:r>
              <a:rPr lang="en-US" sz="1200" dirty="0">
                <a:solidFill>
                  <a:srgbClr val="FFD757"/>
                </a:solidFill>
              </a:rPr>
              <a:t> </a:t>
            </a:r>
            <a:r>
              <a:rPr lang="en-US" sz="1200" dirty="0">
                <a:solidFill>
                  <a:schemeClr val="dk1"/>
                </a:solidFill>
              </a:rPr>
              <a:t>Allerdings </a:t>
            </a:r>
            <a:r>
              <a:rPr lang="en-US" sz="1200" dirty="0" err="1">
                <a:solidFill>
                  <a:schemeClr val="dk1"/>
                </a:solidFill>
              </a:rPr>
              <a:t>fanden</a:t>
            </a:r>
            <a:r>
              <a:rPr lang="en-US" sz="1200" dirty="0">
                <a:solidFill>
                  <a:schemeClr val="dk1"/>
                </a:solidFill>
              </a:rPr>
              <a:t> </a:t>
            </a:r>
            <a:r>
              <a:rPr lang="en-US" sz="1200" dirty="0" err="1">
                <a:solidFill>
                  <a:schemeClr val="dk1"/>
                </a:solidFill>
              </a:rPr>
              <a:t>mehrere</a:t>
            </a:r>
            <a:r>
              <a:rPr lang="en-US" sz="1200" dirty="0">
                <a:solidFill>
                  <a:schemeClr val="dk1"/>
                </a:solidFill>
              </a:rPr>
              <a:t> </a:t>
            </a:r>
            <a:r>
              <a:rPr lang="en-US" sz="1200" dirty="0" err="1">
                <a:solidFill>
                  <a:schemeClr val="dk1"/>
                </a:solidFill>
              </a:rPr>
              <a:t>ebenso</a:t>
            </a:r>
            <a:r>
              <a:rPr lang="en-US" sz="1200" dirty="0">
                <a:solidFill>
                  <a:schemeClr val="dk1"/>
                </a:solidFill>
              </a:rPr>
              <a:t> </a:t>
            </a:r>
            <a:r>
              <a:rPr lang="en-US" sz="1200" dirty="0" err="1">
                <a:solidFill>
                  <a:schemeClr val="dk1"/>
                </a:solidFill>
              </a:rPr>
              <a:t>angesehene</a:t>
            </a:r>
            <a:r>
              <a:rPr lang="en-US" sz="1200" dirty="0">
                <a:solidFill>
                  <a:schemeClr val="dk1"/>
                </a:solidFill>
              </a:rPr>
              <a:t> </a:t>
            </a:r>
            <a:r>
              <a:rPr lang="en-US" sz="1200" dirty="0" err="1">
                <a:solidFill>
                  <a:schemeClr val="dk1"/>
                </a:solidFill>
              </a:rPr>
              <a:t>Studien</a:t>
            </a:r>
            <a:r>
              <a:rPr lang="en-US" sz="1200" dirty="0">
                <a:solidFill>
                  <a:schemeClr val="dk1"/>
                </a:solidFill>
              </a:rPr>
              <a:t> </a:t>
            </a:r>
            <a:r>
              <a:rPr lang="en-US" sz="1200" dirty="0" err="1">
                <a:solidFill>
                  <a:schemeClr val="dk1"/>
                </a:solidFill>
              </a:rPr>
              <a:t>keinen</a:t>
            </a:r>
            <a:r>
              <a:rPr lang="en-US" sz="1200" dirty="0">
                <a:solidFill>
                  <a:schemeClr val="dk1"/>
                </a:solidFill>
              </a:rPr>
              <a:t> </a:t>
            </a:r>
            <a:r>
              <a:rPr lang="en-US" sz="1200" dirty="0" err="1">
                <a:solidFill>
                  <a:schemeClr val="dk1"/>
                </a:solidFill>
              </a:rPr>
              <a:t>Zusammenhang</a:t>
            </a:r>
            <a:r>
              <a:rPr lang="en-US" sz="1200" dirty="0">
                <a:solidFill>
                  <a:schemeClr val="dk1"/>
                </a:solidFill>
              </a:rPr>
              <a:t>, und </a:t>
            </a:r>
            <a:r>
              <a:rPr lang="en-US" sz="1200" dirty="0" err="1">
                <a:solidFill>
                  <a:schemeClr val="dk1"/>
                </a:solidFill>
              </a:rPr>
              <a:t>eine</a:t>
            </a:r>
            <a:r>
              <a:rPr lang="en-US" sz="1200" dirty="0">
                <a:solidFill>
                  <a:schemeClr val="dk1"/>
                </a:solidFill>
              </a:rPr>
              <a:t> Studie </a:t>
            </a:r>
            <a:r>
              <a:rPr lang="en-US" sz="1200" dirty="0" err="1">
                <a:solidFill>
                  <a:schemeClr val="dk1"/>
                </a:solidFill>
              </a:rPr>
              <a:t>schien</a:t>
            </a:r>
            <a:r>
              <a:rPr lang="en-US" sz="1200" dirty="0">
                <a:solidFill>
                  <a:schemeClr val="dk1"/>
                </a:solidFill>
              </a:rPr>
              <a:t> </a:t>
            </a:r>
            <a:r>
              <a:rPr lang="en-US" sz="1200" dirty="0" err="1">
                <a:solidFill>
                  <a:schemeClr val="dk1"/>
                </a:solidFill>
              </a:rPr>
              <a:t>sogar</a:t>
            </a:r>
            <a:r>
              <a:rPr lang="en-US" sz="1200" dirty="0">
                <a:solidFill>
                  <a:schemeClr val="dk1"/>
                </a:solidFill>
              </a:rPr>
              <a:t> </a:t>
            </a:r>
            <a:r>
              <a:rPr lang="en-US" sz="1200" dirty="0" err="1">
                <a:solidFill>
                  <a:schemeClr val="dk1"/>
                </a:solidFill>
              </a:rPr>
              <a:t>darauf</a:t>
            </a:r>
            <a:r>
              <a:rPr lang="en-US" sz="1200" dirty="0">
                <a:solidFill>
                  <a:schemeClr val="dk1"/>
                </a:solidFill>
              </a:rPr>
              <a:t> </a:t>
            </a:r>
            <a:r>
              <a:rPr lang="en-US" sz="1200" dirty="0" err="1">
                <a:solidFill>
                  <a:schemeClr val="dk1"/>
                </a:solidFill>
              </a:rPr>
              <a:t>hinzudeuten</a:t>
            </a:r>
            <a:r>
              <a:rPr lang="en-US" sz="1200" dirty="0">
                <a:solidFill>
                  <a:schemeClr val="dk1"/>
                </a:solidFill>
              </a:rPr>
              <a:t>, </a:t>
            </a:r>
            <a:r>
              <a:rPr lang="en-US" sz="1200" dirty="0" err="1">
                <a:solidFill>
                  <a:schemeClr val="dk1"/>
                </a:solidFill>
              </a:rPr>
              <a:t>dass</a:t>
            </a:r>
            <a:r>
              <a:rPr lang="en-US" sz="1200" dirty="0">
                <a:solidFill>
                  <a:schemeClr val="dk1"/>
                </a:solidFill>
              </a:rPr>
              <a:t> DM </a:t>
            </a:r>
            <a:r>
              <a:rPr lang="en-US" sz="1200" dirty="0" err="1">
                <a:solidFill>
                  <a:schemeClr val="dk1"/>
                </a:solidFill>
              </a:rPr>
              <a:t>mit</a:t>
            </a:r>
            <a:r>
              <a:rPr lang="en-US" sz="1200" dirty="0">
                <a:solidFill>
                  <a:schemeClr val="dk1"/>
                </a:solidFill>
              </a:rPr>
              <a:t> </a:t>
            </a:r>
            <a:r>
              <a:rPr lang="en-US" sz="1200" dirty="0" err="1">
                <a:solidFill>
                  <a:schemeClr val="dk1"/>
                </a:solidFill>
              </a:rPr>
              <a:t>einem</a:t>
            </a:r>
            <a:r>
              <a:rPr lang="en-US" sz="1200" dirty="0">
                <a:solidFill>
                  <a:schemeClr val="dk1"/>
                </a:solidFill>
              </a:rPr>
              <a:t> </a:t>
            </a:r>
            <a:r>
              <a:rPr lang="en-US" sz="1200" dirty="0" err="1">
                <a:solidFill>
                  <a:schemeClr val="dk1"/>
                </a:solidFill>
              </a:rPr>
              <a:t>verminderten</a:t>
            </a:r>
            <a:r>
              <a:rPr lang="en-US" sz="1200" dirty="0">
                <a:solidFill>
                  <a:schemeClr val="dk1"/>
                </a:solidFill>
              </a:rPr>
              <a:t> POWG-Risiko </a:t>
            </a:r>
            <a:r>
              <a:rPr lang="en-US" sz="1200" dirty="0" err="1">
                <a:solidFill>
                  <a:schemeClr val="dk1"/>
                </a:solidFill>
              </a:rPr>
              <a:t>verbunden</a:t>
            </a:r>
            <a:r>
              <a:rPr lang="en-US" sz="1200" dirty="0">
                <a:solidFill>
                  <a:schemeClr val="dk1"/>
                </a:solidFill>
              </a:rPr>
              <a:t> sein </a:t>
            </a:r>
            <a:r>
              <a:rPr lang="en-US" sz="1200" dirty="0" err="1">
                <a:solidFill>
                  <a:schemeClr val="dk1"/>
                </a:solidFill>
              </a:rPr>
              <a:t>könnte</a:t>
            </a:r>
            <a:r>
              <a:rPr lang="en-US" sz="1200" dirty="0">
                <a:solidFill>
                  <a:schemeClr val="dk1"/>
                </a:solidFill>
              </a:rPr>
              <a:t>. (Viele </a:t>
            </a:r>
            <a:r>
              <a:rPr lang="en-US" sz="1200" dirty="0" err="1">
                <a:solidFill>
                  <a:schemeClr val="dk1"/>
                </a:solidFill>
              </a:rPr>
              <a:t>Experten</a:t>
            </a:r>
            <a:r>
              <a:rPr lang="en-US" sz="1200" dirty="0">
                <a:solidFill>
                  <a:schemeClr val="dk1"/>
                </a:solidFill>
              </a:rPr>
              <a:t> </a:t>
            </a:r>
            <a:r>
              <a:rPr lang="en-US" sz="1200" dirty="0" err="1">
                <a:solidFill>
                  <a:schemeClr val="dk1"/>
                </a:solidFill>
              </a:rPr>
              <a:t>sind</a:t>
            </a:r>
            <a:r>
              <a:rPr lang="en-US" sz="1200" dirty="0">
                <a:solidFill>
                  <a:schemeClr val="dk1"/>
                </a:solidFill>
              </a:rPr>
              <a:t> der </a:t>
            </a:r>
            <a:r>
              <a:rPr lang="en-US" sz="1200" dirty="0" err="1">
                <a:solidFill>
                  <a:schemeClr val="dk1"/>
                </a:solidFill>
              </a:rPr>
              <a:t>Ansicht</a:t>
            </a:r>
            <a:r>
              <a:rPr lang="en-US" sz="1200" dirty="0">
                <a:solidFill>
                  <a:schemeClr val="dk1"/>
                </a:solidFill>
              </a:rPr>
              <a:t>, </a:t>
            </a:r>
            <a:r>
              <a:rPr lang="en-US" sz="1200" dirty="0" err="1">
                <a:solidFill>
                  <a:schemeClr val="dk1"/>
                </a:solidFill>
              </a:rPr>
              <a:t>dass</a:t>
            </a:r>
            <a:r>
              <a:rPr lang="en-US" sz="1200" dirty="0">
                <a:solidFill>
                  <a:schemeClr val="dk1"/>
                </a:solidFill>
              </a:rPr>
              <a:t> dieses </a:t>
            </a:r>
            <a:r>
              <a:rPr lang="en-US" sz="1200" dirty="0" err="1">
                <a:solidFill>
                  <a:schemeClr val="dk1"/>
                </a:solidFill>
              </a:rPr>
              <a:t>Ergebnis</a:t>
            </a:r>
            <a:r>
              <a:rPr lang="en-US" sz="1200" dirty="0">
                <a:solidFill>
                  <a:schemeClr val="dk1"/>
                </a:solidFill>
              </a:rPr>
              <a:t> </a:t>
            </a:r>
            <a:r>
              <a:rPr lang="en-US" sz="1200" dirty="0" err="1">
                <a:solidFill>
                  <a:schemeClr val="dk1"/>
                </a:solidFill>
              </a:rPr>
              <a:t>ein</a:t>
            </a:r>
            <a:r>
              <a:rPr lang="en-US" sz="1200" dirty="0">
                <a:solidFill>
                  <a:schemeClr val="dk1"/>
                </a:solidFill>
              </a:rPr>
              <a:t> </a:t>
            </a:r>
            <a:r>
              <a:rPr lang="en-US" sz="1200" dirty="0" err="1">
                <a:solidFill>
                  <a:schemeClr val="dk1"/>
                </a:solidFill>
              </a:rPr>
              <a:t>Artefakt</a:t>
            </a:r>
            <a:r>
              <a:rPr lang="en-US" sz="1200" dirty="0">
                <a:solidFill>
                  <a:schemeClr val="dk1"/>
                </a:solidFill>
              </a:rPr>
              <a:t> des </a:t>
            </a:r>
            <a:r>
              <a:rPr lang="en-US" sz="1200" dirty="0" err="1">
                <a:solidFill>
                  <a:schemeClr val="dk1"/>
                </a:solidFill>
              </a:rPr>
              <a:t>Studiendesigns</a:t>
            </a:r>
            <a:r>
              <a:rPr lang="en-US" sz="1200" dirty="0">
                <a:solidFill>
                  <a:schemeClr val="dk1"/>
                </a:solidFill>
              </a:rPr>
              <a:t> war.)</a:t>
            </a:r>
            <a:endParaRPr dirty="0"/>
          </a:p>
          <a:p>
            <a:pPr marL="0" marR="0" lvl="0" indent="0" algn="l" rtl="0">
              <a:spcBef>
                <a:spcPts val="0"/>
              </a:spcBef>
              <a:spcAft>
                <a:spcPts val="0"/>
              </a:spcAft>
              <a:buNone/>
            </a:pPr>
            <a:r>
              <a:rPr lang="en-US" sz="1200" b="1" dirty="0">
                <a:solidFill>
                  <a:srgbClr val="BFBFBF"/>
                </a:solidFill>
                <a:latin typeface="Arial"/>
                <a:ea typeface="Arial"/>
                <a:cs typeface="Arial"/>
                <a:sym typeface="Arial"/>
              </a:rPr>
              <a:t>--Zu HTN</a:t>
            </a:r>
            <a:r>
              <a:rPr lang="en-US" sz="1200" dirty="0">
                <a:solidFill>
                  <a:srgbClr val="FFD757"/>
                </a:solidFill>
                <a:latin typeface="Arial"/>
                <a:ea typeface="Arial"/>
                <a:cs typeface="Arial"/>
                <a:sym typeface="Arial"/>
              </a:rPr>
              <a:t>: Auch </a:t>
            </a:r>
            <a:r>
              <a:rPr lang="en-US" sz="1200" dirty="0" err="1">
                <a:solidFill>
                  <a:srgbClr val="FFD757"/>
                </a:solidFill>
                <a:latin typeface="Arial"/>
                <a:ea typeface="Arial"/>
                <a:cs typeface="Arial"/>
                <a:sym typeface="Arial"/>
              </a:rPr>
              <a:t>hier</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gibt</a:t>
            </a:r>
            <a:r>
              <a:rPr lang="en-US" sz="1200" dirty="0">
                <a:solidFill>
                  <a:srgbClr val="FFD757"/>
                </a:solidFill>
                <a:latin typeface="Arial"/>
                <a:ea typeface="Arial"/>
                <a:cs typeface="Arial"/>
                <a:sym typeface="Arial"/>
              </a:rPr>
              <a:t> es </a:t>
            </a:r>
            <a:r>
              <a:rPr lang="en-US" sz="1200" dirty="0" err="1">
                <a:solidFill>
                  <a:srgbClr val="FFD757"/>
                </a:solidFill>
                <a:latin typeface="Arial"/>
                <a:ea typeface="Arial"/>
                <a:cs typeface="Arial"/>
                <a:sym typeface="Arial"/>
              </a:rPr>
              <a:t>Kontroversen</a:t>
            </a:r>
            <a:r>
              <a:rPr lang="en-US" sz="1200" dirty="0">
                <a:solidFill>
                  <a:srgbClr val="FFD757"/>
                </a:solidFill>
                <a:latin typeface="Arial"/>
                <a:ea typeface="Arial"/>
                <a:cs typeface="Arial"/>
                <a:sym typeface="Arial"/>
              </a:rPr>
              <a:t>. Eine (</a:t>
            </a:r>
            <a:r>
              <a:rPr lang="en-US" sz="1200" dirty="0" err="1">
                <a:solidFill>
                  <a:srgbClr val="FFD757"/>
                </a:solidFill>
                <a:latin typeface="Arial"/>
                <a:ea typeface="Arial"/>
                <a:cs typeface="Arial"/>
                <a:sym typeface="Arial"/>
              </a:rPr>
              <a:t>große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renommierte</a:t>
            </a:r>
            <a:r>
              <a:rPr lang="en-US" sz="1200" dirty="0">
                <a:solidFill>
                  <a:srgbClr val="FFD757"/>
                </a:solidFill>
                <a:latin typeface="Arial"/>
                <a:ea typeface="Arial"/>
                <a:cs typeface="Arial"/>
                <a:sym typeface="Arial"/>
              </a:rPr>
              <a:t>) Studie </a:t>
            </a:r>
            <a:r>
              <a:rPr lang="en-US" sz="1200" dirty="0" err="1">
                <a:solidFill>
                  <a:srgbClr val="FFD757"/>
                </a:solidFill>
                <a:latin typeface="Arial"/>
                <a:ea typeface="Arial"/>
                <a:cs typeface="Arial"/>
                <a:sym typeface="Arial"/>
              </a:rPr>
              <a:t>ergab</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dass</a:t>
            </a:r>
            <a:r>
              <a:rPr lang="en-US" sz="1200" dirty="0">
                <a:solidFill>
                  <a:srgbClr val="FFD757"/>
                </a:solidFill>
                <a:latin typeface="Arial"/>
                <a:ea typeface="Arial"/>
                <a:cs typeface="Arial"/>
                <a:sym typeface="Arial"/>
              </a:rPr>
              <a:t> HTN </a:t>
            </a:r>
            <a:r>
              <a:rPr lang="en-US" sz="1200" dirty="0" err="1">
                <a:solidFill>
                  <a:srgbClr val="FFD757"/>
                </a:solidFill>
                <a:latin typeface="Arial"/>
                <a:ea typeface="Arial"/>
                <a:cs typeface="Arial"/>
                <a:sym typeface="Arial"/>
              </a:rPr>
              <a:t>bei</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Personen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unter</a:t>
            </a:r>
            <a:r>
              <a:rPr lang="en-US" sz="1200" dirty="0">
                <a:solidFill>
                  <a:srgbClr val="FFD757"/>
                </a:solidFill>
                <a:latin typeface="Arial"/>
                <a:ea typeface="Arial"/>
                <a:cs typeface="Arial"/>
                <a:sym typeface="Arial"/>
              </a:rPr>
              <a:t> 65 Jahren </a:t>
            </a:r>
            <a:r>
              <a:rPr lang="en-US" sz="1200" dirty="0" err="1">
                <a:solidFill>
                  <a:srgbClr val="FFD757"/>
                </a:solidFill>
                <a:latin typeface="Arial"/>
                <a:ea typeface="Arial"/>
                <a:cs typeface="Arial"/>
                <a:sym typeface="Arial"/>
              </a:rPr>
              <a:t>mit</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einem</a:t>
            </a:r>
            <a:r>
              <a:rPr lang="en-US" sz="1200" dirty="0">
                <a:solidFill>
                  <a:srgbClr val="FFD757"/>
                </a:solidFill>
                <a:latin typeface="Arial"/>
                <a:ea typeface="Arial"/>
                <a:cs typeface="Arial"/>
                <a:sym typeface="Arial"/>
              </a:rPr>
              <a:t> </a:t>
            </a:r>
            <a:r>
              <a:rPr lang="en-US" sz="1200" i="1" dirty="0" err="1">
                <a:solidFill>
                  <a:srgbClr val="FFD757"/>
                </a:solidFill>
                <a:latin typeface="Arial"/>
                <a:ea typeface="Arial"/>
                <a:cs typeface="Arial"/>
                <a:sym typeface="Arial"/>
              </a:rPr>
              <a:t>verringerten</a:t>
            </a:r>
            <a:r>
              <a:rPr lang="en-US" sz="1200" i="1" dirty="0">
                <a:solidFill>
                  <a:srgbClr val="FFD757"/>
                </a:solidFill>
                <a:latin typeface="Arial"/>
                <a:ea typeface="Arial"/>
                <a:cs typeface="Arial"/>
                <a:sym typeface="Arial"/>
              </a:rPr>
              <a:t> </a:t>
            </a:r>
            <a:r>
              <a:rPr lang="en-US" sz="1200" dirty="0">
                <a:solidFill>
                  <a:srgbClr val="FFD757"/>
                </a:solidFill>
                <a:latin typeface="Arial"/>
                <a:ea typeface="Arial"/>
                <a:cs typeface="Arial"/>
                <a:sym typeface="Arial"/>
              </a:rPr>
              <a:t>Risiko für POWG </a:t>
            </a:r>
            <a:r>
              <a:rPr lang="en-US" sz="1200" dirty="0" err="1">
                <a:solidFill>
                  <a:srgbClr val="FFD757"/>
                </a:solidFill>
                <a:latin typeface="Arial"/>
                <a:ea typeface="Arial"/>
                <a:cs typeface="Arial"/>
                <a:sym typeface="Arial"/>
              </a:rPr>
              <a:t>verbunden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ist</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bei</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älteren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Personen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jedoch</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mit</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einem</a:t>
            </a:r>
            <a:r>
              <a:rPr lang="en-US" sz="1200" dirty="0">
                <a:solidFill>
                  <a:srgbClr val="FFD757"/>
                </a:solidFill>
                <a:latin typeface="Arial"/>
                <a:ea typeface="Arial"/>
                <a:cs typeface="Arial"/>
                <a:sym typeface="Arial"/>
              </a:rPr>
              <a:t> </a:t>
            </a:r>
            <a:r>
              <a:rPr lang="en-US" sz="1200" i="1" dirty="0" err="1">
                <a:solidFill>
                  <a:srgbClr val="FFD757"/>
                </a:solidFill>
                <a:latin typeface="Arial"/>
                <a:ea typeface="Arial"/>
                <a:cs typeface="Arial"/>
                <a:sym typeface="Arial"/>
              </a:rPr>
              <a:t>erhöhten</a:t>
            </a:r>
            <a:r>
              <a:rPr lang="en-US" sz="1200" i="1" dirty="0">
                <a:solidFill>
                  <a:srgbClr val="FFD757"/>
                </a:solidFill>
                <a:latin typeface="Arial"/>
                <a:ea typeface="Arial"/>
                <a:cs typeface="Arial"/>
                <a:sym typeface="Arial"/>
              </a:rPr>
              <a:t> </a:t>
            </a:r>
            <a:r>
              <a:rPr lang="en-US" sz="1200" dirty="0">
                <a:solidFill>
                  <a:srgbClr val="FFD757"/>
                </a:solidFill>
                <a:latin typeface="Arial"/>
                <a:ea typeface="Arial"/>
                <a:cs typeface="Arial"/>
                <a:sym typeface="Arial"/>
              </a:rPr>
              <a:t>Risiko. </a:t>
            </a:r>
            <a:r>
              <a:rPr lang="en-US" sz="1200" dirty="0" err="1">
                <a:solidFill>
                  <a:srgbClr val="FFD757"/>
                </a:solidFill>
                <a:latin typeface="Arial"/>
                <a:ea typeface="Arial"/>
                <a:cs typeface="Arial"/>
                <a:sym typeface="Arial"/>
              </a:rPr>
              <a:t>Ebenso</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zuverlässige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Forschungsergebnisse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zeigten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jedoch</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dass</a:t>
            </a:r>
            <a:r>
              <a:rPr lang="en-US" sz="1200" dirty="0">
                <a:solidFill>
                  <a:srgbClr val="FFD757"/>
                </a:solidFill>
                <a:latin typeface="Arial"/>
                <a:ea typeface="Arial"/>
                <a:cs typeface="Arial"/>
                <a:sym typeface="Arial"/>
              </a:rPr>
              <a:t> HTN </a:t>
            </a:r>
            <a:r>
              <a:rPr lang="en-US" sz="1200" dirty="0" err="1">
                <a:solidFill>
                  <a:srgbClr val="FFD757"/>
                </a:solidFill>
                <a:latin typeface="Arial"/>
                <a:ea typeface="Arial"/>
                <a:cs typeface="Arial"/>
                <a:sym typeface="Arial"/>
              </a:rPr>
              <a:t>sowohl</a:t>
            </a:r>
            <a:r>
              <a:rPr lang="en-US" sz="1200" dirty="0">
                <a:solidFill>
                  <a:srgbClr val="FFD757"/>
                </a:solidFill>
                <a:latin typeface="Arial"/>
                <a:ea typeface="Arial"/>
                <a:cs typeface="Arial"/>
                <a:sym typeface="Arial"/>
              </a:rPr>
              <a:t> für </a:t>
            </a:r>
            <a:r>
              <a:rPr lang="en-US" sz="1200" dirty="0" err="1">
                <a:solidFill>
                  <a:srgbClr val="FFD757"/>
                </a:solidFill>
                <a:latin typeface="Arial"/>
                <a:ea typeface="Arial"/>
                <a:cs typeface="Arial"/>
                <a:sym typeface="Arial"/>
              </a:rPr>
              <a:t>ältere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als</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auch</a:t>
            </a:r>
            <a:r>
              <a:rPr lang="en-US" sz="1200" dirty="0">
                <a:solidFill>
                  <a:srgbClr val="FFD757"/>
                </a:solidFill>
                <a:latin typeface="Arial"/>
                <a:ea typeface="Arial"/>
                <a:cs typeface="Arial"/>
                <a:sym typeface="Arial"/>
              </a:rPr>
              <a:t> für </a:t>
            </a:r>
            <a:r>
              <a:rPr lang="en-US" sz="1200" dirty="0" err="1">
                <a:solidFill>
                  <a:srgbClr val="FFD757"/>
                </a:solidFill>
                <a:latin typeface="Arial"/>
                <a:ea typeface="Arial"/>
                <a:cs typeface="Arial"/>
                <a:sym typeface="Arial"/>
              </a:rPr>
              <a:t>jüngere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Patienten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zumindest</a:t>
            </a:r>
            <a:r>
              <a:rPr lang="en-US" sz="1200" dirty="0">
                <a:solidFill>
                  <a:srgbClr val="FFD757"/>
                </a:solidFill>
                <a:latin typeface="Arial"/>
                <a:ea typeface="Arial"/>
                <a:cs typeface="Arial"/>
                <a:sym typeface="Arial"/>
              </a:rPr>
              <a:t> in </a:t>
            </a:r>
            <a:r>
              <a:rPr lang="en-US" sz="1200" dirty="0" err="1">
                <a:solidFill>
                  <a:srgbClr val="FFD757"/>
                </a:solidFill>
                <a:latin typeface="Arial"/>
                <a:ea typeface="Arial"/>
                <a:cs typeface="Arial"/>
                <a:sym typeface="Arial"/>
              </a:rPr>
              <a:t>gewissem</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Maße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schützend</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wirkt</a:t>
            </a:r>
            <a:r>
              <a:rPr lang="en-US" sz="1200" dirty="0">
                <a:solidFill>
                  <a:srgbClr val="FFD757"/>
                </a:solidFill>
                <a:latin typeface="Arial"/>
                <a:ea typeface="Arial"/>
                <a:cs typeface="Arial"/>
                <a:sym typeface="Arial"/>
              </a:rPr>
              <a:t>.</a:t>
            </a:r>
            <a:endParaRPr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404"/>
        <p:cNvGrpSpPr/>
        <p:nvPr/>
      </p:nvGrpSpPr>
      <p:grpSpPr>
        <a:xfrm>
          <a:off x="0" y="0"/>
          <a:ext cx="0" cy="0"/>
          <a:chOff x="0" y="0"/>
          <a:chExt cx="0" cy="0"/>
        </a:xfrm>
      </p:grpSpPr>
      <p:sp>
        <p:nvSpPr>
          <p:cNvPr id="1405" name="Google Shape;1405;p93"/>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406" name="Google Shape;1406;p93"/>
          <p:cNvSpPr txBox="1"/>
          <p:nvPr/>
        </p:nvSpPr>
        <p:spPr>
          <a:xfrm>
            <a:off x="457200" y="1536174"/>
            <a:ext cx="7391400" cy="28578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9"/>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Ethnische</a:t>
            </a:r>
            <a:r>
              <a:rPr lang="en-US" sz="1200" dirty="0">
                <a:solidFill>
                  <a:srgbClr val="BFBFBF"/>
                </a:solidFill>
              </a:rPr>
              <a:t> </a:t>
            </a:r>
            <a:r>
              <a:rPr lang="en-US" sz="1200" dirty="0" err="1">
                <a:solidFill>
                  <a:srgbClr val="BFBFBF"/>
                </a:solidFill>
              </a:rPr>
              <a:t>Zugehörigkeit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BFBFBF"/>
                </a:solidFill>
              </a:rPr>
              <a:t>-</a:t>
            </a: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Caveat"/>
                <a:ea typeface="Caveat"/>
                <a:cs typeface="Caveat"/>
                <a:sym typeface="Caveat"/>
              </a:rPr>
              <a:t>--DM?</a:t>
            </a:r>
            <a:endParaRPr dirty="0"/>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Caveat"/>
                <a:ea typeface="Caveat"/>
                <a:cs typeface="Caveat"/>
                <a:sym typeface="Caveat"/>
              </a:rPr>
              <a:t>--HTN?</a:t>
            </a:r>
            <a:endParaRPr dirty="0"/>
          </a:p>
        </p:txBody>
      </p:sp>
      <p:sp>
        <p:nvSpPr>
          <p:cNvPr id="1407" name="Google Shape;1407;p93"/>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408" name="Google Shape;1408;p93"/>
          <p:cNvSpPr txBox="1"/>
          <p:nvPr/>
        </p:nvSpPr>
        <p:spPr>
          <a:xfrm>
            <a:off x="1600200" y="3733800"/>
            <a:ext cx="6629400" cy="2427000"/>
          </a:xfrm>
          <a:prstGeom prst="rect">
            <a:avLst/>
          </a:prstGeom>
          <a:solidFill>
            <a:srgbClr val="FFD757"/>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0000FF"/>
                </a:solidFill>
              </a:rPr>
              <a:t>Was hat es </a:t>
            </a:r>
            <a:r>
              <a:rPr lang="en-US" sz="1200" i="1" dirty="0" err="1">
                <a:solidFill>
                  <a:srgbClr val="0000FF"/>
                </a:solidFill>
              </a:rPr>
              <a:t>mit</a:t>
            </a:r>
            <a:r>
              <a:rPr lang="en-US" sz="1200" i="1" dirty="0">
                <a:solidFill>
                  <a:srgbClr val="0000FF"/>
                </a:solidFill>
              </a:rPr>
              <a:t> den </a:t>
            </a:r>
            <a:r>
              <a:rPr lang="en-US" sz="1200" i="1" dirty="0" err="1">
                <a:solidFill>
                  <a:srgbClr val="0000FF"/>
                </a:solidFill>
              </a:rPr>
              <a:t>Fragezeichen</a:t>
            </a:r>
            <a:r>
              <a:rPr lang="en-US" sz="1200" i="1" dirty="0">
                <a:solidFill>
                  <a:srgbClr val="0000FF"/>
                </a:solidFill>
              </a:rPr>
              <a:t> </a:t>
            </a:r>
            <a:r>
              <a:rPr lang="en-US" sz="1200" i="1" dirty="0" err="1">
                <a:solidFill>
                  <a:srgbClr val="0000FF"/>
                </a:solidFill>
              </a:rPr>
              <a:t>bei</a:t>
            </a:r>
            <a:r>
              <a:rPr lang="en-US" sz="1200" i="1" dirty="0">
                <a:solidFill>
                  <a:srgbClr val="0000FF"/>
                </a:solidFill>
              </a:rPr>
              <a:t> DM und HTN auf </a:t>
            </a:r>
            <a:r>
              <a:rPr lang="en-US" sz="1200" i="1" dirty="0" err="1">
                <a:solidFill>
                  <a:srgbClr val="0000FF"/>
                </a:solidFill>
              </a:rPr>
              <a:t>sich</a:t>
            </a:r>
            <a:r>
              <a:rPr lang="en-US" sz="1200" i="1" dirty="0">
                <a:solidFill>
                  <a:srgbClr val="0000FF"/>
                </a:solidFill>
              </a:rPr>
              <a:t>? Sind </a:t>
            </a:r>
            <a:r>
              <a:rPr lang="en-US" sz="1200" i="1" dirty="0" err="1">
                <a:solidFill>
                  <a:srgbClr val="0000FF"/>
                </a:solidFill>
              </a:rPr>
              <a:t>sie</a:t>
            </a:r>
            <a:r>
              <a:rPr lang="en-US" sz="1200" i="1" dirty="0">
                <a:solidFill>
                  <a:srgbClr val="0000FF"/>
                </a:solidFill>
              </a:rPr>
              <a:t> </a:t>
            </a:r>
            <a:r>
              <a:rPr lang="en-US" sz="1200" i="1" dirty="0" err="1">
                <a:solidFill>
                  <a:srgbClr val="0000FF"/>
                </a:solidFill>
              </a:rPr>
              <a:t>Risikofaktoren</a:t>
            </a:r>
            <a:r>
              <a:rPr lang="en-US" sz="1200" i="1" dirty="0">
                <a:solidFill>
                  <a:srgbClr val="0000FF"/>
                </a:solidFill>
              </a:rPr>
              <a:t> </a:t>
            </a:r>
            <a:r>
              <a:rPr lang="en-US" sz="1200" i="1" dirty="0" err="1">
                <a:solidFill>
                  <a:srgbClr val="0000FF"/>
                </a:solidFill>
              </a:rPr>
              <a:t>oder</a:t>
            </a:r>
            <a:r>
              <a:rPr lang="en-US" sz="1200" i="1" dirty="0">
                <a:solidFill>
                  <a:srgbClr val="0000FF"/>
                </a:solidFill>
              </a:rPr>
              <a:t> nicht?</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rgbClr val="0000FF"/>
                </a:solidFill>
              </a:rPr>
              <a:t>Die </a:t>
            </a:r>
            <a:r>
              <a:rPr lang="en-US" sz="1200" dirty="0" err="1">
                <a:solidFill>
                  <a:srgbClr val="0000FF"/>
                </a:solidFill>
              </a:rPr>
              <a:t>kurze</a:t>
            </a:r>
            <a:r>
              <a:rPr lang="en-US" sz="1200" dirty="0">
                <a:solidFill>
                  <a:srgbClr val="0000FF"/>
                </a:solidFill>
              </a:rPr>
              <a:t> </a:t>
            </a:r>
            <a:r>
              <a:rPr lang="en-US" sz="1200" dirty="0" err="1">
                <a:solidFill>
                  <a:srgbClr val="0000FF"/>
                </a:solidFill>
              </a:rPr>
              <a:t>Antwort</a:t>
            </a:r>
            <a:r>
              <a:rPr lang="en-US" sz="1200" dirty="0">
                <a:solidFill>
                  <a:srgbClr val="0000FF"/>
                </a:solidFill>
              </a:rPr>
              <a:t> </a:t>
            </a:r>
            <a:r>
              <a:rPr lang="en-US" sz="1200" dirty="0" err="1">
                <a:solidFill>
                  <a:srgbClr val="0000FF"/>
                </a:solidFill>
              </a:rPr>
              <a:t>lautet</a:t>
            </a:r>
            <a:r>
              <a:rPr lang="en-US" sz="1200" dirty="0">
                <a:solidFill>
                  <a:srgbClr val="0000FF"/>
                </a:solidFill>
              </a:rPr>
              <a:t>: Es </a:t>
            </a:r>
            <a:r>
              <a:rPr lang="en-US" sz="1200" dirty="0" err="1">
                <a:solidFill>
                  <a:srgbClr val="0000FF"/>
                </a:solidFill>
              </a:rPr>
              <a:t>ist</a:t>
            </a:r>
            <a:r>
              <a:rPr lang="en-US" sz="1200" dirty="0">
                <a:solidFill>
                  <a:srgbClr val="0000FF"/>
                </a:solidFill>
              </a:rPr>
              <a:t> </a:t>
            </a:r>
            <a:r>
              <a:rPr lang="en-US" sz="1200" dirty="0" err="1">
                <a:solidFill>
                  <a:srgbClr val="0000FF"/>
                </a:solidFill>
              </a:rPr>
              <a:t>kompliziert</a:t>
            </a:r>
            <a:r>
              <a:rPr lang="en-US" sz="1200" dirty="0">
                <a:solidFill>
                  <a:srgbClr val="0000FF"/>
                </a:solidFill>
              </a:rPr>
              <a:t>.</a:t>
            </a:r>
            <a:endParaRPr dirty="0">
              <a:solidFill>
                <a:schemeClr val="dk1"/>
              </a:solidFill>
            </a:endParaRPr>
          </a:p>
          <a:p>
            <a:pPr marL="0" lvl="0" indent="0" algn="l" rtl="0">
              <a:spcBef>
                <a:spcPts val="0"/>
              </a:spcBef>
              <a:spcAft>
                <a:spcPts val="0"/>
              </a:spcAft>
              <a:buClr>
                <a:schemeClr val="dk1"/>
              </a:buClr>
              <a:buFont typeface="Arial"/>
              <a:buNone/>
            </a:pPr>
            <a:r>
              <a:rPr lang="en-US" sz="1200" b="1" dirty="0">
                <a:solidFill>
                  <a:srgbClr val="0000FF"/>
                </a:solidFill>
              </a:rPr>
              <a:t>--Zu DM</a:t>
            </a:r>
            <a:r>
              <a:rPr lang="en-US" sz="1200" dirty="0">
                <a:solidFill>
                  <a:srgbClr val="0000FF"/>
                </a:solidFill>
              </a:rPr>
              <a:t>: Der </a:t>
            </a:r>
            <a:r>
              <a:rPr lang="en-US" sz="1200" dirty="0" err="1">
                <a:solidFill>
                  <a:srgbClr val="0000FF"/>
                </a:solidFill>
              </a:rPr>
              <a:t>Zusammenhang</a:t>
            </a:r>
            <a:r>
              <a:rPr lang="en-US" sz="1200" dirty="0">
                <a:solidFill>
                  <a:srgbClr val="0000FF"/>
                </a:solidFill>
              </a:rPr>
              <a:t> </a:t>
            </a:r>
            <a:r>
              <a:rPr lang="en-US" sz="1200" dirty="0" err="1">
                <a:solidFill>
                  <a:srgbClr val="0000FF"/>
                </a:solidFill>
              </a:rPr>
              <a:t>zwischen</a:t>
            </a:r>
            <a:r>
              <a:rPr lang="en-US" sz="1200" dirty="0">
                <a:solidFill>
                  <a:srgbClr val="0000FF"/>
                </a:solidFill>
              </a:rPr>
              <a:t> Diabetes mellitus und POWG </a:t>
            </a:r>
            <a:r>
              <a:rPr lang="en-US" sz="1200" dirty="0" err="1">
                <a:solidFill>
                  <a:srgbClr val="0000FF"/>
                </a:solidFill>
              </a:rPr>
              <a:t>ist</a:t>
            </a:r>
            <a:r>
              <a:rPr lang="en-US" sz="1200" dirty="0">
                <a:solidFill>
                  <a:srgbClr val="0000FF"/>
                </a:solidFill>
              </a:rPr>
              <a:t> nicht </a:t>
            </a:r>
            <a:r>
              <a:rPr lang="en-US" sz="1200" dirty="0" err="1">
                <a:solidFill>
                  <a:srgbClr val="0000FF"/>
                </a:solidFill>
              </a:rPr>
              <a:t>abschließend</a:t>
            </a:r>
            <a:r>
              <a:rPr lang="en-US" sz="1200" dirty="0">
                <a:solidFill>
                  <a:srgbClr val="0000FF"/>
                </a:solidFill>
              </a:rPr>
              <a:t> </a:t>
            </a:r>
            <a:r>
              <a:rPr lang="en-US" sz="1200" dirty="0" err="1">
                <a:solidFill>
                  <a:srgbClr val="0000FF"/>
                </a:solidFill>
              </a:rPr>
              <a:t>geklärt</a:t>
            </a:r>
            <a:r>
              <a:rPr lang="en-US" sz="1200" dirty="0">
                <a:solidFill>
                  <a:srgbClr val="0000FF"/>
                </a:solidFill>
              </a:rPr>
              <a:t>. </a:t>
            </a:r>
            <a:r>
              <a:rPr lang="en-US" sz="1200" dirty="0" err="1">
                <a:solidFill>
                  <a:srgbClr val="0000FF"/>
                </a:solidFill>
              </a:rPr>
              <a:t>Einige</a:t>
            </a:r>
            <a:r>
              <a:rPr lang="en-US" sz="1200" dirty="0">
                <a:solidFill>
                  <a:srgbClr val="0000FF"/>
                </a:solidFill>
              </a:rPr>
              <a:t> </a:t>
            </a:r>
            <a:r>
              <a:rPr lang="en-US" sz="1200" dirty="0" err="1">
                <a:solidFill>
                  <a:srgbClr val="0000FF"/>
                </a:solidFill>
              </a:rPr>
              <a:t>renomierte</a:t>
            </a:r>
            <a:r>
              <a:rPr lang="en-US" sz="1200" dirty="0">
                <a:solidFill>
                  <a:srgbClr val="0000FF"/>
                </a:solidFill>
              </a:rPr>
              <a:t> </a:t>
            </a:r>
            <a:r>
              <a:rPr lang="en-US" sz="1200" dirty="0" err="1">
                <a:solidFill>
                  <a:srgbClr val="0000FF"/>
                </a:solidFill>
              </a:rPr>
              <a:t>Studien</a:t>
            </a:r>
            <a:r>
              <a:rPr lang="en-US" sz="1200" dirty="0">
                <a:solidFill>
                  <a:srgbClr val="0000FF"/>
                </a:solidFill>
              </a:rPr>
              <a:t> </a:t>
            </a:r>
            <a:r>
              <a:rPr lang="en-US" sz="1200" dirty="0" err="1">
                <a:solidFill>
                  <a:srgbClr val="0000FF"/>
                </a:solidFill>
              </a:rPr>
              <a:t>zeigen</a:t>
            </a:r>
            <a:r>
              <a:rPr lang="en-US" sz="1200" dirty="0">
                <a:solidFill>
                  <a:srgbClr val="0000FF"/>
                </a:solidFill>
              </a:rPr>
              <a:t> </a:t>
            </a:r>
            <a:r>
              <a:rPr lang="en-US" sz="1200" dirty="0" err="1">
                <a:solidFill>
                  <a:srgbClr val="0000FF"/>
                </a:solidFill>
              </a:rPr>
              <a:t>jedoch</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Assoziation</a:t>
            </a:r>
            <a:r>
              <a:rPr lang="en-US" sz="1200" dirty="0">
                <a:solidFill>
                  <a:srgbClr val="0000FF"/>
                </a:solidFill>
              </a:rPr>
              <a:t> </a:t>
            </a:r>
            <a:r>
              <a:rPr lang="en-US" sz="1200" dirty="0" err="1">
                <a:solidFill>
                  <a:srgbClr val="0000FF"/>
                </a:solidFill>
              </a:rPr>
              <a:t>zwischen</a:t>
            </a:r>
            <a:r>
              <a:rPr lang="en-US" sz="1200" dirty="0">
                <a:solidFill>
                  <a:srgbClr val="0000FF"/>
                </a:solidFill>
              </a:rPr>
              <a:t> Diabetes mellitus und </a:t>
            </a:r>
            <a:r>
              <a:rPr lang="en-US" sz="1200" dirty="0" err="1">
                <a:solidFill>
                  <a:srgbClr val="0000FF"/>
                </a:solidFill>
              </a:rPr>
              <a:t>einem</a:t>
            </a:r>
            <a:r>
              <a:rPr lang="en-US" sz="1200" dirty="0">
                <a:solidFill>
                  <a:srgbClr val="0000FF"/>
                </a:solidFill>
              </a:rPr>
              <a:t> </a:t>
            </a:r>
            <a:r>
              <a:rPr lang="en-US" sz="1200" dirty="0" err="1">
                <a:solidFill>
                  <a:srgbClr val="0000FF"/>
                </a:solidFill>
              </a:rPr>
              <a:t>erhöhten</a:t>
            </a:r>
            <a:r>
              <a:rPr lang="en-US" sz="1200" dirty="0">
                <a:solidFill>
                  <a:srgbClr val="0000FF"/>
                </a:solidFill>
              </a:rPr>
              <a:t> Risiko für POWG.</a:t>
            </a:r>
            <a:r>
              <a:rPr lang="en-US" sz="1200" dirty="0">
                <a:solidFill>
                  <a:srgbClr val="FFD757"/>
                </a:solidFill>
              </a:rPr>
              <a:t> </a:t>
            </a:r>
            <a:r>
              <a:rPr lang="en-US" sz="1200" dirty="0">
                <a:solidFill>
                  <a:schemeClr val="dk1"/>
                </a:solidFill>
              </a:rPr>
              <a:t>Allerdings </a:t>
            </a:r>
            <a:r>
              <a:rPr lang="en-US" sz="1200" dirty="0" err="1">
                <a:solidFill>
                  <a:schemeClr val="dk1"/>
                </a:solidFill>
              </a:rPr>
              <a:t>fanden</a:t>
            </a:r>
            <a:r>
              <a:rPr lang="en-US" sz="1200" dirty="0">
                <a:solidFill>
                  <a:schemeClr val="dk1"/>
                </a:solidFill>
              </a:rPr>
              <a:t> </a:t>
            </a:r>
            <a:r>
              <a:rPr lang="en-US" sz="1200" dirty="0" err="1">
                <a:solidFill>
                  <a:schemeClr val="dk1"/>
                </a:solidFill>
              </a:rPr>
              <a:t>mehrere</a:t>
            </a:r>
            <a:r>
              <a:rPr lang="en-US" sz="1200" dirty="0">
                <a:solidFill>
                  <a:schemeClr val="dk1"/>
                </a:solidFill>
              </a:rPr>
              <a:t> </a:t>
            </a:r>
            <a:r>
              <a:rPr lang="en-US" sz="1200" dirty="0" err="1">
                <a:solidFill>
                  <a:schemeClr val="dk1"/>
                </a:solidFill>
              </a:rPr>
              <a:t>ebenso</a:t>
            </a:r>
            <a:r>
              <a:rPr lang="en-US" sz="1200" dirty="0">
                <a:solidFill>
                  <a:schemeClr val="dk1"/>
                </a:solidFill>
              </a:rPr>
              <a:t> </a:t>
            </a:r>
            <a:r>
              <a:rPr lang="en-US" sz="1200" dirty="0" err="1">
                <a:solidFill>
                  <a:schemeClr val="dk1"/>
                </a:solidFill>
              </a:rPr>
              <a:t>angesehene</a:t>
            </a:r>
            <a:r>
              <a:rPr lang="en-US" sz="1200" dirty="0">
                <a:solidFill>
                  <a:schemeClr val="dk1"/>
                </a:solidFill>
              </a:rPr>
              <a:t> </a:t>
            </a:r>
            <a:r>
              <a:rPr lang="en-US" sz="1200" dirty="0" err="1">
                <a:solidFill>
                  <a:schemeClr val="dk1"/>
                </a:solidFill>
              </a:rPr>
              <a:t>Studien</a:t>
            </a:r>
            <a:r>
              <a:rPr lang="en-US" sz="1200" dirty="0">
                <a:solidFill>
                  <a:schemeClr val="dk1"/>
                </a:solidFill>
              </a:rPr>
              <a:t> </a:t>
            </a:r>
            <a:r>
              <a:rPr lang="en-US" sz="1200" dirty="0" err="1">
                <a:solidFill>
                  <a:schemeClr val="dk1"/>
                </a:solidFill>
              </a:rPr>
              <a:t>keinen</a:t>
            </a:r>
            <a:r>
              <a:rPr lang="en-US" sz="1200" dirty="0">
                <a:solidFill>
                  <a:schemeClr val="dk1"/>
                </a:solidFill>
              </a:rPr>
              <a:t> </a:t>
            </a:r>
            <a:r>
              <a:rPr lang="en-US" sz="1200" dirty="0" err="1">
                <a:solidFill>
                  <a:schemeClr val="dk1"/>
                </a:solidFill>
              </a:rPr>
              <a:t>Zusammenhang</a:t>
            </a:r>
            <a:r>
              <a:rPr lang="en-US" sz="1200" dirty="0">
                <a:solidFill>
                  <a:schemeClr val="dk1"/>
                </a:solidFill>
              </a:rPr>
              <a:t>, und </a:t>
            </a:r>
            <a:r>
              <a:rPr lang="en-US" sz="1200" dirty="0" err="1">
                <a:solidFill>
                  <a:schemeClr val="dk1"/>
                </a:solidFill>
              </a:rPr>
              <a:t>eine</a:t>
            </a:r>
            <a:r>
              <a:rPr lang="en-US" sz="1200" dirty="0">
                <a:solidFill>
                  <a:schemeClr val="dk1"/>
                </a:solidFill>
              </a:rPr>
              <a:t> Studie </a:t>
            </a:r>
            <a:r>
              <a:rPr lang="en-US" sz="1200" dirty="0" err="1">
                <a:solidFill>
                  <a:schemeClr val="dk1"/>
                </a:solidFill>
              </a:rPr>
              <a:t>schien</a:t>
            </a:r>
            <a:r>
              <a:rPr lang="en-US" sz="1200" dirty="0">
                <a:solidFill>
                  <a:schemeClr val="dk1"/>
                </a:solidFill>
              </a:rPr>
              <a:t> </a:t>
            </a:r>
            <a:r>
              <a:rPr lang="en-US" sz="1200" dirty="0" err="1">
                <a:solidFill>
                  <a:schemeClr val="dk1"/>
                </a:solidFill>
              </a:rPr>
              <a:t>sogar</a:t>
            </a:r>
            <a:r>
              <a:rPr lang="en-US" sz="1200" dirty="0">
                <a:solidFill>
                  <a:schemeClr val="dk1"/>
                </a:solidFill>
              </a:rPr>
              <a:t> </a:t>
            </a:r>
            <a:r>
              <a:rPr lang="en-US" sz="1200" dirty="0" err="1">
                <a:solidFill>
                  <a:schemeClr val="dk1"/>
                </a:solidFill>
              </a:rPr>
              <a:t>darauf</a:t>
            </a:r>
            <a:r>
              <a:rPr lang="en-US" sz="1200" dirty="0">
                <a:solidFill>
                  <a:schemeClr val="dk1"/>
                </a:solidFill>
              </a:rPr>
              <a:t> </a:t>
            </a:r>
            <a:r>
              <a:rPr lang="en-US" sz="1200" dirty="0" err="1">
                <a:solidFill>
                  <a:schemeClr val="dk1"/>
                </a:solidFill>
              </a:rPr>
              <a:t>hinzudeuten</a:t>
            </a:r>
            <a:r>
              <a:rPr lang="en-US" sz="1200" dirty="0">
                <a:solidFill>
                  <a:schemeClr val="dk1"/>
                </a:solidFill>
              </a:rPr>
              <a:t>, </a:t>
            </a:r>
            <a:r>
              <a:rPr lang="en-US" sz="1200" dirty="0" err="1">
                <a:solidFill>
                  <a:schemeClr val="dk1"/>
                </a:solidFill>
              </a:rPr>
              <a:t>dass</a:t>
            </a:r>
            <a:r>
              <a:rPr lang="en-US" sz="1200" dirty="0">
                <a:solidFill>
                  <a:schemeClr val="dk1"/>
                </a:solidFill>
              </a:rPr>
              <a:t> DM </a:t>
            </a:r>
            <a:r>
              <a:rPr lang="en-US" sz="1200" dirty="0" err="1">
                <a:solidFill>
                  <a:schemeClr val="dk1"/>
                </a:solidFill>
              </a:rPr>
              <a:t>mit</a:t>
            </a:r>
            <a:r>
              <a:rPr lang="en-US" sz="1200" dirty="0">
                <a:solidFill>
                  <a:schemeClr val="dk1"/>
                </a:solidFill>
              </a:rPr>
              <a:t> </a:t>
            </a:r>
            <a:r>
              <a:rPr lang="en-US" sz="1200" dirty="0" err="1">
                <a:solidFill>
                  <a:schemeClr val="dk1"/>
                </a:solidFill>
              </a:rPr>
              <a:t>einem</a:t>
            </a:r>
            <a:r>
              <a:rPr lang="en-US" sz="1200" dirty="0">
                <a:solidFill>
                  <a:schemeClr val="dk1"/>
                </a:solidFill>
              </a:rPr>
              <a:t> </a:t>
            </a:r>
            <a:r>
              <a:rPr lang="en-US" sz="1200" dirty="0" err="1">
                <a:solidFill>
                  <a:schemeClr val="dk1"/>
                </a:solidFill>
              </a:rPr>
              <a:t>verminderten</a:t>
            </a:r>
            <a:r>
              <a:rPr lang="en-US" sz="1200" dirty="0">
                <a:solidFill>
                  <a:schemeClr val="dk1"/>
                </a:solidFill>
              </a:rPr>
              <a:t> POWG-Risiko </a:t>
            </a:r>
            <a:r>
              <a:rPr lang="en-US" sz="1200" dirty="0" err="1">
                <a:solidFill>
                  <a:schemeClr val="dk1"/>
                </a:solidFill>
              </a:rPr>
              <a:t>verbunden</a:t>
            </a:r>
            <a:r>
              <a:rPr lang="en-US" sz="1200" dirty="0">
                <a:solidFill>
                  <a:schemeClr val="dk1"/>
                </a:solidFill>
              </a:rPr>
              <a:t> sein </a:t>
            </a:r>
            <a:r>
              <a:rPr lang="en-US" sz="1200" dirty="0" err="1">
                <a:solidFill>
                  <a:schemeClr val="dk1"/>
                </a:solidFill>
              </a:rPr>
              <a:t>könnte</a:t>
            </a:r>
            <a:r>
              <a:rPr lang="en-US" sz="1200" dirty="0">
                <a:solidFill>
                  <a:schemeClr val="dk1"/>
                </a:solidFill>
              </a:rPr>
              <a:t>. (Viele </a:t>
            </a:r>
            <a:r>
              <a:rPr lang="en-US" sz="1200" dirty="0" err="1">
                <a:solidFill>
                  <a:schemeClr val="dk1"/>
                </a:solidFill>
              </a:rPr>
              <a:t>Experten</a:t>
            </a:r>
            <a:r>
              <a:rPr lang="en-US" sz="1200" dirty="0">
                <a:solidFill>
                  <a:schemeClr val="dk1"/>
                </a:solidFill>
              </a:rPr>
              <a:t> </a:t>
            </a:r>
            <a:r>
              <a:rPr lang="en-US" sz="1200" dirty="0" err="1">
                <a:solidFill>
                  <a:schemeClr val="dk1"/>
                </a:solidFill>
              </a:rPr>
              <a:t>sind</a:t>
            </a:r>
            <a:r>
              <a:rPr lang="en-US" sz="1200" dirty="0">
                <a:solidFill>
                  <a:schemeClr val="dk1"/>
                </a:solidFill>
              </a:rPr>
              <a:t> der </a:t>
            </a:r>
            <a:r>
              <a:rPr lang="en-US" sz="1200" dirty="0" err="1">
                <a:solidFill>
                  <a:schemeClr val="dk1"/>
                </a:solidFill>
              </a:rPr>
              <a:t>Ansicht</a:t>
            </a:r>
            <a:r>
              <a:rPr lang="en-US" sz="1200" dirty="0">
                <a:solidFill>
                  <a:schemeClr val="dk1"/>
                </a:solidFill>
              </a:rPr>
              <a:t>, </a:t>
            </a:r>
            <a:r>
              <a:rPr lang="en-US" sz="1200" dirty="0" err="1">
                <a:solidFill>
                  <a:schemeClr val="dk1"/>
                </a:solidFill>
              </a:rPr>
              <a:t>dass</a:t>
            </a:r>
            <a:r>
              <a:rPr lang="en-US" sz="1200" dirty="0">
                <a:solidFill>
                  <a:schemeClr val="dk1"/>
                </a:solidFill>
              </a:rPr>
              <a:t> dieses </a:t>
            </a:r>
            <a:r>
              <a:rPr lang="en-US" sz="1200" dirty="0" err="1">
                <a:solidFill>
                  <a:schemeClr val="dk1"/>
                </a:solidFill>
              </a:rPr>
              <a:t>Ergebnis</a:t>
            </a:r>
            <a:r>
              <a:rPr lang="en-US" sz="1200" dirty="0">
                <a:solidFill>
                  <a:schemeClr val="dk1"/>
                </a:solidFill>
              </a:rPr>
              <a:t> </a:t>
            </a:r>
            <a:r>
              <a:rPr lang="en-US" sz="1200" dirty="0" err="1">
                <a:solidFill>
                  <a:schemeClr val="dk1"/>
                </a:solidFill>
              </a:rPr>
              <a:t>ein</a:t>
            </a:r>
            <a:r>
              <a:rPr lang="en-US" sz="1200" dirty="0">
                <a:solidFill>
                  <a:schemeClr val="dk1"/>
                </a:solidFill>
              </a:rPr>
              <a:t> </a:t>
            </a:r>
            <a:r>
              <a:rPr lang="en-US" sz="1200" dirty="0" err="1">
                <a:solidFill>
                  <a:schemeClr val="dk1"/>
                </a:solidFill>
              </a:rPr>
              <a:t>Artefakt</a:t>
            </a:r>
            <a:r>
              <a:rPr lang="en-US" sz="1200" dirty="0">
                <a:solidFill>
                  <a:schemeClr val="dk1"/>
                </a:solidFill>
              </a:rPr>
              <a:t> des </a:t>
            </a:r>
            <a:r>
              <a:rPr lang="en-US" sz="1200" dirty="0" err="1">
                <a:solidFill>
                  <a:schemeClr val="dk1"/>
                </a:solidFill>
              </a:rPr>
              <a:t>Studiendesigns</a:t>
            </a:r>
            <a:r>
              <a:rPr lang="en-US" sz="1200" dirty="0">
                <a:solidFill>
                  <a:schemeClr val="dk1"/>
                </a:solidFill>
              </a:rPr>
              <a:t> war.)</a:t>
            </a:r>
            <a:endParaRPr sz="1200" i="1" dirty="0">
              <a:solidFill>
                <a:srgbClr val="0000FF"/>
              </a:solidFill>
            </a:endParaRPr>
          </a:p>
          <a:p>
            <a:pPr marL="0" marR="0" lvl="0" indent="0" algn="l" rtl="0">
              <a:spcBef>
                <a:spcPts val="0"/>
              </a:spcBef>
              <a:spcAft>
                <a:spcPts val="0"/>
              </a:spcAft>
              <a:buNone/>
            </a:pPr>
            <a:r>
              <a:rPr lang="en-US" sz="1200" b="1" dirty="0">
                <a:solidFill>
                  <a:srgbClr val="0000FF"/>
                </a:solidFill>
                <a:latin typeface="Arial"/>
                <a:ea typeface="Arial"/>
                <a:cs typeface="Arial"/>
                <a:sym typeface="Arial"/>
              </a:rPr>
              <a:t>--Zu HTN</a:t>
            </a:r>
            <a:r>
              <a:rPr lang="en-US" sz="1200" dirty="0">
                <a:solidFill>
                  <a:srgbClr val="0000FF"/>
                </a:solidFill>
                <a:latin typeface="Arial"/>
                <a:ea typeface="Arial"/>
                <a:cs typeface="Arial"/>
                <a:sym typeface="Arial"/>
              </a:rPr>
              <a:t>: </a:t>
            </a:r>
            <a:r>
              <a:rPr lang="en-US" sz="1200" dirty="0">
                <a:solidFill>
                  <a:srgbClr val="FFD757"/>
                </a:solidFill>
                <a:latin typeface="Arial"/>
                <a:ea typeface="Arial"/>
                <a:cs typeface="Arial"/>
                <a:sym typeface="Arial"/>
              </a:rPr>
              <a:t>Auch </a:t>
            </a:r>
            <a:r>
              <a:rPr lang="en-US" sz="1200" dirty="0" err="1">
                <a:solidFill>
                  <a:srgbClr val="FFD757"/>
                </a:solidFill>
                <a:latin typeface="Arial"/>
                <a:ea typeface="Arial"/>
                <a:cs typeface="Arial"/>
                <a:sym typeface="Arial"/>
              </a:rPr>
              <a:t>hier</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gibt</a:t>
            </a:r>
            <a:r>
              <a:rPr lang="en-US" sz="1200" dirty="0">
                <a:solidFill>
                  <a:srgbClr val="FFD757"/>
                </a:solidFill>
                <a:latin typeface="Arial"/>
                <a:ea typeface="Arial"/>
                <a:cs typeface="Arial"/>
                <a:sym typeface="Arial"/>
              </a:rPr>
              <a:t> es </a:t>
            </a:r>
            <a:r>
              <a:rPr lang="en-US" sz="1200" dirty="0" err="1">
                <a:solidFill>
                  <a:srgbClr val="FFD757"/>
                </a:solidFill>
                <a:latin typeface="Arial"/>
                <a:ea typeface="Arial"/>
                <a:cs typeface="Arial"/>
                <a:sym typeface="Arial"/>
              </a:rPr>
              <a:t>Kontroversen</a:t>
            </a:r>
            <a:r>
              <a:rPr lang="en-US" sz="1200" dirty="0">
                <a:solidFill>
                  <a:srgbClr val="FFD757"/>
                </a:solidFill>
                <a:latin typeface="Arial"/>
                <a:ea typeface="Arial"/>
                <a:cs typeface="Arial"/>
                <a:sym typeface="Arial"/>
              </a:rPr>
              <a:t>. Eine (</a:t>
            </a:r>
            <a:r>
              <a:rPr lang="en-US" sz="1200" dirty="0" err="1">
                <a:solidFill>
                  <a:srgbClr val="FFD757"/>
                </a:solidFill>
                <a:latin typeface="Arial"/>
                <a:ea typeface="Arial"/>
                <a:cs typeface="Arial"/>
                <a:sym typeface="Arial"/>
              </a:rPr>
              <a:t>große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renommierte</a:t>
            </a:r>
            <a:r>
              <a:rPr lang="en-US" sz="1200" dirty="0">
                <a:solidFill>
                  <a:srgbClr val="FFD757"/>
                </a:solidFill>
                <a:latin typeface="Arial"/>
                <a:ea typeface="Arial"/>
                <a:cs typeface="Arial"/>
                <a:sym typeface="Arial"/>
              </a:rPr>
              <a:t>) Studie </a:t>
            </a:r>
            <a:r>
              <a:rPr lang="en-US" sz="1200" dirty="0" err="1">
                <a:solidFill>
                  <a:srgbClr val="FFD757"/>
                </a:solidFill>
                <a:latin typeface="Arial"/>
                <a:ea typeface="Arial"/>
                <a:cs typeface="Arial"/>
                <a:sym typeface="Arial"/>
              </a:rPr>
              <a:t>ergab</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dass</a:t>
            </a:r>
            <a:r>
              <a:rPr lang="en-US" sz="1200" dirty="0">
                <a:solidFill>
                  <a:srgbClr val="FFD757"/>
                </a:solidFill>
                <a:latin typeface="Arial"/>
                <a:ea typeface="Arial"/>
                <a:cs typeface="Arial"/>
                <a:sym typeface="Arial"/>
              </a:rPr>
              <a:t> HTN </a:t>
            </a:r>
            <a:r>
              <a:rPr lang="en-US" sz="1200" dirty="0" err="1">
                <a:solidFill>
                  <a:srgbClr val="FFD757"/>
                </a:solidFill>
                <a:latin typeface="Arial"/>
                <a:ea typeface="Arial"/>
                <a:cs typeface="Arial"/>
                <a:sym typeface="Arial"/>
              </a:rPr>
              <a:t>bei</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Personen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unter</a:t>
            </a:r>
            <a:r>
              <a:rPr lang="en-US" sz="1200" dirty="0">
                <a:solidFill>
                  <a:srgbClr val="FFD757"/>
                </a:solidFill>
                <a:latin typeface="Arial"/>
                <a:ea typeface="Arial"/>
                <a:cs typeface="Arial"/>
                <a:sym typeface="Arial"/>
              </a:rPr>
              <a:t> 65 Jahren </a:t>
            </a:r>
            <a:r>
              <a:rPr lang="en-US" sz="1200" dirty="0" err="1">
                <a:solidFill>
                  <a:srgbClr val="FFD757"/>
                </a:solidFill>
                <a:latin typeface="Arial"/>
                <a:ea typeface="Arial"/>
                <a:cs typeface="Arial"/>
                <a:sym typeface="Arial"/>
              </a:rPr>
              <a:t>mit</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einem</a:t>
            </a:r>
            <a:r>
              <a:rPr lang="en-US" sz="1200" dirty="0">
                <a:solidFill>
                  <a:srgbClr val="FFD757"/>
                </a:solidFill>
                <a:latin typeface="Arial"/>
                <a:ea typeface="Arial"/>
                <a:cs typeface="Arial"/>
                <a:sym typeface="Arial"/>
              </a:rPr>
              <a:t> </a:t>
            </a:r>
            <a:r>
              <a:rPr lang="en-US" sz="1200" i="1" dirty="0" err="1">
                <a:solidFill>
                  <a:srgbClr val="FFD757"/>
                </a:solidFill>
                <a:latin typeface="Arial"/>
                <a:ea typeface="Arial"/>
                <a:cs typeface="Arial"/>
                <a:sym typeface="Arial"/>
              </a:rPr>
              <a:t>verringerten</a:t>
            </a:r>
            <a:r>
              <a:rPr lang="en-US" sz="1200" i="1" dirty="0">
                <a:solidFill>
                  <a:srgbClr val="FFD757"/>
                </a:solidFill>
                <a:latin typeface="Arial"/>
                <a:ea typeface="Arial"/>
                <a:cs typeface="Arial"/>
                <a:sym typeface="Arial"/>
              </a:rPr>
              <a:t> </a:t>
            </a:r>
            <a:r>
              <a:rPr lang="en-US" sz="1200" dirty="0">
                <a:solidFill>
                  <a:srgbClr val="FFD757"/>
                </a:solidFill>
                <a:latin typeface="Arial"/>
                <a:ea typeface="Arial"/>
                <a:cs typeface="Arial"/>
                <a:sym typeface="Arial"/>
              </a:rPr>
              <a:t>Risiko für POWG </a:t>
            </a:r>
            <a:r>
              <a:rPr lang="en-US" sz="1200" dirty="0" err="1">
                <a:solidFill>
                  <a:srgbClr val="FFD757"/>
                </a:solidFill>
                <a:latin typeface="Arial"/>
                <a:ea typeface="Arial"/>
                <a:cs typeface="Arial"/>
                <a:sym typeface="Arial"/>
              </a:rPr>
              <a:t>verbunden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ist</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bei</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älteren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Personen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jedoch</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mit</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einem</a:t>
            </a:r>
            <a:r>
              <a:rPr lang="en-US" sz="1200" dirty="0">
                <a:solidFill>
                  <a:srgbClr val="FFD757"/>
                </a:solidFill>
                <a:latin typeface="Arial"/>
                <a:ea typeface="Arial"/>
                <a:cs typeface="Arial"/>
                <a:sym typeface="Arial"/>
              </a:rPr>
              <a:t> </a:t>
            </a:r>
            <a:r>
              <a:rPr lang="en-US" sz="1200" i="1" dirty="0" err="1">
                <a:solidFill>
                  <a:srgbClr val="FFD757"/>
                </a:solidFill>
                <a:latin typeface="Arial"/>
                <a:ea typeface="Arial"/>
                <a:cs typeface="Arial"/>
                <a:sym typeface="Arial"/>
              </a:rPr>
              <a:t>erhöhten</a:t>
            </a:r>
            <a:r>
              <a:rPr lang="en-US" sz="1200" i="1" dirty="0">
                <a:solidFill>
                  <a:srgbClr val="FFD757"/>
                </a:solidFill>
                <a:latin typeface="Arial"/>
                <a:ea typeface="Arial"/>
                <a:cs typeface="Arial"/>
                <a:sym typeface="Arial"/>
              </a:rPr>
              <a:t> </a:t>
            </a:r>
            <a:r>
              <a:rPr lang="en-US" sz="1200" dirty="0">
                <a:solidFill>
                  <a:srgbClr val="FFD757"/>
                </a:solidFill>
                <a:latin typeface="Arial"/>
                <a:ea typeface="Arial"/>
                <a:cs typeface="Arial"/>
                <a:sym typeface="Arial"/>
              </a:rPr>
              <a:t>Risiko. </a:t>
            </a:r>
            <a:r>
              <a:rPr lang="en-US" sz="1200" dirty="0" err="1">
                <a:solidFill>
                  <a:srgbClr val="FFD757"/>
                </a:solidFill>
                <a:latin typeface="Arial"/>
                <a:ea typeface="Arial"/>
                <a:cs typeface="Arial"/>
                <a:sym typeface="Arial"/>
              </a:rPr>
              <a:t>Ebenso</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zuverlässige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Forschungsergebnisse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zeigten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jedoch</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dass</a:t>
            </a:r>
            <a:r>
              <a:rPr lang="en-US" sz="1200" dirty="0">
                <a:solidFill>
                  <a:srgbClr val="FFD757"/>
                </a:solidFill>
                <a:latin typeface="Arial"/>
                <a:ea typeface="Arial"/>
                <a:cs typeface="Arial"/>
                <a:sym typeface="Arial"/>
              </a:rPr>
              <a:t> HTN </a:t>
            </a:r>
            <a:r>
              <a:rPr lang="en-US" sz="1200" dirty="0" err="1">
                <a:solidFill>
                  <a:srgbClr val="FFD757"/>
                </a:solidFill>
                <a:latin typeface="Arial"/>
                <a:ea typeface="Arial"/>
                <a:cs typeface="Arial"/>
                <a:sym typeface="Arial"/>
              </a:rPr>
              <a:t>sowohl</a:t>
            </a:r>
            <a:r>
              <a:rPr lang="en-US" sz="1200" dirty="0">
                <a:solidFill>
                  <a:srgbClr val="FFD757"/>
                </a:solidFill>
                <a:latin typeface="Arial"/>
                <a:ea typeface="Arial"/>
                <a:cs typeface="Arial"/>
                <a:sym typeface="Arial"/>
              </a:rPr>
              <a:t> für </a:t>
            </a:r>
            <a:r>
              <a:rPr lang="en-US" sz="1200" dirty="0" err="1">
                <a:solidFill>
                  <a:srgbClr val="FFD757"/>
                </a:solidFill>
                <a:latin typeface="Arial"/>
                <a:ea typeface="Arial"/>
                <a:cs typeface="Arial"/>
                <a:sym typeface="Arial"/>
              </a:rPr>
              <a:t>ältere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als</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auch</a:t>
            </a:r>
            <a:r>
              <a:rPr lang="en-US" sz="1200" dirty="0">
                <a:solidFill>
                  <a:srgbClr val="FFD757"/>
                </a:solidFill>
                <a:latin typeface="Arial"/>
                <a:ea typeface="Arial"/>
                <a:cs typeface="Arial"/>
                <a:sym typeface="Arial"/>
              </a:rPr>
              <a:t> für </a:t>
            </a:r>
            <a:r>
              <a:rPr lang="en-US" sz="1200" dirty="0" err="1">
                <a:solidFill>
                  <a:srgbClr val="FFD757"/>
                </a:solidFill>
                <a:latin typeface="Arial"/>
                <a:ea typeface="Arial"/>
                <a:cs typeface="Arial"/>
                <a:sym typeface="Arial"/>
              </a:rPr>
              <a:t>jüngere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Patienten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zumindest</a:t>
            </a:r>
            <a:r>
              <a:rPr lang="en-US" sz="1200" dirty="0">
                <a:solidFill>
                  <a:srgbClr val="FFD757"/>
                </a:solidFill>
                <a:latin typeface="Arial"/>
                <a:ea typeface="Arial"/>
                <a:cs typeface="Arial"/>
                <a:sym typeface="Arial"/>
              </a:rPr>
              <a:t> in </a:t>
            </a:r>
            <a:r>
              <a:rPr lang="en-US" sz="1200" dirty="0" err="1">
                <a:solidFill>
                  <a:srgbClr val="FFD757"/>
                </a:solidFill>
                <a:latin typeface="Arial"/>
                <a:ea typeface="Arial"/>
                <a:cs typeface="Arial"/>
                <a:sym typeface="Arial"/>
              </a:rPr>
              <a:t>gewissem</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Maße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schützend</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wirkt</a:t>
            </a:r>
            <a:r>
              <a:rPr lang="en-US" sz="1200" dirty="0">
                <a:solidFill>
                  <a:srgbClr val="FFD757"/>
                </a:solidFill>
                <a:latin typeface="Arial"/>
                <a:ea typeface="Arial"/>
                <a:cs typeface="Arial"/>
                <a:sym typeface="Arial"/>
              </a:rPr>
              <a:t>.</a:t>
            </a:r>
            <a:endParaRPr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412"/>
        <p:cNvGrpSpPr/>
        <p:nvPr/>
      </p:nvGrpSpPr>
      <p:grpSpPr>
        <a:xfrm>
          <a:off x="0" y="0"/>
          <a:ext cx="0" cy="0"/>
          <a:chOff x="0" y="0"/>
          <a:chExt cx="0" cy="0"/>
        </a:xfrm>
      </p:grpSpPr>
      <p:sp>
        <p:nvSpPr>
          <p:cNvPr id="1413" name="Google Shape;1413;p94"/>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414" name="Google Shape;1414;p94"/>
          <p:cNvSpPr txBox="1"/>
          <p:nvPr/>
        </p:nvSpPr>
        <p:spPr>
          <a:xfrm>
            <a:off x="457200" y="1536174"/>
            <a:ext cx="7391400" cy="28578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0"/>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Ethnische</a:t>
            </a:r>
            <a:r>
              <a:rPr lang="en-US" sz="1200" dirty="0">
                <a:solidFill>
                  <a:srgbClr val="BFBFBF"/>
                </a:solidFill>
              </a:rPr>
              <a:t> </a:t>
            </a:r>
            <a:r>
              <a:rPr lang="en-US" sz="1200" dirty="0" err="1">
                <a:solidFill>
                  <a:srgbClr val="BFBFBF"/>
                </a:solidFill>
              </a:rPr>
              <a:t>Zugehörigkeit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BFBFBF"/>
                </a:solidFill>
              </a:rPr>
              <a:t>-</a:t>
            </a: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Caveat"/>
                <a:ea typeface="Caveat"/>
                <a:cs typeface="Caveat"/>
                <a:sym typeface="Caveat"/>
              </a:rPr>
              <a:t>--DM?</a:t>
            </a:r>
            <a:endParaRPr dirty="0"/>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Caveat"/>
                <a:ea typeface="Caveat"/>
                <a:cs typeface="Caveat"/>
                <a:sym typeface="Caveat"/>
              </a:rPr>
              <a:t>--HTN?</a:t>
            </a:r>
            <a:endParaRPr dirty="0"/>
          </a:p>
        </p:txBody>
      </p:sp>
      <p:sp>
        <p:nvSpPr>
          <p:cNvPr id="1415" name="Google Shape;1415;p94"/>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416" name="Google Shape;1416;p94"/>
          <p:cNvSpPr txBox="1"/>
          <p:nvPr/>
        </p:nvSpPr>
        <p:spPr>
          <a:xfrm>
            <a:off x="1600200" y="3733800"/>
            <a:ext cx="6629400" cy="2427000"/>
          </a:xfrm>
          <a:prstGeom prst="rect">
            <a:avLst/>
          </a:prstGeom>
          <a:solidFill>
            <a:srgbClr val="FFD757"/>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0000FF"/>
                </a:solidFill>
              </a:rPr>
              <a:t>Was hat es </a:t>
            </a:r>
            <a:r>
              <a:rPr lang="en-US" sz="1200" i="1" dirty="0" err="1">
                <a:solidFill>
                  <a:srgbClr val="0000FF"/>
                </a:solidFill>
              </a:rPr>
              <a:t>mit</a:t>
            </a:r>
            <a:r>
              <a:rPr lang="en-US" sz="1200" i="1" dirty="0">
                <a:solidFill>
                  <a:srgbClr val="0000FF"/>
                </a:solidFill>
              </a:rPr>
              <a:t> den </a:t>
            </a:r>
            <a:r>
              <a:rPr lang="en-US" sz="1200" i="1" dirty="0" err="1">
                <a:solidFill>
                  <a:srgbClr val="0000FF"/>
                </a:solidFill>
              </a:rPr>
              <a:t>Fragezeichen</a:t>
            </a:r>
            <a:r>
              <a:rPr lang="en-US" sz="1200" i="1" dirty="0">
                <a:solidFill>
                  <a:srgbClr val="0000FF"/>
                </a:solidFill>
              </a:rPr>
              <a:t> </a:t>
            </a:r>
            <a:r>
              <a:rPr lang="en-US" sz="1200" i="1" dirty="0" err="1">
                <a:solidFill>
                  <a:srgbClr val="0000FF"/>
                </a:solidFill>
              </a:rPr>
              <a:t>bei</a:t>
            </a:r>
            <a:r>
              <a:rPr lang="en-US" sz="1200" i="1" dirty="0">
                <a:solidFill>
                  <a:srgbClr val="0000FF"/>
                </a:solidFill>
              </a:rPr>
              <a:t> DM und HTN auf </a:t>
            </a:r>
            <a:r>
              <a:rPr lang="en-US" sz="1200" i="1" dirty="0" err="1">
                <a:solidFill>
                  <a:srgbClr val="0000FF"/>
                </a:solidFill>
              </a:rPr>
              <a:t>sich</a:t>
            </a:r>
            <a:r>
              <a:rPr lang="en-US" sz="1200" i="1" dirty="0">
                <a:solidFill>
                  <a:srgbClr val="0000FF"/>
                </a:solidFill>
              </a:rPr>
              <a:t>? Sind </a:t>
            </a:r>
            <a:r>
              <a:rPr lang="en-US" sz="1200" i="1" dirty="0" err="1">
                <a:solidFill>
                  <a:srgbClr val="0000FF"/>
                </a:solidFill>
              </a:rPr>
              <a:t>sie</a:t>
            </a:r>
            <a:r>
              <a:rPr lang="en-US" sz="1200" i="1" dirty="0">
                <a:solidFill>
                  <a:srgbClr val="0000FF"/>
                </a:solidFill>
              </a:rPr>
              <a:t> </a:t>
            </a:r>
            <a:r>
              <a:rPr lang="en-US" sz="1200" i="1" dirty="0" err="1">
                <a:solidFill>
                  <a:srgbClr val="0000FF"/>
                </a:solidFill>
              </a:rPr>
              <a:t>Risikofaktoren</a:t>
            </a:r>
            <a:r>
              <a:rPr lang="en-US" sz="1200" i="1" dirty="0">
                <a:solidFill>
                  <a:srgbClr val="0000FF"/>
                </a:solidFill>
              </a:rPr>
              <a:t> </a:t>
            </a:r>
            <a:r>
              <a:rPr lang="en-US" sz="1200" i="1" dirty="0" err="1">
                <a:solidFill>
                  <a:srgbClr val="0000FF"/>
                </a:solidFill>
              </a:rPr>
              <a:t>oder</a:t>
            </a:r>
            <a:r>
              <a:rPr lang="en-US" sz="1200" i="1" dirty="0">
                <a:solidFill>
                  <a:srgbClr val="0000FF"/>
                </a:solidFill>
              </a:rPr>
              <a:t> nicht?</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rgbClr val="0000FF"/>
                </a:solidFill>
              </a:rPr>
              <a:t>Die </a:t>
            </a:r>
            <a:r>
              <a:rPr lang="en-US" sz="1200" dirty="0" err="1">
                <a:solidFill>
                  <a:srgbClr val="0000FF"/>
                </a:solidFill>
              </a:rPr>
              <a:t>kurze</a:t>
            </a:r>
            <a:r>
              <a:rPr lang="en-US" sz="1200" dirty="0">
                <a:solidFill>
                  <a:srgbClr val="0000FF"/>
                </a:solidFill>
              </a:rPr>
              <a:t> </a:t>
            </a:r>
            <a:r>
              <a:rPr lang="en-US" sz="1200" dirty="0" err="1">
                <a:solidFill>
                  <a:srgbClr val="0000FF"/>
                </a:solidFill>
              </a:rPr>
              <a:t>Antwort</a:t>
            </a:r>
            <a:r>
              <a:rPr lang="en-US" sz="1200" dirty="0">
                <a:solidFill>
                  <a:srgbClr val="0000FF"/>
                </a:solidFill>
              </a:rPr>
              <a:t> </a:t>
            </a:r>
            <a:r>
              <a:rPr lang="en-US" sz="1200" dirty="0" err="1">
                <a:solidFill>
                  <a:srgbClr val="0000FF"/>
                </a:solidFill>
              </a:rPr>
              <a:t>lautet</a:t>
            </a:r>
            <a:r>
              <a:rPr lang="en-US" sz="1200" dirty="0">
                <a:solidFill>
                  <a:srgbClr val="0000FF"/>
                </a:solidFill>
              </a:rPr>
              <a:t>: Es </a:t>
            </a:r>
            <a:r>
              <a:rPr lang="en-US" sz="1200" dirty="0" err="1">
                <a:solidFill>
                  <a:srgbClr val="0000FF"/>
                </a:solidFill>
              </a:rPr>
              <a:t>ist</a:t>
            </a:r>
            <a:r>
              <a:rPr lang="en-US" sz="1200" dirty="0">
                <a:solidFill>
                  <a:srgbClr val="0000FF"/>
                </a:solidFill>
              </a:rPr>
              <a:t> </a:t>
            </a:r>
            <a:r>
              <a:rPr lang="en-US" sz="1200" dirty="0" err="1">
                <a:solidFill>
                  <a:srgbClr val="0000FF"/>
                </a:solidFill>
              </a:rPr>
              <a:t>kompliziert</a:t>
            </a:r>
            <a:r>
              <a:rPr lang="en-US" sz="1200" dirty="0">
                <a:solidFill>
                  <a:srgbClr val="0000FF"/>
                </a:solidFill>
              </a:rPr>
              <a:t>.</a:t>
            </a:r>
            <a:endParaRPr dirty="0">
              <a:solidFill>
                <a:schemeClr val="dk1"/>
              </a:solidFill>
            </a:endParaRPr>
          </a:p>
          <a:p>
            <a:pPr marL="0" lvl="0" indent="0" algn="l" rtl="0">
              <a:spcBef>
                <a:spcPts val="0"/>
              </a:spcBef>
              <a:spcAft>
                <a:spcPts val="0"/>
              </a:spcAft>
              <a:buClr>
                <a:schemeClr val="dk1"/>
              </a:buClr>
              <a:buFont typeface="Arial"/>
              <a:buNone/>
            </a:pPr>
            <a:r>
              <a:rPr lang="en-US" sz="1200" b="1" dirty="0">
                <a:solidFill>
                  <a:srgbClr val="0000FF"/>
                </a:solidFill>
              </a:rPr>
              <a:t>--Zu DM</a:t>
            </a:r>
            <a:r>
              <a:rPr lang="en-US" sz="1200" dirty="0">
                <a:solidFill>
                  <a:srgbClr val="0000FF"/>
                </a:solidFill>
              </a:rPr>
              <a:t>: Der </a:t>
            </a:r>
            <a:r>
              <a:rPr lang="en-US" sz="1200" dirty="0" err="1">
                <a:solidFill>
                  <a:srgbClr val="0000FF"/>
                </a:solidFill>
              </a:rPr>
              <a:t>Zusammenhang</a:t>
            </a:r>
            <a:r>
              <a:rPr lang="en-US" sz="1200" dirty="0">
                <a:solidFill>
                  <a:srgbClr val="0000FF"/>
                </a:solidFill>
              </a:rPr>
              <a:t> </a:t>
            </a:r>
            <a:r>
              <a:rPr lang="en-US" sz="1200" dirty="0" err="1">
                <a:solidFill>
                  <a:srgbClr val="0000FF"/>
                </a:solidFill>
              </a:rPr>
              <a:t>zwischen</a:t>
            </a:r>
            <a:r>
              <a:rPr lang="en-US" sz="1200" dirty="0">
                <a:solidFill>
                  <a:srgbClr val="0000FF"/>
                </a:solidFill>
              </a:rPr>
              <a:t> Diabetes mellitus und POWG </a:t>
            </a:r>
            <a:r>
              <a:rPr lang="en-US" sz="1200" dirty="0" err="1">
                <a:solidFill>
                  <a:srgbClr val="0000FF"/>
                </a:solidFill>
              </a:rPr>
              <a:t>ist</a:t>
            </a:r>
            <a:r>
              <a:rPr lang="en-US" sz="1200" dirty="0">
                <a:solidFill>
                  <a:srgbClr val="0000FF"/>
                </a:solidFill>
              </a:rPr>
              <a:t> nicht </a:t>
            </a:r>
            <a:r>
              <a:rPr lang="en-US" sz="1200" dirty="0" err="1">
                <a:solidFill>
                  <a:srgbClr val="0000FF"/>
                </a:solidFill>
              </a:rPr>
              <a:t>abschließend</a:t>
            </a:r>
            <a:r>
              <a:rPr lang="en-US" sz="1200" dirty="0">
                <a:solidFill>
                  <a:srgbClr val="0000FF"/>
                </a:solidFill>
              </a:rPr>
              <a:t> </a:t>
            </a:r>
            <a:r>
              <a:rPr lang="en-US" sz="1200" dirty="0" err="1">
                <a:solidFill>
                  <a:srgbClr val="0000FF"/>
                </a:solidFill>
              </a:rPr>
              <a:t>geklärt</a:t>
            </a:r>
            <a:r>
              <a:rPr lang="en-US" sz="1200" dirty="0">
                <a:solidFill>
                  <a:srgbClr val="0000FF"/>
                </a:solidFill>
              </a:rPr>
              <a:t>. </a:t>
            </a:r>
            <a:r>
              <a:rPr lang="en-US" sz="1200" dirty="0" err="1">
                <a:solidFill>
                  <a:srgbClr val="0000FF"/>
                </a:solidFill>
              </a:rPr>
              <a:t>Einige</a:t>
            </a:r>
            <a:r>
              <a:rPr lang="en-US" sz="1200" dirty="0">
                <a:solidFill>
                  <a:srgbClr val="0000FF"/>
                </a:solidFill>
              </a:rPr>
              <a:t> </a:t>
            </a:r>
            <a:r>
              <a:rPr lang="en-US" sz="1200" dirty="0" err="1">
                <a:solidFill>
                  <a:srgbClr val="0000FF"/>
                </a:solidFill>
              </a:rPr>
              <a:t>renomierte</a:t>
            </a:r>
            <a:r>
              <a:rPr lang="en-US" sz="1200" dirty="0">
                <a:solidFill>
                  <a:srgbClr val="0000FF"/>
                </a:solidFill>
              </a:rPr>
              <a:t> </a:t>
            </a:r>
            <a:r>
              <a:rPr lang="en-US" sz="1200" dirty="0" err="1">
                <a:solidFill>
                  <a:srgbClr val="0000FF"/>
                </a:solidFill>
              </a:rPr>
              <a:t>Studien</a:t>
            </a:r>
            <a:r>
              <a:rPr lang="en-US" sz="1200" dirty="0">
                <a:solidFill>
                  <a:srgbClr val="0000FF"/>
                </a:solidFill>
              </a:rPr>
              <a:t> </a:t>
            </a:r>
            <a:r>
              <a:rPr lang="en-US" sz="1200" dirty="0" err="1">
                <a:solidFill>
                  <a:srgbClr val="0000FF"/>
                </a:solidFill>
              </a:rPr>
              <a:t>zeigen</a:t>
            </a:r>
            <a:r>
              <a:rPr lang="en-US" sz="1200" dirty="0">
                <a:solidFill>
                  <a:srgbClr val="0000FF"/>
                </a:solidFill>
              </a:rPr>
              <a:t> </a:t>
            </a:r>
            <a:r>
              <a:rPr lang="en-US" sz="1200" dirty="0" err="1">
                <a:solidFill>
                  <a:srgbClr val="0000FF"/>
                </a:solidFill>
              </a:rPr>
              <a:t>jedoch</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Assoziation</a:t>
            </a:r>
            <a:r>
              <a:rPr lang="en-US" sz="1200" dirty="0">
                <a:solidFill>
                  <a:srgbClr val="0000FF"/>
                </a:solidFill>
              </a:rPr>
              <a:t> </a:t>
            </a:r>
            <a:r>
              <a:rPr lang="en-US" sz="1200" dirty="0" err="1">
                <a:solidFill>
                  <a:srgbClr val="0000FF"/>
                </a:solidFill>
              </a:rPr>
              <a:t>zwischen</a:t>
            </a:r>
            <a:r>
              <a:rPr lang="en-US" sz="1200" dirty="0">
                <a:solidFill>
                  <a:srgbClr val="0000FF"/>
                </a:solidFill>
              </a:rPr>
              <a:t> Diabetes mellitus und </a:t>
            </a:r>
            <a:r>
              <a:rPr lang="en-US" sz="1200" dirty="0" err="1">
                <a:solidFill>
                  <a:srgbClr val="0000FF"/>
                </a:solidFill>
              </a:rPr>
              <a:t>einem</a:t>
            </a:r>
            <a:r>
              <a:rPr lang="en-US" sz="1200" dirty="0">
                <a:solidFill>
                  <a:srgbClr val="0000FF"/>
                </a:solidFill>
              </a:rPr>
              <a:t> </a:t>
            </a:r>
            <a:r>
              <a:rPr lang="en-US" sz="1200" dirty="0" err="1">
                <a:solidFill>
                  <a:srgbClr val="0000FF"/>
                </a:solidFill>
              </a:rPr>
              <a:t>erhöhten</a:t>
            </a:r>
            <a:r>
              <a:rPr lang="en-US" sz="1200" dirty="0">
                <a:solidFill>
                  <a:srgbClr val="0000FF"/>
                </a:solidFill>
              </a:rPr>
              <a:t> Risiko für POWG.</a:t>
            </a:r>
            <a:r>
              <a:rPr lang="en-US" sz="1200" dirty="0">
                <a:solidFill>
                  <a:srgbClr val="FFD757"/>
                </a:solidFill>
              </a:rPr>
              <a:t> </a:t>
            </a:r>
            <a:r>
              <a:rPr lang="en-US" sz="1200" dirty="0">
                <a:solidFill>
                  <a:schemeClr val="dk1"/>
                </a:solidFill>
              </a:rPr>
              <a:t>Allerdings </a:t>
            </a:r>
            <a:r>
              <a:rPr lang="en-US" sz="1200" dirty="0" err="1">
                <a:solidFill>
                  <a:schemeClr val="dk1"/>
                </a:solidFill>
              </a:rPr>
              <a:t>fanden</a:t>
            </a:r>
            <a:r>
              <a:rPr lang="en-US" sz="1200" dirty="0">
                <a:solidFill>
                  <a:schemeClr val="dk1"/>
                </a:solidFill>
              </a:rPr>
              <a:t> </a:t>
            </a:r>
            <a:r>
              <a:rPr lang="en-US" sz="1200" dirty="0" err="1">
                <a:solidFill>
                  <a:schemeClr val="dk1"/>
                </a:solidFill>
              </a:rPr>
              <a:t>mehrere</a:t>
            </a:r>
            <a:r>
              <a:rPr lang="en-US" sz="1200" dirty="0">
                <a:solidFill>
                  <a:schemeClr val="dk1"/>
                </a:solidFill>
              </a:rPr>
              <a:t> </a:t>
            </a:r>
            <a:r>
              <a:rPr lang="en-US" sz="1200" dirty="0" err="1">
                <a:solidFill>
                  <a:schemeClr val="dk1"/>
                </a:solidFill>
              </a:rPr>
              <a:t>ebenso</a:t>
            </a:r>
            <a:r>
              <a:rPr lang="en-US" sz="1200" dirty="0">
                <a:solidFill>
                  <a:schemeClr val="dk1"/>
                </a:solidFill>
              </a:rPr>
              <a:t> </a:t>
            </a:r>
            <a:r>
              <a:rPr lang="en-US" sz="1200" dirty="0" err="1">
                <a:solidFill>
                  <a:schemeClr val="dk1"/>
                </a:solidFill>
              </a:rPr>
              <a:t>angesehene</a:t>
            </a:r>
            <a:r>
              <a:rPr lang="en-US" sz="1200" dirty="0">
                <a:solidFill>
                  <a:schemeClr val="dk1"/>
                </a:solidFill>
              </a:rPr>
              <a:t> </a:t>
            </a:r>
            <a:r>
              <a:rPr lang="en-US" sz="1200" dirty="0" err="1">
                <a:solidFill>
                  <a:schemeClr val="dk1"/>
                </a:solidFill>
              </a:rPr>
              <a:t>Studien</a:t>
            </a:r>
            <a:r>
              <a:rPr lang="en-US" sz="1200" dirty="0">
                <a:solidFill>
                  <a:schemeClr val="dk1"/>
                </a:solidFill>
              </a:rPr>
              <a:t> </a:t>
            </a:r>
            <a:r>
              <a:rPr lang="en-US" sz="1200" dirty="0" err="1">
                <a:solidFill>
                  <a:schemeClr val="dk1"/>
                </a:solidFill>
              </a:rPr>
              <a:t>keinen</a:t>
            </a:r>
            <a:r>
              <a:rPr lang="en-US" sz="1200" dirty="0">
                <a:solidFill>
                  <a:schemeClr val="dk1"/>
                </a:solidFill>
              </a:rPr>
              <a:t> </a:t>
            </a:r>
            <a:r>
              <a:rPr lang="en-US" sz="1200" dirty="0" err="1">
                <a:solidFill>
                  <a:schemeClr val="dk1"/>
                </a:solidFill>
              </a:rPr>
              <a:t>Zusammenhang</a:t>
            </a:r>
            <a:r>
              <a:rPr lang="en-US" sz="1200" dirty="0">
                <a:solidFill>
                  <a:schemeClr val="dk1"/>
                </a:solidFill>
              </a:rPr>
              <a:t>, und </a:t>
            </a:r>
            <a:r>
              <a:rPr lang="en-US" sz="1200" dirty="0" err="1">
                <a:solidFill>
                  <a:schemeClr val="dk1"/>
                </a:solidFill>
              </a:rPr>
              <a:t>eine</a:t>
            </a:r>
            <a:r>
              <a:rPr lang="en-US" sz="1200" dirty="0">
                <a:solidFill>
                  <a:schemeClr val="dk1"/>
                </a:solidFill>
              </a:rPr>
              <a:t> Studie </a:t>
            </a:r>
            <a:r>
              <a:rPr lang="en-US" sz="1200" dirty="0" err="1">
                <a:solidFill>
                  <a:schemeClr val="dk1"/>
                </a:solidFill>
              </a:rPr>
              <a:t>schien</a:t>
            </a:r>
            <a:r>
              <a:rPr lang="en-US" sz="1200" dirty="0">
                <a:solidFill>
                  <a:schemeClr val="dk1"/>
                </a:solidFill>
              </a:rPr>
              <a:t> </a:t>
            </a:r>
            <a:r>
              <a:rPr lang="en-US" sz="1200" dirty="0" err="1">
                <a:solidFill>
                  <a:schemeClr val="dk1"/>
                </a:solidFill>
              </a:rPr>
              <a:t>sogar</a:t>
            </a:r>
            <a:r>
              <a:rPr lang="en-US" sz="1200" dirty="0">
                <a:solidFill>
                  <a:schemeClr val="dk1"/>
                </a:solidFill>
              </a:rPr>
              <a:t> </a:t>
            </a:r>
            <a:r>
              <a:rPr lang="en-US" sz="1200" dirty="0" err="1">
                <a:solidFill>
                  <a:schemeClr val="dk1"/>
                </a:solidFill>
              </a:rPr>
              <a:t>darauf</a:t>
            </a:r>
            <a:r>
              <a:rPr lang="en-US" sz="1200" dirty="0">
                <a:solidFill>
                  <a:schemeClr val="dk1"/>
                </a:solidFill>
              </a:rPr>
              <a:t> </a:t>
            </a:r>
            <a:r>
              <a:rPr lang="en-US" sz="1200" dirty="0" err="1">
                <a:solidFill>
                  <a:schemeClr val="dk1"/>
                </a:solidFill>
              </a:rPr>
              <a:t>hinzudeuten</a:t>
            </a:r>
            <a:r>
              <a:rPr lang="en-US" sz="1200" dirty="0">
                <a:solidFill>
                  <a:schemeClr val="dk1"/>
                </a:solidFill>
              </a:rPr>
              <a:t>, </a:t>
            </a:r>
            <a:r>
              <a:rPr lang="en-US" sz="1200" dirty="0" err="1">
                <a:solidFill>
                  <a:schemeClr val="dk1"/>
                </a:solidFill>
              </a:rPr>
              <a:t>dass</a:t>
            </a:r>
            <a:r>
              <a:rPr lang="en-US" sz="1200" dirty="0">
                <a:solidFill>
                  <a:schemeClr val="dk1"/>
                </a:solidFill>
              </a:rPr>
              <a:t> DM </a:t>
            </a:r>
            <a:r>
              <a:rPr lang="en-US" sz="1200" dirty="0" err="1">
                <a:solidFill>
                  <a:schemeClr val="dk1"/>
                </a:solidFill>
              </a:rPr>
              <a:t>mit</a:t>
            </a:r>
            <a:r>
              <a:rPr lang="en-US" sz="1200" dirty="0">
                <a:solidFill>
                  <a:schemeClr val="dk1"/>
                </a:solidFill>
              </a:rPr>
              <a:t> </a:t>
            </a:r>
            <a:r>
              <a:rPr lang="en-US" sz="1200" dirty="0" err="1">
                <a:solidFill>
                  <a:schemeClr val="dk1"/>
                </a:solidFill>
              </a:rPr>
              <a:t>einem</a:t>
            </a:r>
            <a:r>
              <a:rPr lang="en-US" sz="1200" dirty="0">
                <a:solidFill>
                  <a:schemeClr val="dk1"/>
                </a:solidFill>
              </a:rPr>
              <a:t> </a:t>
            </a:r>
            <a:r>
              <a:rPr lang="en-US" sz="1200" dirty="0" err="1">
                <a:solidFill>
                  <a:schemeClr val="dk1"/>
                </a:solidFill>
              </a:rPr>
              <a:t>verminderten</a:t>
            </a:r>
            <a:r>
              <a:rPr lang="en-US" sz="1200" dirty="0">
                <a:solidFill>
                  <a:schemeClr val="dk1"/>
                </a:solidFill>
              </a:rPr>
              <a:t> POWG-Risiko </a:t>
            </a:r>
            <a:r>
              <a:rPr lang="en-US" sz="1200" dirty="0" err="1">
                <a:solidFill>
                  <a:schemeClr val="dk1"/>
                </a:solidFill>
              </a:rPr>
              <a:t>verbunden</a:t>
            </a:r>
            <a:r>
              <a:rPr lang="en-US" sz="1200" dirty="0">
                <a:solidFill>
                  <a:schemeClr val="dk1"/>
                </a:solidFill>
              </a:rPr>
              <a:t> sein </a:t>
            </a:r>
            <a:r>
              <a:rPr lang="en-US" sz="1200" dirty="0" err="1">
                <a:solidFill>
                  <a:schemeClr val="dk1"/>
                </a:solidFill>
              </a:rPr>
              <a:t>könnte</a:t>
            </a:r>
            <a:r>
              <a:rPr lang="en-US" sz="1200" dirty="0">
                <a:solidFill>
                  <a:schemeClr val="dk1"/>
                </a:solidFill>
              </a:rPr>
              <a:t>. (Viele </a:t>
            </a:r>
            <a:r>
              <a:rPr lang="en-US" sz="1200" dirty="0" err="1">
                <a:solidFill>
                  <a:schemeClr val="dk1"/>
                </a:solidFill>
              </a:rPr>
              <a:t>Experten</a:t>
            </a:r>
            <a:r>
              <a:rPr lang="en-US" sz="1200" dirty="0">
                <a:solidFill>
                  <a:schemeClr val="dk1"/>
                </a:solidFill>
              </a:rPr>
              <a:t> </a:t>
            </a:r>
            <a:r>
              <a:rPr lang="en-US" sz="1200" dirty="0" err="1">
                <a:solidFill>
                  <a:schemeClr val="dk1"/>
                </a:solidFill>
              </a:rPr>
              <a:t>sind</a:t>
            </a:r>
            <a:r>
              <a:rPr lang="en-US" sz="1200" dirty="0">
                <a:solidFill>
                  <a:schemeClr val="dk1"/>
                </a:solidFill>
              </a:rPr>
              <a:t> der </a:t>
            </a:r>
            <a:r>
              <a:rPr lang="en-US" sz="1200" dirty="0" err="1">
                <a:solidFill>
                  <a:schemeClr val="dk1"/>
                </a:solidFill>
              </a:rPr>
              <a:t>Ansicht</a:t>
            </a:r>
            <a:r>
              <a:rPr lang="en-US" sz="1200" dirty="0">
                <a:solidFill>
                  <a:schemeClr val="dk1"/>
                </a:solidFill>
              </a:rPr>
              <a:t>, </a:t>
            </a:r>
            <a:r>
              <a:rPr lang="en-US" sz="1200" dirty="0" err="1">
                <a:solidFill>
                  <a:schemeClr val="dk1"/>
                </a:solidFill>
              </a:rPr>
              <a:t>dass</a:t>
            </a:r>
            <a:r>
              <a:rPr lang="en-US" sz="1200" dirty="0">
                <a:solidFill>
                  <a:schemeClr val="dk1"/>
                </a:solidFill>
              </a:rPr>
              <a:t> dieses </a:t>
            </a:r>
            <a:r>
              <a:rPr lang="en-US" sz="1200" dirty="0" err="1">
                <a:solidFill>
                  <a:schemeClr val="dk1"/>
                </a:solidFill>
              </a:rPr>
              <a:t>Ergebnis</a:t>
            </a:r>
            <a:r>
              <a:rPr lang="en-US" sz="1200" dirty="0">
                <a:solidFill>
                  <a:schemeClr val="dk1"/>
                </a:solidFill>
              </a:rPr>
              <a:t> </a:t>
            </a:r>
            <a:r>
              <a:rPr lang="en-US" sz="1200" dirty="0" err="1">
                <a:solidFill>
                  <a:schemeClr val="dk1"/>
                </a:solidFill>
              </a:rPr>
              <a:t>ein</a:t>
            </a:r>
            <a:r>
              <a:rPr lang="en-US" sz="1200" dirty="0">
                <a:solidFill>
                  <a:schemeClr val="dk1"/>
                </a:solidFill>
              </a:rPr>
              <a:t> </a:t>
            </a:r>
            <a:r>
              <a:rPr lang="en-US" sz="1200" dirty="0" err="1">
                <a:solidFill>
                  <a:schemeClr val="dk1"/>
                </a:solidFill>
              </a:rPr>
              <a:t>Artefakt</a:t>
            </a:r>
            <a:r>
              <a:rPr lang="en-US" sz="1200" dirty="0">
                <a:solidFill>
                  <a:schemeClr val="dk1"/>
                </a:solidFill>
              </a:rPr>
              <a:t> des </a:t>
            </a:r>
            <a:r>
              <a:rPr lang="en-US" sz="1200" dirty="0" err="1">
                <a:solidFill>
                  <a:schemeClr val="dk1"/>
                </a:solidFill>
              </a:rPr>
              <a:t>Studiendesigns</a:t>
            </a:r>
            <a:r>
              <a:rPr lang="en-US" sz="1200" dirty="0">
                <a:solidFill>
                  <a:schemeClr val="dk1"/>
                </a:solidFill>
              </a:rPr>
              <a:t> war.)</a:t>
            </a:r>
            <a:endParaRPr sz="1200" i="1" dirty="0">
              <a:solidFill>
                <a:srgbClr val="0000FF"/>
              </a:solidFill>
            </a:endParaRPr>
          </a:p>
          <a:p>
            <a:pPr marL="0" marR="0" lvl="0" indent="0" algn="l" rtl="0">
              <a:spcBef>
                <a:spcPts val="0"/>
              </a:spcBef>
              <a:spcAft>
                <a:spcPts val="0"/>
              </a:spcAft>
              <a:buNone/>
            </a:pPr>
            <a:r>
              <a:rPr lang="en-US" sz="1200" b="1" dirty="0">
                <a:solidFill>
                  <a:srgbClr val="0000FF"/>
                </a:solidFill>
                <a:latin typeface="Arial"/>
                <a:ea typeface="Arial"/>
                <a:cs typeface="Arial"/>
                <a:sym typeface="Arial"/>
              </a:rPr>
              <a:t>--Zu HTN</a:t>
            </a:r>
            <a:r>
              <a:rPr lang="en-US" sz="1200" dirty="0">
                <a:solidFill>
                  <a:srgbClr val="0000FF"/>
                </a:solidFill>
                <a:latin typeface="Arial"/>
                <a:ea typeface="Arial"/>
                <a:cs typeface="Arial"/>
                <a:sym typeface="Arial"/>
              </a:rPr>
              <a:t>: Auch </a:t>
            </a:r>
            <a:r>
              <a:rPr lang="en-US" sz="1200" dirty="0" err="1">
                <a:solidFill>
                  <a:srgbClr val="0000FF"/>
                </a:solidFill>
                <a:latin typeface="Arial"/>
                <a:ea typeface="Arial"/>
                <a:cs typeface="Arial"/>
                <a:sym typeface="Arial"/>
              </a:rPr>
              <a:t>hier</a:t>
            </a:r>
            <a:r>
              <a:rPr lang="en-US" sz="1200" dirty="0">
                <a:solidFill>
                  <a:srgbClr val="0000FF"/>
                </a:solidFill>
                <a:latin typeface="Arial"/>
                <a:ea typeface="Arial"/>
                <a:cs typeface="Arial"/>
                <a:sym typeface="Arial"/>
              </a:rPr>
              <a:t> </a:t>
            </a:r>
            <a:r>
              <a:rPr lang="en-US" sz="1200" dirty="0" err="1">
                <a:solidFill>
                  <a:srgbClr val="0000FF"/>
                </a:solidFill>
              </a:rPr>
              <a:t>ist</a:t>
            </a:r>
            <a:r>
              <a:rPr lang="en-US" sz="1200" dirty="0">
                <a:solidFill>
                  <a:srgbClr val="0000FF"/>
                </a:solidFill>
              </a:rPr>
              <a:t> die </a:t>
            </a:r>
            <a:r>
              <a:rPr lang="en-US" sz="1200" dirty="0" err="1">
                <a:solidFill>
                  <a:srgbClr val="0000FF"/>
                </a:solidFill>
              </a:rPr>
              <a:t>Datenlage</a:t>
            </a:r>
            <a:r>
              <a:rPr lang="en-US" sz="1200" dirty="0">
                <a:solidFill>
                  <a:srgbClr val="0000FF"/>
                </a:solidFill>
              </a:rPr>
              <a:t> nicht </a:t>
            </a:r>
            <a:r>
              <a:rPr lang="en-US" sz="1200" dirty="0" err="1">
                <a:solidFill>
                  <a:srgbClr val="0000FF"/>
                </a:solidFill>
              </a:rPr>
              <a:t>eindeutig</a:t>
            </a:r>
            <a:r>
              <a:rPr lang="en-US" sz="1200" dirty="0">
                <a:solidFill>
                  <a:srgbClr val="0000FF"/>
                </a:solidFill>
              </a:rPr>
              <a:t>. Eine </a:t>
            </a:r>
            <a:r>
              <a:rPr lang="en-US" sz="1200" dirty="0" err="1">
                <a:solidFill>
                  <a:srgbClr val="0000FF"/>
                </a:solidFill>
              </a:rPr>
              <a:t>große</a:t>
            </a:r>
            <a:r>
              <a:rPr lang="en-US" sz="1200" dirty="0">
                <a:solidFill>
                  <a:srgbClr val="0000FF"/>
                </a:solidFill>
              </a:rPr>
              <a:t>, </a:t>
            </a:r>
            <a:r>
              <a:rPr lang="en-US" sz="1200" dirty="0" err="1">
                <a:solidFill>
                  <a:srgbClr val="0000FF"/>
                </a:solidFill>
              </a:rPr>
              <a:t>angesehene</a:t>
            </a:r>
            <a:r>
              <a:rPr lang="en-US" sz="1200" dirty="0">
                <a:solidFill>
                  <a:srgbClr val="0000FF"/>
                </a:solidFill>
              </a:rPr>
              <a:t> Studie </a:t>
            </a:r>
            <a:r>
              <a:rPr lang="en-US" sz="1200" dirty="0" err="1">
                <a:solidFill>
                  <a:srgbClr val="0000FF"/>
                </a:solidFill>
              </a:rPr>
              <a:t>zeigte</a:t>
            </a:r>
            <a:r>
              <a:rPr lang="en-US" sz="1200" dirty="0">
                <a:solidFill>
                  <a:srgbClr val="0000FF"/>
                </a:solidFill>
              </a:rPr>
              <a:t>, </a:t>
            </a:r>
            <a:r>
              <a:rPr lang="en-US" sz="1200" dirty="0" err="1">
                <a:solidFill>
                  <a:srgbClr val="0000FF"/>
                </a:solidFill>
              </a:rPr>
              <a:t>dass</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arterielle</a:t>
            </a:r>
            <a:r>
              <a:rPr lang="en-US" sz="1200" dirty="0">
                <a:solidFill>
                  <a:srgbClr val="0000FF"/>
                </a:solidFill>
              </a:rPr>
              <a:t> </a:t>
            </a:r>
            <a:r>
              <a:rPr lang="en-US" sz="1200" dirty="0" err="1">
                <a:solidFill>
                  <a:srgbClr val="0000FF"/>
                </a:solidFill>
              </a:rPr>
              <a:t>Hypertonie</a:t>
            </a:r>
            <a:r>
              <a:rPr lang="en-US" sz="1200" dirty="0">
                <a:solidFill>
                  <a:srgbClr val="0000FF"/>
                </a:solidFill>
              </a:rPr>
              <a:t> </a:t>
            </a:r>
            <a:r>
              <a:rPr lang="en-US" sz="1200" dirty="0" err="1">
                <a:solidFill>
                  <a:srgbClr val="0000FF"/>
                </a:solidFill>
              </a:rPr>
              <a:t>bei</a:t>
            </a:r>
            <a:r>
              <a:rPr lang="en-US" sz="1200" dirty="0">
                <a:solidFill>
                  <a:srgbClr val="0000FF"/>
                </a:solidFill>
              </a:rPr>
              <a:t> </a:t>
            </a:r>
            <a:r>
              <a:rPr lang="en-US" sz="1200" dirty="0" err="1">
                <a:solidFill>
                  <a:srgbClr val="0000FF"/>
                </a:solidFill>
              </a:rPr>
              <a:t>Personen</a:t>
            </a:r>
            <a:r>
              <a:rPr lang="en-US" sz="1200" dirty="0">
                <a:solidFill>
                  <a:srgbClr val="0000FF"/>
                </a:solidFill>
              </a:rPr>
              <a:t> </a:t>
            </a:r>
            <a:r>
              <a:rPr lang="en-US" sz="1200" dirty="0" err="1">
                <a:solidFill>
                  <a:srgbClr val="0000FF"/>
                </a:solidFill>
              </a:rPr>
              <a:t>unter</a:t>
            </a:r>
            <a:r>
              <a:rPr lang="en-US" sz="1200" dirty="0">
                <a:solidFill>
                  <a:srgbClr val="0000FF"/>
                </a:solidFill>
              </a:rPr>
              <a:t> 65 Jahren </a:t>
            </a:r>
            <a:r>
              <a:rPr lang="en-US" sz="1200" dirty="0" err="1">
                <a:solidFill>
                  <a:srgbClr val="0000FF"/>
                </a:solidFill>
              </a:rPr>
              <a:t>mit</a:t>
            </a:r>
            <a:r>
              <a:rPr lang="en-US" sz="1200" dirty="0">
                <a:solidFill>
                  <a:srgbClr val="0000FF"/>
                </a:solidFill>
              </a:rPr>
              <a:t> </a:t>
            </a:r>
            <a:r>
              <a:rPr lang="en-US" sz="1200" dirty="0" err="1">
                <a:solidFill>
                  <a:srgbClr val="0000FF"/>
                </a:solidFill>
              </a:rPr>
              <a:t>einem</a:t>
            </a:r>
            <a:r>
              <a:rPr lang="en-US" sz="1200" dirty="0">
                <a:solidFill>
                  <a:srgbClr val="0000FF"/>
                </a:solidFill>
              </a:rPr>
              <a:t> </a:t>
            </a:r>
            <a:r>
              <a:rPr lang="en-US" sz="1200" i="1" dirty="0" err="1">
                <a:solidFill>
                  <a:srgbClr val="0000FF"/>
                </a:solidFill>
              </a:rPr>
              <a:t>geringeren</a:t>
            </a:r>
            <a:r>
              <a:rPr lang="en-US" sz="1200" dirty="0">
                <a:solidFill>
                  <a:srgbClr val="0000FF"/>
                </a:solidFill>
              </a:rPr>
              <a:t> Risiko für </a:t>
            </a:r>
            <a:r>
              <a:rPr lang="en-US" sz="1200" dirty="0" err="1">
                <a:solidFill>
                  <a:srgbClr val="0000FF"/>
                </a:solidFill>
              </a:rPr>
              <a:t>ein</a:t>
            </a:r>
            <a:r>
              <a:rPr lang="en-US" sz="1200" dirty="0">
                <a:solidFill>
                  <a:srgbClr val="0000FF"/>
                </a:solidFill>
              </a:rPr>
              <a:t> POWG </a:t>
            </a:r>
            <a:r>
              <a:rPr lang="en-US" sz="1200" dirty="0" err="1">
                <a:solidFill>
                  <a:srgbClr val="0000FF"/>
                </a:solidFill>
              </a:rPr>
              <a:t>verbunden</a:t>
            </a:r>
            <a:r>
              <a:rPr lang="en-US" sz="1200" dirty="0">
                <a:solidFill>
                  <a:srgbClr val="0000FF"/>
                </a:solidFill>
              </a:rPr>
              <a:t> war, </a:t>
            </a:r>
            <a:r>
              <a:rPr lang="en-US" sz="1200" dirty="0" err="1">
                <a:solidFill>
                  <a:srgbClr val="0000FF"/>
                </a:solidFill>
              </a:rPr>
              <a:t>während</a:t>
            </a:r>
            <a:r>
              <a:rPr lang="en-US" sz="1200" dirty="0">
                <a:solidFill>
                  <a:srgbClr val="0000FF"/>
                </a:solidFill>
              </a:rPr>
              <a:t> </a:t>
            </a:r>
            <a:r>
              <a:rPr lang="en-US" sz="1200" dirty="0" err="1">
                <a:solidFill>
                  <a:srgbClr val="0000FF"/>
                </a:solidFill>
              </a:rPr>
              <a:t>sie</a:t>
            </a:r>
            <a:r>
              <a:rPr lang="en-US" sz="1200" dirty="0">
                <a:solidFill>
                  <a:srgbClr val="0000FF"/>
                </a:solidFill>
              </a:rPr>
              <a:t> </a:t>
            </a:r>
            <a:r>
              <a:rPr lang="en-US" sz="1200" dirty="0" err="1">
                <a:solidFill>
                  <a:srgbClr val="0000FF"/>
                </a:solidFill>
              </a:rPr>
              <a:t>bei</a:t>
            </a:r>
            <a:r>
              <a:rPr lang="en-US" sz="1200" dirty="0">
                <a:solidFill>
                  <a:srgbClr val="0000FF"/>
                </a:solidFill>
              </a:rPr>
              <a:t> </a:t>
            </a:r>
            <a:r>
              <a:rPr lang="en-US" sz="1200" dirty="0" err="1">
                <a:solidFill>
                  <a:srgbClr val="0000FF"/>
                </a:solidFill>
              </a:rPr>
              <a:t>älteren</a:t>
            </a:r>
            <a:r>
              <a:rPr lang="en-US" sz="1200" dirty="0">
                <a:solidFill>
                  <a:srgbClr val="0000FF"/>
                </a:solidFill>
              </a:rPr>
              <a:t> </a:t>
            </a:r>
            <a:r>
              <a:rPr lang="en-US" sz="1200" dirty="0" err="1">
                <a:solidFill>
                  <a:srgbClr val="0000FF"/>
                </a:solidFill>
              </a:rPr>
              <a:t>Personen</a:t>
            </a:r>
            <a:r>
              <a:rPr lang="en-US" sz="1200" dirty="0">
                <a:solidFill>
                  <a:srgbClr val="0000FF"/>
                </a:solidFill>
              </a:rPr>
              <a:t> </a:t>
            </a:r>
            <a:r>
              <a:rPr lang="en-US" sz="1200" dirty="0" err="1">
                <a:solidFill>
                  <a:srgbClr val="0000FF"/>
                </a:solidFill>
              </a:rPr>
              <a:t>mit</a:t>
            </a:r>
            <a:r>
              <a:rPr lang="en-US" sz="1200" dirty="0">
                <a:solidFill>
                  <a:srgbClr val="0000FF"/>
                </a:solidFill>
              </a:rPr>
              <a:t> </a:t>
            </a:r>
            <a:r>
              <a:rPr lang="en-US" sz="1200" dirty="0" err="1">
                <a:solidFill>
                  <a:srgbClr val="0000FF"/>
                </a:solidFill>
              </a:rPr>
              <a:t>einem</a:t>
            </a:r>
            <a:r>
              <a:rPr lang="en-US" sz="1200" dirty="0">
                <a:solidFill>
                  <a:srgbClr val="0000FF"/>
                </a:solidFill>
              </a:rPr>
              <a:t> </a:t>
            </a:r>
            <a:r>
              <a:rPr lang="en-US" sz="1200" i="1" dirty="0" err="1">
                <a:solidFill>
                  <a:srgbClr val="0000FF"/>
                </a:solidFill>
              </a:rPr>
              <a:t>erhöhten</a:t>
            </a:r>
            <a:r>
              <a:rPr lang="en-US" sz="1200" dirty="0">
                <a:solidFill>
                  <a:srgbClr val="0000FF"/>
                </a:solidFill>
              </a:rPr>
              <a:t> POWG-Risiko </a:t>
            </a:r>
            <a:r>
              <a:rPr lang="en-US" sz="1200" dirty="0" err="1">
                <a:solidFill>
                  <a:srgbClr val="0000FF"/>
                </a:solidFill>
              </a:rPr>
              <a:t>assoziiert</a:t>
            </a:r>
            <a:r>
              <a:rPr lang="en-US" sz="1200" dirty="0">
                <a:solidFill>
                  <a:srgbClr val="0000FF"/>
                </a:solidFill>
              </a:rPr>
              <a:t> </a:t>
            </a:r>
            <a:r>
              <a:rPr lang="en-US" sz="1200" dirty="0" err="1">
                <a:solidFill>
                  <a:srgbClr val="0000FF"/>
                </a:solidFill>
              </a:rPr>
              <a:t>war.</a:t>
            </a:r>
            <a:r>
              <a:rPr lang="en-US" sz="1200" dirty="0" err="1">
                <a:solidFill>
                  <a:srgbClr val="FFD757"/>
                </a:solidFill>
                <a:latin typeface="Arial"/>
                <a:ea typeface="Arial"/>
                <a:cs typeface="Arial"/>
                <a:sym typeface="Arial"/>
              </a:rPr>
              <a:t>Ebenso</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zuverlässige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Forschungsergebnisse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zeigten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jedoch</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dass</a:t>
            </a:r>
            <a:r>
              <a:rPr lang="en-US" sz="1200" dirty="0">
                <a:solidFill>
                  <a:srgbClr val="FFD757"/>
                </a:solidFill>
                <a:latin typeface="Arial"/>
                <a:ea typeface="Arial"/>
                <a:cs typeface="Arial"/>
                <a:sym typeface="Arial"/>
              </a:rPr>
              <a:t> HTN </a:t>
            </a:r>
            <a:r>
              <a:rPr lang="en-US" sz="1200" dirty="0" err="1">
                <a:solidFill>
                  <a:srgbClr val="FFD757"/>
                </a:solidFill>
                <a:latin typeface="Arial"/>
                <a:ea typeface="Arial"/>
                <a:cs typeface="Arial"/>
                <a:sym typeface="Arial"/>
              </a:rPr>
              <a:t>sowohl</a:t>
            </a:r>
            <a:r>
              <a:rPr lang="en-US" sz="1200" dirty="0">
                <a:solidFill>
                  <a:srgbClr val="FFD757"/>
                </a:solidFill>
                <a:latin typeface="Arial"/>
                <a:ea typeface="Arial"/>
                <a:cs typeface="Arial"/>
                <a:sym typeface="Arial"/>
              </a:rPr>
              <a:t> für </a:t>
            </a:r>
            <a:r>
              <a:rPr lang="en-US" sz="1200" dirty="0" err="1">
                <a:solidFill>
                  <a:srgbClr val="FFD757"/>
                </a:solidFill>
                <a:latin typeface="Arial"/>
                <a:ea typeface="Arial"/>
                <a:cs typeface="Arial"/>
                <a:sym typeface="Arial"/>
              </a:rPr>
              <a:t>ältere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als</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auch</a:t>
            </a:r>
            <a:r>
              <a:rPr lang="en-US" sz="1200" dirty="0">
                <a:solidFill>
                  <a:srgbClr val="FFD757"/>
                </a:solidFill>
                <a:latin typeface="Arial"/>
                <a:ea typeface="Arial"/>
                <a:cs typeface="Arial"/>
                <a:sym typeface="Arial"/>
              </a:rPr>
              <a:t> für </a:t>
            </a:r>
            <a:r>
              <a:rPr lang="en-US" sz="1200" dirty="0" err="1">
                <a:solidFill>
                  <a:srgbClr val="FFD757"/>
                </a:solidFill>
                <a:latin typeface="Arial"/>
                <a:ea typeface="Arial"/>
                <a:cs typeface="Arial"/>
                <a:sym typeface="Arial"/>
              </a:rPr>
              <a:t>jüngere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Patienten</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zumindest</a:t>
            </a:r>
            <a:r>
              <a:rPr lang="en-US" sz="1200" dirty="0">
                <a:solidFill>
                  <a:srgbClr val="FFD757"/>
                </a:solidFill>
                <a:latin typeface="Arial"/>
                <a:ea typeface="Arial"/>
                <a:cs typeface="Arial"/>
                <a:sym typeface="Arial"/>
              </a:rPr>
              <a:t> in </a:t>
            </a:r>
            <a:r>
              <a:rPr lang="en-US" sz="1200" dirty="0" err="1">
                <a:solidFill>
                  <a:srgbClr val="FFD757"/>
                </a:solidFill>
                <a:latin typeface="Arial"/>
                <a:ea typeface="Arial"/>
                <a:cs typeface="Arial"/>
                <a:sym typeface="Arial"/>
              </a:rPr>
              <a:t>gewissem</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Maße</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schützend</a:t>
            </a:r>
            <a:r>
              <a:rPr lang="en-US" sz="1200" dirty="0">
                <a:solidFill>
                  <a:srgbClr val="FFD757"/>
                </a:solidFill>
                <a:latin typeface="Arial"/>
                <a:ea typeface="Arial"/>
                <a:cs typeface="Arial"/>
                <a:sym typeface="Arial"/>
              </a:rPr>
              <a:t> </a:t>
            </a:r>
            <a:r>
              <a:rPr lang="en-US" sz="1200" dirty="0" err="1">
                <a:solidFill>
                  <a:srgbClr val="FFD757"/>
                </a:solidFill>
                <a:latin typeface="Arial"/>
                <a:ea typeface="Arial"/>
                <a:cs typeface="Arial"/>
                <a:sym typeface="Arial"/>
              </a:rPr>
              <a:t>wirkt</a:t>
            </a:r>
            <a:r>
              <a:rPr lang="en-US" sz="1200" dirty="0">
                <a:solidFill>
                  <a:srgbClr val="FFD757"/>
                </a:solidFill>
                <a:latin typeface="Arial"/>
                <a:ea typeface="Arial"/>
                <a:cs typeface="Arial"/>
                <a:sym typeface="Arial"/>
              </a:rPr>
              <a:t>.</a:t>
            </a:r>
            <a:endParaRPr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420"/>
        <p:cNvGrpSpPr/>
        <p:nvPr/>
      </p:nvGrpSpPr>
      <p:grpSpPr>
        <a:xfrm>
          <a:off x="0" y="0"/>
          <a:ext cx="0" cy="0"/>
          <a:chOff x="0" y="0"/>
          <a:chExt cx="0" cy="0"/>
        </a:xfrm>
      </p:grpSpPr>
      <p:sp>
        <p:nvSpPr>
          <p:cNvPr id="1421" name="Google Shape;1421;p95"/>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422" name="Google Shape;1422;p95"/>
          <p:cNvSpPr txBox="1"/>
          <p:nvPr/>
        </p:nvSpPr>
        <p:spPr>
          <a:xfrm>
            <a:off x="457200" y="1536174"/>
            <a:ext cx="7391400" cy="28578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BFBFB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wesentlichen</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für die </a:t>
            </a:r>
            <a:r>
              <a:rPr lang="en-US" sz="1200" i="1" dirty="0" err="1">
                <a:solidFill>
                  <a:srgbClr val="BFBFBF"/>
                </a:solidFill>
              </a:rPr>
              <a:t>Entstehung</a:t>
            </a:r>
            <a:r>
              <a:rPr lang="en-US" sz="1200" i="1" dirty="0">
                <a:solidFill>
                  <a:srgbClr val="BFBFBF"/>
                </a:solidFill>
              </a:rPr>
              <a:t> und/</a:t>
            </a:r>
            <a:r>
              <a:rPr lang="en-US" sz="1200" i="1" dirty="0" err="1">
                <a:solidFill>
                  <a:srgbClr val="BFBFBF"/>
                </a:solidFill>
              </a:rPr>
              <a:t>oder</a:t>
            </a:r>
            <a:r>
              <a:rPr lang="en-US" sz="1200" i="1" dirty="0">
                <a:solidFill>
                  <a:srgbClr val="BFBFBF"/>
                </a:solidFill>
              </a:rPr>
              <a:t> Progression </a:t>
            </a:r>
            <a:r>
              <a:rPr lang="en-US" sz="1200" i="1" dirty="0" err="1">
                <a:solidFill>
                  <a:srgbClr val="BFBFBF"/>
                </a:solidFill>
              </a:rPr>
              <a:t>eines</a:t>
            </a:r>
            <a:r>
              <a:rPr lang="en-US" sz="1200" i="1" dirty="0">
                <a:solidFill>
                  <a:srgbClr val="BFBFBF"/>
                </a:solidFill>
              </a:rPr>
              <a:t> </a:t>
            </a:r>
            <a:r>
              <a:rPr lang="en-US" sz="1200" i="1" dirty="0" err="1">
                <a:solidFill>
                  <a:srgbClr val="BFBFBF"/>
                </a:solidFill>
              </a:rPr>
              <a:t>primären</a:t>
            </a:r>
            <a:r>
              <a:rPr lang="en-US" sz="1200" i="1" dirty="0">
                <a:solidFill>
                  <a:srgbClr val="BFBFBF"/>
                </a:solidFill>
              </a:rPr>
              <a:t> </a:t>
            </a:r>
            <a:r>
              <a:rPr lang="en-US" sz="1200" i="1" dirty="0" err="1">
                <a:solidFill>
                  <a:srgbClr val="BFBFBF"/>
                </a:solidFill>
              </a:rPr>
              <a:t>Offenwinkelglaukoms</a:t>
            </a:r>
            <a:r>
              <a:rPr lang="en-US" sz="1200" i="1" dirty="0">
                <a:solidFill>
                  <a:srgbClr val="BFBFBF"/>
                </a:solidFill>
              </a:rPr>
              <a:t> (POWG)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neben</a:t>
            </a:r>
            <a:r>
              <a:rPr lang="en-US" sz="1200" i="1" dirty="0">
                <a:solidFill>
                  <a:srgbClr val="BFBFBF"/>
                </a:solidFill>
              </a:rPr>
              <a:t> dem </a:t>
            </a:r>
            <a:r>
              <a:rPr lang="en-US" sz="1200" i="1" dirty="0" err="1">
                <a:solidFill>
                  <a:srgbClr val="BFBFBF"/>
                </a:solidFill>
              </a:rPr>
              <a:t>Augeninnendruck</a:t>
            </a:r>
            <a:r>
              <a:rPr lang="en-US" sz="1200" i="1" dirty="0">
                <a:solidFill>
                  <a:srgbClr val="BFBFBF"/>
                </a:solidFill>
              </a:rPr>
              <a:t> (</a:t>
            </a:r>
            <a:r>
              <a:rPr lang="en-US" sz="1200" i="1" dirty="0" err="1">
                <a:solidFill>
                  <a:srgbClr val="BFBFBF"/>
                </a:solidFill>
              </a:rPr>
              <a:t>laut</a:t>
            </a:r>
            <a:r>
              <a:rPr lang="en-US" sz="1200" i="1" dirty="0">
                <a:solidFill>
                  <a:srgbClr val="BFBFBF"/>
                </a:solidFill>
              </a:rPr>
              <a:t> </a:t>
            </a:r>
            <a:r>
              <a:rPr lang="en-US" sz="1200" i="1"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1"/>
                  </a:ext>
                </a:extLst>
              </a:rPr>
              <a:t>Glaukomlehrbuch</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Ethnische</a:t>
            </a:r>
            <a:r>
              <a:rPr lang="en-US" sz="1200" dirty="0">
                <a:solidFill>
                  <a:srgbClr val="BFBFBF"/>
                </a:solidFill>
              </a:rPr>
              <a:t> </a:t>
            </a:r>
            <a:r>
              <a:rPr lang="en-US" sz="1200" dirty="0" err="1">
                <a:solidFill>
                  <a:srgbClr val="BFBFBF"/>
                </a:solidFill>
              </a:rPr>
              <a:t>Zugehörigkeit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Augeninnendruck</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Familienanamnese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Höheres</a:t>
            </a:r>
            <a:r>
              <a:rPr lang="en-US" sz="1200" dirty="0">
                <a:solidFill>
                  <a:srgbClr val="BFBFBF"/>
                </a:solidFill>
              </a:rPr>
              <a:t> Alter</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Kurzsichtigkeit</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b="1" dirty="0">
                <a:solidFill>
                  <a:srgbClr val="BFBFBF"/>
                </a:solidFill>
              </a:rPr>
              <a:t>-</a:t>
            </a: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zentrale</a:t>
            </a:r>
            <a:r>
              <a:rPr lang="en-US" sz="1200" dirty="0">
                <a:solidFill>
                  <a:srgbClr val="BFBFBF"/>
                </a:solidFill>
              </a:rPr>
              <a:t> </a:t>
            </a:r>
            <a:r>
              <a:rPr lang="en-US" sz="1200" dirty="0" err="1">
                <a:solidFill>
                  <a:srgbClr val="BFBFBF"/>
                </a:solidFill>
              </a:rPr>
              <a:t>Hornhautdicke</a:t>
            </a:r>
            <a:r>
              <a:rPr lang="en-US" sz="1200" dirty="0">
                <a:solidFill>
                  <a:srgbClr val="BFBFBF"/>
                </a:solidFill>
              </a:rPr>
              <a:t> (CCT, central corneal thickness)</a:t>
            </a:r>
            <a:endParaRPr sz="1200" i="1" dirty="0">
              <a:solidFill>
                <a:srgbClr val="BFBFBF"/>
              </a:solidFill>
            </a:endParaRPr>
          </a:p>
          <a:p>
            <a:pPr marL="0" lvl="0" indent="0" algn="l" rtl="0">
              <a:spcBef>
                <a:spcPts val="0"/>
              </a:spcBef>
              <a:spcAft>
                <a:spcPts val="0"/>
              </a:spcAft>
              <a:buClr>
                <a:schemeClr val="dk1"/>
              </a:buClr>
              <a:buSzPts val="1600"/>
              <a:buFont typeface="Noto Sans Symbols"/>
              <a:buNone/>
            </a:pPr>
            <a:endParaRPr sz="1600"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i="1" dirty="0" err="1">
                <a:solidFill>
                  <a:srgbClr val="BFBFBF"/>
                </a:solidFill>
              </a:rPr>
              <a:t>Welche</a:t>
            </a:r>
            <a:r>
              <a:rPr lang="en-US" sz="1200" i="1" dirty="0">
                <a:solidFill>
                  <a:srgbClr val="BFBFBF"/>
                </a:solidFill>
              </a:rPr>
              <a:t> „</a:t>
            </a:r>
            <a:r>
              <a:rPr lang="en-US" sz="1200" i="1" dirty="0" err="1">
                <a:solidFill>
                  <a:srgbClr val="BFBFBF"/>
                </a:solidFill>
              </a:rPr>
              <a:t>weiteren</a:t>
            </a:r>
            <a:r>
              <a:rPr lang="en-US" sz="1200" i="1" dirty="0">
                <a:solidFill>
                  <a:srgbClr val="BFBFBF"/>
                </a:solidFill>
              </a:rPr>
              <a:t>“ (</a:t>
            </a:r>
            <a:r>
              <a:rPr lang="en-US" sz="1200" i="1" dirty="0" err="1">
                <a:solidFill>
                  <a:srgbClr val="BFBFBF"/>
                </a:solidFill>
              </a:rPr>
              <a:t>dito</a:t>
            </a:r>
            <a:r>
              <a:rPr lang="en-US" sz="1200" i="1" dirty="0">
                <a:solidFill>
                  <a:srgbClr val="BFBFBF"/>
                </a:solidFill>
              </a:rPr>
              <a:t>) </a:t>
            </a:r>
            <a:r>
              <a:rPr lang="en-US" sz="1200" i="1" dirty="0" err="1">
                <a:solidFill>
                  <a:srgbClr val="BFBFBF"/>
                </a:solidFill>
              </a:rPr>
              <a:t>Risikofaktoren</a:t>
            </a:r>
            <a:r>
              <a:rPr lang="en-US" sz="1200" i="1" dirty="0">
                <a:solidFill>
                  <a:srgbClr val="BFBFBF"/>
                </a:solidFill>
              </a:rPr>
              <a:t> </a:t>
            </a:r>
            <a:r>
              <a:rPr lang="en-US" sz="1200" i="1" dirty="0" err="1">
                <a:solidFill>
                  <a:srgbClr val="BFBFBF"/>
                </a:solidFill>
              </a:rPr>
              <a:t>sind</a:t>
            </a:r>
            <a:r>
              <a:rPr lang="en-US" sz="1200" i="1" dirty="0">
                <a:solidFill>
                  <a:srgbClr val="BFBFBF"/>
                </a:solidFill>
              </a:rPr>
              <a:t> </a:t>
            </a:r>
            <a:r>
              <a:rPr lang="en-US" sz="1200" i="1" dirty="0" err="1">
                <a:solidFill>
                  <a:srgbClr val="BFBFBF"/>
                </a:solidFill>
              </a:rPr>
              <a:t>bekannt</a:t>
            </a:r>
            <a:r>
              <a:rPr lang="en-US" sz="1200" i="1" dirty="0">
                <a:solidFill>
                  <a:srgbClr val="BFBFBF"/>
                </a:solidFill>
              </a:rPr>
              <a:t>?</a:t>
            </a:r>
            <a:endParaRPr sz="1200" i="1"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okulärer</a:t>
            </a:r>
            <a:r>
              <a:rPr lang="en-US" sz="1200" dirty="0">
                <a:solidFill>
                  <a:srgbClr val="BFBFBF"/>
                </a:solidFill>
              </a:rPr>
              <a:t> </a:t>
            </a:r>
            <a:r>
              <a:rPr lang="en-US" sz="1200" dirty="0" err="1">
                <a:solidFill>
                  <a:srgbClr val="BFBFBF"/>
                </a:solidFill>
              </a:rPr>
              <a:t>Perfusionsdruck</a:t>
            </a:r>
            <a:r>
              <a:rPr lang="en-US" sz="1200" dirty="0">
                <a:solidFill>
                  <a:srgbClr val="BFBFBF"/>
                </a:solidFill>
              </a:rPr>
              <a:t> (OPP, ocular perfusion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Niedriger</a:t>
            </a:r>
            <a:r>
              <a:rPr lang="en-US" sz="1200" dirty="0">
                <a:solidFill>
                  <a:srgbClr val="BFBFBF"/>
                </a:solidFill>
              </a:rPr>
              <a:t> </a:t>
            </a:r>
            <a:r>
              <a:rPr lang="en-US" sz="1200" dirty="0" err="1">
                <a:solidFill>
                  <a:srgbClr val="BFBFBF"/>
                </a:solidFill>
              </a:rPr>
              <a:t>Liquordruck</a:t>
            </a:r>
            <a:r>
              <a:rPr lang="en-US" sz="1200" dirty="0">
                <a:solidFill>
                  <a:srgbClr val="BFBFBF"/>
                </a:solidFill>
              </a:rPr>
              <a:t> (CSF-Druck, cerebrospinal fluid pressure)</a:t>
            </a:r>
            <a:endParaRPr dirty="0">
              <a:solidFill>
                <a:srgbClr val="BFBFBF"/>
              </a:solidFill>
            </a:endParaRPr>
          </a:p>
          <a:p>
            <a:pPr marL="0" lvl="0" indent="0" algn="l" rtl="0">
              <a:spcBef>
                <a:spcPts val="0"/>
              </a:spcBef>
              <a:spcAft>
                <a:spcPts val="0"/>
              </a:spcAft>
              <a:buClr>
                <a:srgbClr val="0000FF"/>
              </a:buClr>
              <a:buSzPts val="1200"/>
              <a:buFont typeface="Noto Sans Symbols"/>
              <a:buNone/>
            </a:pPr>
            <a:r>
              <a:rPr lang="en-US" sz="1200" dirty="0">
                <a:solidFill>
                  <a:srgbClr val="BFBFBF"/>
                </a:solidFill>
              </a:rPr>
              <a:t>--</a:t>
            </a:r>
            <a:r>
              <a:rPr lang="en-US" sz="1200" dirty="0" err="1">
                <a:solidFill>
                  <a:srgbClr val="BFBFBF"/>
                </a:solidFill>
              </a:rPr>
              <a:t>Geringe</a:t>
            </a:r>
            <a:r>
              <a:rPr lang="en-US" sz="1200" dirty="0">
                <a:solidFill>
                  <a:srgbClr val="BFBFBF"/>
                </a:solidFill>
              </a:rPr>
              <a:t> </a:t>
            </a:r>
            <a:r>
              <a:rPr lang="en-US" sz="1200" dirty="0" err="1">
                <a:solidFill>
                  <a:srgbClr val="BFBFBF"/>
                </a:solidFill>
              </a:rPr>
              <a:t>korneale</a:t>
            </a:r>
            <a:r>
              <a:rPr lang="en-US" sz="1200" dirty="0">
                <a:solidFill>
                  <a:srgbClr val="BFBFBF"/>
                </a:solidFill>
              </a:rPr>
              <a:t> </a:t>
            </a:r>
            <a:r>
              <a:rPr lang="en-US" sz="1200" dirty="0" err="1">
                <a:solidFill>
                  <a:srgbClr val="BFBFBF"/>
                </a:solidFill>
              </a:rPr>
              <a:t>Hysterese</a:t>
            </a:r>
            <a:endParaRPr sz="1200" i="1" dirty="0">
              <a:solidFill>
                <a:srgbClr val="BFBFBF"/>
              </a:solidFill>
            </a:endParaRPr>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Caveat"/>
                <a:ea typeface="Caveat"/>
                <a:cs typeface="Caveat"/>
                <a:sym typeface="Caveat"/>
              </a:rPr>
              <a:t>--DM?</a:t>
            </a:r>
            <a:endParaRPr dirty="0"/>
          </a:p>
          <a:p>
            <a:pPr marL="0" marR="0" lvl="0" indent="0" algn="l" rtl="0">
              <a:spcBef>
                <a:spcPts val="0"/>
              </a:spcBef>
              <a:spcAft>
                <a:spcPts val="0"/>
              </a:spcAft>
              <a:buClr>
                <a:srgbClr val="0000FF"/>
              </a:buClr>
              <a:buSzPts val="1200"/>
              <a:buFont typeface="Noto Sans Symbols"/>
              <a:buNone/>
            </a:pPr>
            <a:r>
              <a:rPr lang="en-US" sz="1200" b="1" dirty="0">
                <a:solidFill>
                  <a:srgbClr val="0000FF"/>
                </a:solidFill>
                <a:latin typeface="Caveat"/>
                <a:ea typeface="Caveat"/>
                <a:cs typeface="Caveat"/>
                <a:sym typeface="Caveat"/>
              </a:rPr>
              <a:t>--HTN?</a:t>
            </a:r>
            <a:endParaRPr dirty="0"/>
          </a:p>
        </p:txBody>
      </p:sp>
      <p:sp>
        <p:nvSpPr>
          <p:cNvPr id="1423" name="Google Shape;1423;p95"/>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424" name="Google Shape;1424;p95"/>
          <p:cNvSpPr txBox="1"/>
          <p:nvPr/>
        </p:nvSpPr>
        <p:spPr>
          <a:xfrm>
            <a:off x="1600200" y="3733800"/>
            <a:ext cx="6629400" cy="2611500"/>
          </a:xfrm>
          <a:prstGeom prst="rect">
            <a:avLst/>
          </a:prstGeom>
          <a:solidFill>
            <a:srgbClr val="FFD757"/>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rgbClr val="0000FF"/>
                </a:solidFill>
              </a:rPr>
              <a:t>Was hat es </a:t>
            </a:r>
            <a:r>
              <a:rPr lang="en-US" sz="1200" i="1" dirty="0" err="1">
                <a:solidFill>
                  <a:srgbClr val="0000FF"/>
                </a:solidFill>
              </a:rPr>
              <a:t>mit</a:t>
            </a:r>
            <a:r>
              <a:rPr lang="en-US" sz="1200" i="1" dirty="0">
                <a:solidFill>
                  <a:srgbClr val="0000FF"/>
                </a:solidFill>
              </a:rPr>
              <a:t> den </a:t>
            </a:r>
            <a:r>
              <a:rPr lang="en-US" sz="1200" i="1" dirty="0" err="1">
                <a:solidFill>
                  <a:srgbClr val="0000FF"/>
                </a:solidFill>
              </a:rPr>
              <a:t>Fragezeichen</a:t>
            </a:r>
            <a:r>
              <a:rPr lang="en-US" sz="1200" i="1" dirty="0">
                <a:solidFill>
                  <a:srgbClr val="0000FF"/>
                </a:solidFill>
              </a:rPr>
              <a:t> </a:t>
            </a:r>
            <a:r>
              <a:rPr lang="en-US" sz="1200" i="1" dirty="0" err="1">
                <a:solidFill>
                  <a:srgbClr val="0000FF"/>
                </a:solidFill>
              </a:rPr>
              <a:t>bei</a:t>
            </a:r>
            <a:r>
              <a:rPr lang="en-US" sz="1200" i="1" dirty="0">
                <a:solidFill>
                  <a:srgbClr val="0000FF"/>
                </a:solidFill>
              </a:rPr>
              <a:t> DM und HTN auf </a:t>
            </a:r>
            <a:r>
              <a:rPr lang="en-US" sz="1200" i="1" dirty="0" err="1">
                <a:solidFill>
                  <a:srgbClr val="0000FF"/>
                </a:solidFill>
              </a:rPr>
              <a:t>sich</a:t>
            </a:r>
            <a:r>
              <a:rPr lang="en-US" sz="1200" i="1" dirty="0">
                <a:solidFill>
                  <a:srgbClr val="0000FF"/>
                </a:solidFill>
              </a:rPr>
              <a:t>? Sind </a:t>
            </a:r>
            <a:r>
              <a:rPr lang="en-US" sz="1200" i="1" dirty="0" err="1">
                <a:solidFill>
                  <a:srgbClr val="0000FF"/>
                </a:solidFill>
              </a:rPr>
              <a:t>sie</a:t>
            </a:r>
            <a:r>
              <a:rPr lang="en-US" sz="1200" i="1" dirty="0">
                <a:solidFill>
                  <a:srgbClr val="0000FF"/>
                </a:solidFill>
              </a:rPr>
              <a:t> </a:t>
            </a:r>
            <a:r>
              <a:rPr lang="en-US" sz="1200" i="1" dirty="0" err="1">
                <a:solidFill>
                  <a:srgbClr val="0000FF"/>
                </a:solidFill>
              </a:rPr>
              <a:t>Risikofaktoren</a:t>
            </a:r>
            <a:r>
              <a:rPr lang="en-US" sz="1200" i="1" dirty="0">
                <a:solidFill>
                  <a:srgbClr val="0000FF"/>
                </a:solidFill>
              </a:rPr>
              <a:t> </a:t>
            </a:r>
            <a:r>
              <a:rPr lang="en-US" sz="1200" i="1" dirty="0" err="1">
                <a:solidFill>
                  <a:srgbClr val="0000FF"/>
                </a:solidFill>
              </a:rPr>
              <a:t>oder</a:t>
            </a:r>
            <a:r>
              <a:rPr lang="en-US" sz="1200" i="1" dirty="0">
                <a:solidFill>
                  <a:srgbClr val="0000FF"/>
                </a:solidFill>
              </a:rPr>
              <a:t> nicht?</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rgbClr val="0000FF"/>
                </a:solidFill>
              </a:rPr>
              <a:t>Die </a:t>
            </a:r>
            <a:r>
              <a:rPr lang="en-US" sz="1200" dirty="0" err="1">
                <a:solidFill>
                  <a:srgbClr val="0000FF"/>
                </a:solidFill>
              </a:rPr>
              <a:t>kurze</a:t>
            </a:r>
            <a:r>
              <a:rPr lang="en-US" sz="1200" dirty="0">
                <a:solidFill>
                  <a:srgbClr val="0000FF"/>
                </a:solidFill>
              </a:rPr>
              <a:t> </a:t>
            </a:r>
            <a:r>
              <a:rPr lang="en-US" sz="1200" dirty="0" err="1">
                <a:solidFill>
                  <a:srgbClr val="0000FF"/>
                </a:solidFill>
              </a:rPr>
              <a:t>Antwort</a:t>
            </a:r>
            <a:r>
              <a:rPr lang="en-US" sz="1200" dirty="0">
                <a:solidFill>
                  <a:srgbClr val="0000FF"/>
                </a:solidFill>
              </a:rPr>
              <a:t> </a:t>
            </a:r>
            <a:r>
              <a:rPr lang="en-US" sz="1200" dirty="0" err="1">
                <a:solidFill>
                  <a:srgbClr val="0000FF"/>
                </a:solidFill>
              </a:rPr>
              <a:t>lautet</a:t>
            </a:r>
            <a:r>
              <a:rPr lang="en-US" sz="1200" dirty="0">
                <a:solidFill>
                  <a:srgbClr val="0000FF"/>
                </a:solidFill>
              </a:rPr>
              <a:t>: Es </a:t>
            </a:r>
            <a:r>
              <a:rPr lang="en-US" sz="1200" dirty="0" err="1">
                <a:solidFill>
                  <a:srgbClr val="0000FF"/>
                </a:solidFill>
              </a:rPr>
              <a:t>ist</a:t>
            </a:r>
            <a:r>
              <a:rPr lang="en-US" sz="1200" dirty="0">
                <a:solidFill>
                  <a:srgbClr val="0000FF"/>
                </a:solidFill>
              </a:rPr>
              <a:t> </a:t>
            </a:r>
            <a:r>
              <a:rPr lang="en-US" sz="1200" dirty="0" err="1">
                <a:solidFill>
                  <a:srgbClr val="0000FF"/>
                </a:solidFill>
              </a:rPr>
              <a:t>kompliziert</a:t>
            </a:r>
            <a:r>
              <a:rPr lang="en-US" sz="1200" dirty="0">
                <a:solidFill>
                  <a:srgbClr val="0000FF"/>
                </a:solidFill>
              </a:rPr>
              <a:t>.</a:t>
            </a:r>
            <a:endParaRPr dirty="0">
              <a:solidFill>
                <a:schemeClr val="dk1"/>
              </a:solidFill>
            </a:endParaRPr>
          </a:p>
          <a:p>
            <a:pPr marL="0" lvl="0" indent="0" algn="l" rtl="0">
              <a:spcBef>
                <a:spcPts val="0"/>
              </a:spcBef>
              <a:spcAft>
                <a:spcPts val="0"/>
              </a:spcAft>
              <a:buClr>
                <a:schemeClr val="dk1"/>
              </a:buClr>
              <a:buFont typeface="Arial"/>
              <a:buNone/>
            </a:pPr>
            <a:r>
              <a:rPr lang="en-US" sz="1200" b="1" dirty="0">
                <a:solidFill>
                  <a:srgbClr val="0000FF"/>
                </a:solidFill>
              </a:rPr>
              <a:t>--Zu DM</a:t>
            </a:r>
            <a:r>
              <a:rPr lang="en-US" sz="1200" dirty="0">
                <a:solidFill>
                  <a:srgbClr val="0000FF"/>
                </a:solidFill>
              </a:rPr>
              <a:t>: Der </a:t>
            </a:r>
            <a:r>
              <a:rPr lang="en-US" sz="1200" dirty="0" err="1">
                <a:solidFill>
                  <a:srgbClr val="0000FF"/>
                </a:solidFill>
              </a:rPr>
              <a:t>Zusammenhang</a:t>
            </a:r>
            <a:r>
              <a:rPr lang="en-US" sz="1200" dirty="0">
                <a:solidFill>
                  <a:srgbClr val="0000FF"/>
                </a:solidFill>
              </a:rPr>
              <a:t> </a:t>
            </a:r>
            <a:r>
              <a:rPr lang="en-US" sz="1200" dirty="0" err="1">
                <a:solidFill>
                  <a:srgbClr val="0000FF"/>
                </a:solidFill>
              </a:rPr>
              <a:t>zwischen</a:t>
            </a:r>
            <a:r>
              <a:rPr lang="en-US" sz="1200" dirty="0">
                <a:solidFill>
                  <a:srgbClr val="0000FF"/>
                </a:solidFill>
              </a:rPr>
              <a:t> Diabetes mellitus und POWG </a:t>
            </a:r>
            <a:r>
              <a:rPr lang="en-US" sz="1200" dirty="0" err="1">
                <a:solidFill>
                  <a:srgbClr val="0000FF"/>
                </a:solidFill>
              </a:rPr>
              <a:t>ist</a:t>
            </a:r>
            <a:r>
              <a:rPr lang="en-US" sz="1200" dirty="0">
                <a:solidFill>
                  <a:srgbClr val="0000FF"/>
                </a:solidFill>
              </a:rPr>
              <a:t> nicht </a:t>
            </a:r>
            <a:r>
              <a:rPr lang="en-US" sz="1200" dirty="0" err="1">
                <a:solidFill>
                  <a:srgbClr val="0000FF"/>
                </a:solidFill>
              </a:rPr>
              <a:t>abschließend</a:t>
            </a:r>
            <a:r>
              <a:rPr lang="en-US" sz="1200" dirty="0">
                <a:solidFill>
                  <a:srgbClr val="0000FF"/>
                </a:solidFill>
              </a:rPr>
              <a:t> </a:t>
            </a:r>
            <a:r>
              <a:rPr lang="en-US" sz="1200" dirty="0" err="1">
                <a:solidFill>
                  <a:srgbClr val="0000FF"/>
                </a:solidFill>
              </a:rPr>
              <a:t>geklärt</a:t>
            </a:r>
            <a:r>
              <a:rPr lang="en-US" sz="1200" dirty="0">
                <a:solidFill>
                  <a:srgbClr val="0000FF"/>
                </a:solidFill>
              </a:rPr>
              <a:t>. </a:t>
            </a:r>
            <a:r>
              <a:rPr lang="en-US" sz="1200" dirty="0" err="1">
                <a:solidFill>
                  <a:srgbClr val="0000FF"/>
                </a:solidFill>
              </a:rPr>
              <a:t>Einige</a:t>
            </a:r>
            <a:r>
              <a:rPr lang="en-US" sz="1200" dirty="0">
                <a:solidFill>
                  <a:srgbClr val="0000FF"/>
                </a:solidFill>
              </a:rPr>
              <a:t> </a:t>
            </a:r>
            <a:r>
              <a:rPr lang="en-US" sz="1200" dirty="0" err="1">
                <a:solidFill>
                  <a:srgbClr val="0000FF"/>
                </a:solidFill>
              </a:rPr>
              <a:t>renomierte</a:t>
            </a:r>
            <a:r>
              <a:rPr lang="en-US" sz="1200" dirty="0">
                <a:solidFill>
                  <a:srgbClr val="0000FF"/>
                </a:solidFill>
              </a:rPr>
              <a:t> </a:t>
            </a:r>
            <a:r>
              <a:rPr lang="en-US" sz="1200" dirty="0" err="1">
                <a:solidFill>
                  <a:srgbClr val="0000FF"/>
                </a:solidFill>
              </a:rPr>
              <a:t>Studien</a:t>
            </a:r>
            <a:r>
              <a:rPr lang="en-US" sz="1200" dirty="0">
                <a:solidFill>
                  <a:srgbClr val="0000FF"/>
                </a:solidFill>
              </a:rPr>
              <a:t> </a:t>
            </a:r>
            <a:r>
              <a:rPr lang="en-US" sz="1200" dirty="0" err="1">
                <a:solidFill>
                  <a:srgbClr val="0000FF"/>
                </a:solidFill>
              </a:rPr>
              <a:t>zeigen</a:t>
            </a:r>
            <a:r>
              <a:rPr lang="en-US" sz="1200" dirty="0">
                <a:solidFill>
                  <a:srgbClr val="0000FF"/>
                </a:solidFill>
              </a:rPr>
              <a:t> </a:t>
            </a:r>
            <a:r>
              <a:rPr lang="en-US" sz="1200" dirty="0" err="1">
                <a:solidFill>
                  <a:srgbClr val="0000FF"/>
                </a:solidFill>
              </a:rPr>
              <a:t>jedoch</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Assoziation</a:t>
            </a:r>
            <a:r>
              <a:rPr lang="en-US" sz="1200" dirty="0">
                <a:solidFill>
                  <a:srgbClr val="0000FF"/>
                </a:solidFill>
              </a:rPr>
              <a:t> </a:t>
            </a:r>
            <a:r>
              <a:rPr lang="en-US" sz="1200" dirty="0" err="1">
                <a:solidFill>
                  <a:srgbClr val="0000FF"/>
                </a:solidFill>
              </a:rPr>
              <a:t>zwischen</a:t>
            </a:r>
            <a:r>
              <a:rPr lang="en-US" sz="1200" dirty="0">
                <a:solidFill>
                  <a:srgbClr val="0000FF"/>
                </a:solidFill>
              </a:rPr>
              <a:t> Diabetes mellitus und </a:t>
            </a:r>
            <a:r>
              <a:rPr lang="en-US" sz="1200" dirty="0" err="1">
                <a:solidFill>
                  <a:srgbClr val="0000FF"/>
                </a:solidFill>
              </a:rPr>
              <a:t>einem</a:t>
            </a:r>
            <a:r>
              <a:rPr lang="en-US" sz="1200" dirty="0">
                <a:solidFill>
                  <a:srgbClr val="0000FF"/>
                </a:solidFill>
              </a:rPr>
              <a:t> </a:t>
            </a:r>
            <a:r>
              <a:rPr lang="en-US" sz="1200" dirty="0" err="1">
                <a:solidFill>
                  <a:srgbClr val="0000FF"/>
                </a:solidFill>
              </a:rPr>
              <a:t>erhöhten</a:t>
            </a:r>
            <a:r>
              <a:rPr lang="en-US" sz="1200" dirty="0">
                <a:solidFill>
                  <a:srgbClr val="0000FF"/>
                </a:solidFill>
              </a:rPr>
              <a:t> Risiko für POWG.</a:t>
            </a:r>
            <a:r>
              <a:rPr lang="en-US" sz="1200" dirty="0">
                <a:solidFill>
                  <a:srgbClr val="FFD757"/>
                </a:solidFill>
              </a:rPr>
              <a:t> </a:t>
            </a:r>
            <a:r>
              <a:rPr lang="en-US" sz="1200" dirty="0">
                <a:solidFill>
                  <a:schemeClr val="dk1"/>
                </a:solidFill>
              </a:rPr>
              <a:t>Allerdings </a:t>
            </a:r>
            <a:r>
              <a:rPr lang="en-US" sz="1200" dirty="0" err="1">
                <a:solidFill>
                  <a:schemeClr val="dk1"/>
                </a:solidFill>
              </a:rPr>
              <a:t>fanden</a:t>
            </a:r>
            <a:r>
              <a:rPr lang="en-US" sz="1200" dirty="0">
                <a:solidFill>
                  <a:schemeClr val="dk1"/>
                </a:solidFill>
              </a:rPr>
              <a:t> </a:t>
            </a:r>
            <a:r>
              <a:rPr lang="en-US" sz="1200" dirty="0" err="1">
                <a:solidFill>
                  <a:schemeClr val="dk1"/>
                </a:solidFill>
              </a:rPr>
              <a:t>mehrere</a:t>
            </a:r>
            <a:r>
              <a:rPr lang="en-US" sz="1200" dirty="0">
                <a:solidFill>
                  <a:schemeClr val="dk1"/>
                </a:solidFill>
              </a:rPr>
              <a:t> </a:t>
            </a:r>
            <a:r>
              <a:rPr lang="en-US" sz="1200" dirty="0" err="1">
                <a:solidFill>
                  <a:schemeClr val="dk1"/>
                </a:solidFill>
              </a:rPr>
              <a:t>ebenso</a:t>
            </a:r>
            <a:r>
              <a:rPr lang="en-US" sz="1200" dirty="0">
                <a:solidFill>
                  <a:schemeClr val="dk1"/>
                </a:solidFill>
              </a:rPr>
              <a:t> </a:t>
            </a:r>
            <a:r>
              <a:rPr lang="en-US" sz="1200" dirty="0" err="1">
                <a:solidFill>
                  <a:schemeClr val="dk1"/>
                </a:solidFill>
              </a:rPr>
              <a:t>angesehene</a:t>
            </a:r>
            <a:r>
              <a:rPr lang="en-US" sz="1200" dirty="0">
                <a:solidFill>
                  <a:schemeClr val="dk1"/>
                </a:solidFill>
              </a:rPr>
              <a:t> </a:t>
            </a:r>
            <a:r>
              <a:rPr lang="en-US" sz="1200" dirty="0" err="1">
                <a:solidFill>
                  <a:schemeClr val="dk1"/>
                </a:solidFill>
              </a:rPr>
              <a:t>Studien</a:t>
            </a:r>
            <a:r>
              <a:rPr lang="en-US" sz="1200" dirty="0">
                <a:solidFill>
                  <a:schemeClr val="dk1"/>
                </a:solidFill>
              </a:rPr>
              <a:t> </a:t>
            </a:r>
            <a:r>
              <a:rPr lang="en-US" sz="1200" dirty="0" err="1">
                <a:solidFill>
                  <a:schemeClr val="dk1"/>
                </a:solidFill>
              </a:rPr>
              <a:t>keinen</a:t>
            </a:r>
            <a:r>
              <a:rPr lang="en-US" sz="1200" dirty="0">
                <a:solidFill>
                  <a:schemeClr val="dk1"/>
                </a:solidFill>
              </a:rPr>
              <a:t> </a:t>
            </a:r>
            <a:r>
              <a:rPr lang="en-US" sz="1200" dirty="0" err="1">
                <a:solidFill>
                  <a:schemeClr val="dk1"/>
                </a:solidFill>
              </a:rPr>
              <a:t>Zusammenhang</a:t>
            </a:r>
            <a:r>
              <a:rPr lang="en-US" sz="1200" dirty="0">
                <a:solidFill>
                  <a:schemeClr val="dk1"/>
                </a:solidFill>
              </a:rPr>
              <a:t>, und </a:t>
            </a:r>
            <a:r>
              <a:rPr lang="en-US" sz="1200" dirty="0" err="1">
                <a:solidFill>
                  <a:schemeClr val="dk1"/>
                </a:solidFill>
              </a:rPr>
              <a:t>eine</a:t>
            </a:r>
            <a:r>
              <a:rPr lang="en-US" sz="1200" dirty="0">
                <a:solidFill>
                  <a:schemeClr val="dk1"/>
                </a:solidFill>
              </a:rPr>
              <a:t> Studie </a:t>
            </a:r>
            <a:r>
              <a:rPr lang="en-US" sz="1200" dirty="0" err="1">
                <a:solidFill>
                  <a:schemeClr val="dk1"/>
                </a:solidFill>
              </a:rPr>
              <a:t>schien</a:t>
            </a:r>
            <a:r>
              <a:rPr lang="en-US" sz="1200" dirty="0">
                <a:solidFill>
                  <a:schemeClr val="dk1"/>
                </a:solidFill>
              </a:rPr>
              <a:t> </a:t>
            </a:r>
            <a:r>
              <a:rPr lang="en-US" sz="1200" dirty="0" err="1">
                <a:solidFill>
                  <a:schemeClr val="dk1"/>
                </a:solidFill>
              </a:rPr>
              <a:t>sogar</a:t>
            </a:r>
            <a:r>
              <a:rPr lang="en-US" sz="1200" dirty="0">
                <a:solidFill>
                  <a:schemeClr val="dk1"/>
                </a:solidFill>
              </a:rPr>
              <a:t> </a:t>
            </a:r>
            <a:r>
              <a:rPr lang="en-US" sz="1200" dirty="0" err="1">
                <a:solidFill>
                  <a:schemeClr val="dk1"/>
                </a:solidFill>
              </a:rPr>
              <a:t>darauf</a:t>
            </a:r>
            <a:r>
              <a:rPr lang="en-US" sz="1200" dirty="0">
                <a:solidFill>
                  <a:schemeClr val="dk1"/>
                </a:solidFill>
              </a:rPr>
              <a:t> </a:t>
            </a:r>
            <a:r>
              <a:rPr lang="en-US" sz="1200" dirty="0" err="1">
                <a:solidFill>
                  <a:schemeClr val="dk1"/>
                </a:solidFill>
              </a:rPr>
              <a:t>hinzudeuten</a:t>
            </a:r>
            <a:r>
              <a:rPr lang="en-US" sz="1200" dirty="0">
                <a:solidFill>
                  <a:schemeClr val="dk1"/>
                </a:solidFill>
              </a:rPr>
              <a:t>, </a:t>
            </a:r>
            <a:r>
              <a:rPr lang="en-US" sz="1200" dirty="0" err="1">
                <a:solidFill>
                  <a:schemeClr val="dk1"/>
                </a:solidFill>
              </a:rPr>
              <a:t>dass</a:t>
            </a:r>
            <a:r>
              <a:rPr lang="en-US" sz="1200" dirty="0">
                <a:solidFill>
                  <a:schemeClr val="dk1"/>
                </a:solidFill>
              </a:rPr>
              <a:t> DM </a:t>
            </a:r>
            <a:r>
              <a:rPr lang="en-US" sz="1200" dirty="0" err="1">
                <a:solidFill>
                  <a:schemeClr val="dk1"/>
                </a:solidFill>
              </a:rPr>
              <a:t>mit</a:t>
            </a:r>
            <a:r>
              <a:rPr lang="en-US" sz="1200" dirty="0">
                <a:solidFill>
                  <a:schemeClr val="dk1"/>
                </a:solidFill>
              </a:rPr>
              <a:t> </a:t>
            </a:r>
            <a:r>
              <a:rPr lang="en-US" sz="1200" dirty="0" err="1">
                <a:solidFill>
                  <a:schemeClr val="dk1"/>
                </a:solidFill>
              </a:rPr>
              <a:t>einem</a:t>
            </a:r>
            <a:r>
              <a:rPr lang="en-US" sz="1200" dirty="0">
                <a:solidFill>
                  <a:schemeClr val="dk1"/>
                </a:solidFill>
              </a:rPr>
              <a:t> </a:t>
            </a:r>
            <a:r>
              <a:rPr lang="en-US" sz="1200" dirty="0" err="1">
                <a:solidFill>
                  <a:schemeClr val="dk1"/>
                </a:solidFill>
              </a:rPr>
              <a:t>verminderten</a:t>
            </a:r>
            <a:r>
              <a:rPr lang="en-US" sz="1200" dirty="0">
                <a:solidFill>
                  <a:schemeClr val="dk1"/>
                </a:solidFill>
              </a:rPr>
              <a:t> POWG-Risiko </a:t>
            </a:r>
            <a:r>
              <a:rPr lang="en-US" sz="1200" dirty="0" err="1">
                <a:solidFill>
                  <a:schemeClr val="dk1"/>
                </a:solidFill>
              </a:rPr>
              <a:t>verbunden</a:t>
            </a:r>
            <a:r>
              <a:rPr lang="en-US" sz="1200" dirty="0">
                <a:solidFill>
                  <a:schemeClr val="dk1"/>
                </a:solidFill>
              </a:rPr>
              <a:t> sein </a:t>
            </a:r>
            <a:r>
              <a:rPr lang="en-US" sz="1200" dirty="0" err="1">
                <a:solidFill>
                  <a:schemeClr val="dk1"/>
                </a:solidFill>
              </a:rPr>
              <a:t>könnte</a:t>
            </a:r>
            <a:r>
              <a:rPr lang="en-US" sz="1200" dirty="0">
                <a:solidFill>
                  <a:schemeClr val="dk1"/>
                </a:solidFill>
              </a:rPr>
              <a:t>. (Viele </a:t>
            </a:r>
            <a:r>
              <a:rPr lang="en-US" sz="1200" dirty="0" err="1">
                <a:solidFill>
                  <a:schemeClr val="dk1"/>
                </a:solidFill>
              </a:rPr>
              <a:t>Experten</a:t>
            </a:r>
            <a:r>
              <a:rPr lang="en-US" sz="1200" dirty="0">
                <a:solidFill>
                  <a:schemeClr val="dk1"/>
                </a:solidFill>
              </a:rPr>
              <a:t> </a:t>
            </a:r>
            <a:r>
              <a:rPr lang="en-US" sz="1200" dirty="0" err="1">
                <a:solidFill>
                  <a:schemeClr val="dk1"/>
                </a:solidFill>
              </a:rPr>
              <a:t>sind</a:t>
            </a:r>
            <a:r>
              <a:rPr lang="en-US" sz="1200" dirty="0">
                <a:solidFill>
                  <a:schemeClr val="dk1"/>
                </a:solidFill>
              </a:rPr>
              <a:t> der </a:t>
            </a:r>
            <a:r>
              <a:rPr lang="en-US" sz="1200" dirty="0" err="1">
                <a:solidFill>
                  <a:schemeClr val="dk1"/>
                </a:solidFill>
              </a:rPr>
              <a:t>Ansicht</a:t>
            </a:r>
            <a:r>
              <a:rPr lang="en-US" sz="1200" dirty="0">
                <a:solidFill>
                  <a:schemeClr val="dk1"/>
                </a:solidFill>
              </a:rPr>
              <a:t>, </a:t>
            </a:r>
            <a:r>
              <a:rPr lang="en-US" sz="1200" dirty="0" err="1">
                <a:solidFill>
                  <a:schemeClr val="dk1"/>
                </a:solidFill>
              </a:rPr>
              <a:t>dass</a:t>
            </a:r>
            <a:r>
              <a:rPr lang="en-US" sz="1200" dirty="0">
                <a:solidFill>
                  <a:schemeClr val="dk1"/>
                </a:solidFill>
              </a:rPr>
              <a:t> dieses </a:t>
            </a:r>
            <a:r>
              <a:rPr lang="en-US" sz="1200" dirty="0" err="1">
                <a:solidFill>
                  <a:schemeClr val="dk1"/>
                </a:solidFill>
              </a:rPr>
              <a:t>Ergebnis</a:t>
            </a:r>
            <a:r>
              <a:rPr lang="en-US" sz="1200" dirty="0">
                <a:solidFill>
                  <a:schemeClr val="dk1"/>
                </a:solidFill>
              </a:rPr>
              <a:t> </a:t>
            </a:r>
            <a:r>
              <a:rPr lang="en-US" sz="1200" dirty="0" err="1">
                <a:solidFill>
                  <a:schemeClr val="dk1"/>
                </a:solidFill>
              </a:rPr>
              <a:t>ein</a:t>
            </a:r>
            <a:r>
              <a:rPr lang="en-US" sz="1200" dirty="0">
                <a:solidFill>
                  <a:schemeClr val="dk1"/>
                </a:solidFill>
              </a:rPr>
              <a:t> </a:t>
            </a:r>
            <a:r>
              <a:rPr lang="en-US" sz="1200" dirty="0" err="1">
                <a:solidFill>
                  <a:schemeClr val="dk1"/>
                </a:solidFill>
              </a:rPr>
              <a:t>Artefakt</a:t>
            </a:r>
            <a:r>
              <a:rPr lang="en-US" sz="1200" dirty="0">
                <a:solidFill>
                  <a:schemeClr val="dk1"/>
                </a:solidFill>
              </a:rPr>
              <a:t> des </a:t>
            </a:r>
            <a:r>
              <a:rPr lang="en-US" sz="1200" dirty="0" err="1">
                <a:solidFill>
                  <a:schemeClr val="dk1"/>
                </a:solidFill>
              </a:rPr>
              <a:t>Studiendesigns</a:t>
            </a:r>
            <a:r>
              <a:rPr lang="en-US" sz="1200" dirty="0">
                <a:solidFill>
                  <a:schemeClr val="dk1"/>
                </a:solidFill>
              </a:rPr>
              <a:t> war.)</a:t>
            </a:r>
            <a:endParaRPr sz="1200" i="1" dirty="0">
              <a:solidFill>
                <a:srgbClr val="0000FF"/>
              </a:solidFill>
            </a:endParaRPr>
          </a:p>
          <a:p>
            <a:pPr marL="0" marR="0" lvl="0" indent="0" algn="l" rtl="0">
              <a:spcBef>
                <a:spcPts val="0"/>
              </a:spcBef>
              <a:spcAft>
                <a:spcPts val="0"/>
              </a:spcAft>
              <a:buNone/>
            </a:pPr>
            <a:r>
              <a:rPr lang="en-US" sz="1200" b="1" dirty="0">
                <a:solidFill>
                  <a:srgbClr val="0000FF"/>
                </a:solidFill>
              </a:rPr>
              <a:t>--Zu HTN</a:t>
            </a:r>
            <a:r>
              <a:rPr lang="en-US" sz="1200" dirty="0">
                <a:solidFill>
                  <a:srgbClr val="0000FF"/>
                </a:solidFill>
              </a:rPr>
              <a:t>: Auch </a:t>
            </a:r>
            <a:r>
              <a:rPr lang="en-US" sz="1200" dirty="0" err="1">
                <a:solidFill>
                  <a:srgbClr val="0000FF"/>
                </a:solidFill>
              </a:rPr>
              <a:t>hier</a:t>
            </a:r>
            <a:r>
              <a:rPr lang="en-US" sz="1200" dirty="0">
                <a:solidFill>
                  <a:srgbClr val="0000FF"/>
                </a:solidFill>
              </a:rPr>
              <a:t> </a:t>
            </a:r>
            <a:r>
              <a:rPr lang="en-US" sz="1200" dirty="0" err="1">
                <a:solidFill>
                  <a:srgbClr val="0000FF"/>
                </a:solidFill>
              </a:rPr>
              <a:t>ist</a:t>
            </a:r>
            <a:r>
              <a:rPr lang="en-US" sz="1200" dirty="0">
                <a:solidFill>
                  <a:srgbClr val="0000FF"/>
                </a:solidFill>
              </a:rPr>
              <a:t> die </a:t>
            </a:r>
            <a:r>
              <a:rPr lang="en-US" sz="1200" dirty="0" err="1">
                <a:solidFill>
                  <a:srgbClr val="0000FF"/>
                </a:solidFill>
              </a:rPr>
              <a:t>Datenlage</a:t>
            </a:r>
            <a:r>
              <a:rPr lang="en-US" sz="1200" dirty="0">
                <a:solidFill>
                  <a:srgbClr val="0000FF"/>
                </a:solidFill>
              </a:rPr>
              <a:t> nicht </a:t>
            </a:r>
            <a:r>
              <a:rPr lang="en-US" sz="1200" dirty="0" err="1">
                <a:solidFill>
                  <a:srgbClr val="0000FF"/>
                </a:solidFill>
              </a:rPr>
              <a:t>eindeutig</a:t>
            </a:r>
            <a:r>
              <a:rPr lang="en-US" sz="1200" dirty="0">
                <a:solidFill>
                  <a:srgbClr val="0000FF"/>
                </a:solidFill>
              </a:rPr>
              <a:t>. Eine </a:t>
            </a:r>
            <a:r>
              <a:rPr lang="en-US" sz="1200" dirty="0" err="1">
                <a:solidFill>
                  <a:srgbClr val="0000FF"/>
                </a:solidFill>
              </a:rPr>
              <a:t>große</a:t>
            </a:r>
            <a:r>
              <a:rPr lang="en-US" sz="1200" dirty="0">
                <a:solidFill>
                  <a:srgbClr val="0000FF"/>
                </a:solidFill>
              </a:rPr>
              <a:t>, </a:t>
            </a:r>
            <a:r>
              <a:rPr lang="en-US" sz="1200" dirty="0" err="1">
                <a:solidFill>
                  <a:srgbClr val="0000FF"/>
                </a:solidFill>
              </a:rPr>
              <a:t>angesehene</a:t>
            </a:r>
            <a:r>
              <a:rPr lang="en-US" sz="1200" dirty="0">
                <a:solidFill>
                  <a:srgbClr val="0000FF"/>
                </a:solidFill>
              </a:rPr>
              <a:t> Studie </a:t>
            </a:r>
            <a:r>
              <a:rPr lang="en-US" sz="1200" dirty="0" err="1">
                <a:solidFill>
                  <a:srgbClr val="0000FF"/>
                </a:solidFill>
              </a:rPr>
              <a:t>zeigte</a:t>
            </a:r>
            <a:r>
              <a:rPr lang="en-US" sz="1200" dirty="0">
                <a:solidFill>
                  <a:srgbClr val="0000FF"/>
                </a:solidFill>
              </a:rPr>
              <a:t>, </a:t>
            </a:r>
            <a:r>
              <a:rPr lang="en-US" sz="1200" dirty="0" err="1">
                <a:solidFill>
                  <a:srgbClr val="0000FF"/>
                </a:solidFill>
              </a:rPr>
              <a:t>dass</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arterielle</a:t>
            </a:r>
            <a:r>
              <a:rPr lang="en-US" sz="1200" dirty="0">
                <a:solidFill>
                  <a:srgbClr val="0000FF"/>
                </a:solidFill>
              </a:rPr>
              <a:t> </a:t>
            </a:r>
            <a:r>
              <a:rPr lang="en-US" sz="1200" dirty="0" err="1">
                <a:solidFill>
                  <a:srgbClr val="0000FF"/>
                </a:solidFill>
              </a:rPr>
              <a:t>Hypertonie</a:t>
            </a:r>
            <a:r>
              <a:rPr lang="en-US" sz="1200" dirty="0">
                <a:solidFill>
                  <a:srgbClr val="0000FF"/>
                </a:solidFill>
              </a:rPr>
              <a:t> </a:t>
            </a:r>
            <a:r>
              <a:rPr lang="en-US" sz="1200" dirty="0" err="1">
                <a:solidFill>
                  <a:srgbClr val="0000FF"/>
                </a:solidFill>
              </a:rPr>
              <a:t>bei</a:t>
            </a:r>
            <a:r>
              <a:rPr lang="en-US" sz="1200" dirty="0">
                <a:solidFill>
                  <a:srgbClr val="0000FF"/>
                </a:solidFill>
              </a:rPr>
              <a:t> </a:t>
            </a:r>
            <a:r>
              <a:rPr lang="en-US" sz="1200" dirty="0" err="1">
                <a:solidFill>
                  <a:srgbClr val="0000FF"/>
                </a:solidFill>
              </a:rPr>
              <a:t>Personen</a:t>
            </a:r>
            <a:r>
              <a:rPr lang="en-US" sz="1200" dirty="0">
                <a:solidFill>
                  <a:srgbClr val="0000FF"/>
                </a:solidFill>
              </a:rPr>
              <a:t> </a:t>
            </a:r>
            <a:r>
              <a:rPr lang="en-US" sz="1200" dirty="0" err="1">
                <a:solidFill>
                  <a:srgbClr val="0000FF"/>
                </a:solidFill>
              </a:rPr>
              <a:t>unter</a:t>
            </a:r>
            <a:r>
              <a:rPr lang="en-US" sz="1200" dirty="0">
                <a:solidFill>
                  <a:srgbClr val="0000FF"/>
                </a:solidFill>
              </a:rPr>
              <a:t> 65 Jahren </a:t>
            </a:r>
            <a:r>
              <a:rPr lang="en-US" sz="1200" dirty="0" err="1">
                <a:solidFill>
                  <a:srgbClr val="0000FF"/>
                </a:solidFill>
              </a:rPr>
              <a:t>mit</a:t>
            </a:r>
            <a:r>
              <a:rPr lang="en-US" sz="1200" dirty="0">
                <a:solidFill>
                  <a:srgbClr val="0000FF"/>
                </a:solidFill>
              </a:rPr>
              <a:t> </a:t>
            </a:r>
            <a:r>
              <a:rPr lang="en-US" sz="1200" dirty="0" err="1">
                <a:solidFill>
                  <a:srgbClr val="0000FF"/>
                </a:solidFill>
              </a:rPr>
              <a:t>einem</a:t>
            </a:r>
            <a:r>
              <a:rPr lang="en-US" sz="1200" dirty="0">
                <a:solidFill>
                  <a:srgbClr val="0000FF"/>
                </a:solidFill>
              </a:rPr>
              <a:t> </a:t>
            </a:r>
            <a:r>
              <a:rPr lang="en-US" sz="1200" i="1" dirty="0" err="1">
                <a:solidFill>
                  <a:srgbClr val="0000FF"/>
                </a:solidFill>
              </a:rPr>
              <a:t>geringeren</a:t>
            </a:r>
            <a:r>
              <a:rPr lang="en-US" sz="1200" dirty="0">
                <a:solidFill>
                  <a:srgbClr val="0000FF"/>
                </a:solidFill>
              </a:rPr>
              <a:t> Risiko für </a:t>
            </a:r>
            <a:r>
              <a:rPr lang="en-US" sz="1200" dirty="0" err="1">
                <a:solidFill>
                  <a:srgbClr val="0000FF"/>
                </a:solidFill>
              </a:rPr>
              <a:t>ein</a:t>
            </a:r>
            <a:r>
              <a:rPr lang="en-US" sz="1200" dirty="0">
                <a:solidFill>
                  <a:srgbClr val="0000FF"/>
                </a:solidFill>
              </a:rPr>
              <a:t> POWG </a:t>
            </a:r>
            <a:r>
              <a:rPr lang="en-US" sz="1200" dirty="0" err="1">
                <a:solidFill>
                  <a:srgbClr val="0000FF"/>
                </a:solidFill>
              </a:rPr>
              <a:t>verbunden</a:t>
            </a:r>
            <a:r>
              <a:rPr lang="en-US" sz="1200" dirty="0">
                <a:solidFill>
                  <a:srgbClr val="0000FF"/>
                </a:solidFill>
              </a:rPr>
              <a:t> war, </a:t>
            </a:r>
            <a:r>
              <a:rPr lang="en-US" sz="1200" dirty="0" err="1">
                <a:solidFill>
                  <a:srgbClr val="0000FF"/>
                </a:solidFill>
              </a:rPr>
              <a:t>während</a:t>
            </a:r>
            <a:r>
              <a:rPr lang="en-US" sz="1200" dirty="0">
                <a:solidFill>
                  <a:srgbClr val="0000FF"/>
                </a:solidFill>
              </a:rPr>
              <a:t> </a:t>
            </a:r>
            <a:r>
              <a:rPr lang="en-US" sz="1200" dirty="0" err="1">
                <a:solidFill>
                  <a:srgbClr val="0000FF"/>
                </a:solidFill>
              </a:rPr>
              <a:t>sie</a:t>
            </a:r>
            <a:r>
              <a:rPr lang="en-US" sz="1200" dirty="0">
                <a:solidFill>
                  <a:srgbClr val="0000FF"/>
                </a:solidFill>
              </a:rPr>
              <a:t> </a:t>
            </a:r>
            <a:r>
              <a:rPr lang="en-US" sz="1200" dirty="0" err="1">
                <a:solidFill>
                  <a:srgbClr val="0000FF"/>
                </a:solidFill>
              </a:rPr>
              <a:t>bei</a:t>
            </a:r>
            <a:r>
              <a:rPr lang="en-US" sz="1200" dirty="0">
                <a:solidFill>
                  <a:srgbClr val="0000FF"/>
                </a:solidFill>
              </a:rPr>
              <a:t> </a:t>
            </a:r>
            <a:r>
              <a:rPr lang="en-US" sz="1200" dirty="0" err="1">
                <a:solidFill>
                  <a:srgbClr val="0000FF"/>
                </a:solidFill>
              </a:rPr>
              <a:t>älteren</a:t>
            </a:r>
            <a:r>
              <a:rPr lang="en-US" sz="1200" dirty="0">
                <a:solidFill>
                  <a:srgbClr val="0000FF"/>
                </a:solidFill>
              </a:rPr>
              <a:t> </a:t>
            </a:r>
            <a:r>
              <a:rPr lang="en-US" sz="1200" dirty="0" err="1">
                <a:solidFill>
                  <a:srgbClr val="0000FF"/>
                </a:solidFill>
              </a:rPr>
              <a:t>Personen</a:t>
            </a:r>
            <a:r>
              <a:rPr lang="en-US" sz="1200" dirty="0">
                <a:solidFill>
                  <a:srgbClr val="0000FF"/>
                </a:solidFill>
              </a:rPr>
              <a:t> </a:t>
            </a:r>
            <a:r>
              <a:rPr lang="en-US" sz="1200" dirty="0" err="1">
                <a:solidFill>
                  <a:srgbClr val="0000FF"/>
                </a:solidFill>
              </a:rPr>
              <a:t>mit</a:t>
            </a:r>
            <a:r>
              <a:rPr lang="en-US" sz="1200" dirty="0">
                <a:solidFill>
                  <a:srgbClr val="0000FF"/>
                </a:solidFill>
              </a:rPr>
              <a:t> </a:t>
            </a:r>
            <a:r>
              <a:rPr lang="en-US" sz="1200" dirty="0" err="1">
                <a:solidFill>
                  <a:srgbClr val="0000FF"/>
                </a:solidFill>
              </a:rPr>
              <a:t>einem</a:t>
            </a:r>
            <a:r>
              <a:rPr lang="en-US" sz="1200" dirty="0">
                <a:solidFill>
                  <a:srgbClr val="0000FF"/>
                </a:solidFill>
              </a:rPr>
              <a:t> </a:t>
            </a:r>
            <a:r>
              <a:rPr lang="en-US" sz="1200" i="1" dirty="0" err="1">
                <a:solidFill>
                  <a:srgbClr val="0000FF"/>
                </a:solidFill>
              </a:rPr>
              <a:t>erhöhten</a:t>
            </a:r>
            <a:r>
              <a:rPr lang="en-US" sz="1200" dirty="0">
                <a:solidFill>
                  <a:srgbClr val="0000FF"/>
                </a:solidFill>
              </a:rPr>
              <a:t> POWG-Risiko </a:t>
            </a:r>
            <a:r>
              <a:rPr lang="en-US" sz="1200" dirty="0" err="1">
                <a:solidFill>
                  <a:srgbClr val="0000FF"/>
                </a:solidFill>
              </a:rPr>
              <a:t>assoziiert</a:t>
            </a:r>
            <a:r>
              <a:rPr lang="en-US" sz="1200" dirty="0">
                <a:solidFill>
                  <a:srgbClr val="0000FF"/>
                </a:solidFill>
              </a:rPr>
              <a:t> war. </a:t>
            </a:r>
            <a:r>
              <a:rPr lang="en-US" sz="1200" dirty="0" err="1">
                <a:solidFill>
                  <a:schemeClr val="dk1"/>
                </a:solidFill>
              </a:rPr>
              <a:t>Demgegenüber</a:t>
            </a:r>
            <a:r>
              <a:rPr lang="en-US" sz="1200" dirty="0">
                <a:solidFill>
                  <a:schemeClr val="dk1"/>
                </a:solidFill>
              </a:rPr>
              <a:t> </a:t>
            </a:r>
            <a:r>
              <a:rPr lang="en-US" sz="1200" dirty="0" err="1">
                <a:solidFill>
                  <a:schemeClr val="dk1"/>
                </a:solidFill>
              </a:rPr>
              <a:t>zeigte</a:t>
            </a:r>
            <a:r>
              <a:rPr lang="en-US" sz="1200" dirty="0">
                <a:solidFill>
                  <a:schemeClr val="dk1"/>
                </a:solidFill>
              </a:rPr>
              <a:t> </a:t>
            </a:r>
            <a:r>
              <a:rPr lang="en-US" sz="1200" dirty="0" err="1">
                <a:solidFill>
                  <a:schemeClr val="dk1"/>
                </a:solidFill>
              </a:rPr>
              <a:t>eine</a:t>
            </a:r>
            <a:r>
              <a:rPr lang="en-US" sz="1200" dirty="0">
                <a:solidFill>
                  <a:schemeClr val="dk1"/>
                </a:solidFill>
              </a:rPr>
              <a:t> </a:t>
            </a:r>
            <a:r>
              <a:rPr lang="en-US" sz="1200" dirty="0" err="1">
                <a:solidFill>
                  <a:schemeClr val="dk1"/>
                </a:solidFill>
              </a:rPr>
              <a:t>ebenfalls</a:t>
            </a:r>
            <a:r>
              <a:rPr lang="en-US" sz="1200" dirty="0">
                <a:solidFill>
                  <a:schemeClr val="dk1"/>
                </a:solidFill>
              </a:rPr>
              <a:t> </a:t>
            </a:r>
            <a:r>
              <a:rPr lang="en-US" sz="1200" dirty="0" err="1">
                <a:solidFill>
                  <a:schemeClr val="dk1"/>
                </a:solidFill>
              </a:rPr>
              <a:t>verlässliche</a:t>
            </a:r>
            <a:r>
              <a:rPr lang="en-US" sz="1200" dirty="0">
                <a:solidFill>
                  <a:schemeClr val="dk1"/>
                </a:solidFill>
              </a:rPr>
              <a:t> </a:t>
            </a:r>
            <a:r>
              <a:rPr lang="en-US" sz="1200" dirty="0" err="1">
                <a:solidFill>
                  <a:schemeClr val="dk1"/>
                </a:solidFill>
              </a:rPr>
              <a:t>Untersuchung</a:t>
            </a:r>
            <a:r>
              <a:rPr lang="en-US" sz="1200" dirty="0">
                <a:solidFill>
                  <a:schemeClr val="dk1"/>
                </a:solidFill>
              </a:rPr>
              <a:t>, </a:t>
            </a:r>
            <a:r>
              <a:rPr lang="en-US" sz="1200" dirty="0" err="1">
                <a:solidFill>
                  <a:schemeClr val="dk1"/>
                </a:solidFill>
              </a:rPr>
              <a:t>dass</a:t>
            </a:r>
            <a:r>
              <a:rPr lang="en-US" sz="1200" dirty="0">
                <a:solidFill>
                  <a:schemeClr val="dk1"/>
                </a:solidFill>
              </a:rPr>
              <a:t> </a:t>
            </a:r>
            <a:r>
              <a:rPr lang="en-US" sz="1200" dirty="0" err="1">
                <a:solidFill>
                  <a:schemeClr val="dk1"/>
                </a:solidFill>
              </a:rPr>
              <a:t>arterielle</a:t>
            </a:r>
            <a:r>
              <a:rPr lang="en-US" sz="1200" dirty="0">
                <a:solidFill>
                  <a:schemeClr val="dk1"/>
                </a:solidFill>
              </a:rPr>
              <a:t> </a:t>
            </a:r>
            <a:r>
              <a:rPr lang="en-US" sz="1200" dirty="0" err="1">
                <a:solidFill>
                  <a:schemeClr val="dk1"/>
                </a:solidFill>
              </a:rPr>
              <a:t>Hypertonie</a:t>
            </a:r>
            <a:r>
              <a:rPr lang="en-US" sz="1200" dirty="0">
                <a:solidFill>
                  <a:schemeClr val="dk1"/>
                </a:solidFill>
              </a:rPr>
              <a:t> </a:t>
            </a:r>
            <a:r>
              <a:rPr lang="en-US" sz="1200" dirty="0" err="1">
                <a:solidFill>
                  <a:schemeClr val="dk1"/>
                </a:solidFill>
              </a:rPr>
              <a:t>sowohl</a:t>
            </a:r>
            <a:r>
              <a:rPr lang="en-US" sz="1200" dirty="0">
                <a:solidFill>
                  <a:schemeClr val="dk1"/>
                </a:solidFill>
              </a:rPr>
              <a:t> </a:t>
            </a:r>
            <a:r>
              <a:rPr lang="en-US" sz="1200" dirty="0" err="1">
                <a:solidFill>
                  <a:schemeClr val="dk1"/>
                </a:solidFill>
              </a:rPr>
              <a:t>bei</a:t>
            </a:r>
            <a:r>
              <a:rPr lang="en-US" sz="1200" dirty="0">
                <a:solidFill>
                  <a:schemeClr val="dk1"/>
                </a:solidFill>
              </a:rPr>
              <a:t> </a:t>
            </a:r>
            <a:r>
              <a:rPr lang="en-US" sz="1200" dirty="0" err="1">
                <a:solidFill>
                  <a:schemeClr val="dk1"/>
                </a:solidFill>
              </a:rPr>
              <a:t>jüngeren</a:t>
            </a:r>
            <a:r>
              <a:rPr lang="en-US" sz="1200" dirty="0">
                <a:solidFill>
                  <a:schemeClr val="dk1"/>
                </a:solidFill>
              </a:rPr>
              <a:t> </a:t>
            </a:r>
            <a:r>
              <a:rPr lang="en-US" sz="1200" dirty="0" err="1">
                <a:solidFill>
                  <a:schemeClr val="dk1"/>
                </a:solidFill>
              </a:rPr>
              <a:t>als</a:t>
            </a:r>
            <a:r>
              <a:rPr lang="en-US" sz="1200" dirty="0">
                <a:solidFill>
                  <a:schemeClr val="dk1"/>
                </a:solidFill>
              </a:rPr>
              <a:t> </a:t>
            </a:r>
            <a:r>
              <a:rPr lang="en-US" sz="1200" dirty="0" err="1">
                <a:solidFill>
                  <a:schemeClr val="dk1"/>
                </a:solidFill>
              </a:rPr>
              <a:t>auch</a:t>
            </a:r>
            <a:r>
              <a:rPr lang="en-US" sz="1200" dirty="0">
                <a:solidFill>
                  <a:schemeClr val="dk1"/>
                </a:solidFill>
              </a:rPr>
              <a:t> </a:t>
            </a:r>
            <a:r>
              <a:rPr lang="en-US" sz="1200" dirty="0" err="1">
                <a:solidFill>
                  <a:schemeClr val="dk1"/>
                </a:solidFill>
              </a:rPr>
              <a:t>bei</a:t>
            </a:r>
            <a:r>
              <a:rPr lang="en-US" sz="1200" dirty="0">
                <a:solidFill>
                  <a:schemeClr val="dk1"/>
                </a:solidFill>
              </a:rPr>
              <a:t> </a:t>
            </a:r>
            <a:r>
              <a:rPr lang="en-US" sz="1200" dirty="0" err="1">
                <a:solidFill>
                  <a:schemeClr val="dk1"/>
                </a:solidFill>
              </a:rPr>
              <a:t>älteren</a:t>
            </a:r>
            <a:r>
              <a:rPr lang="en-US" sz="1200" dirty="0">
                <a:solidFill>
                  <a:schemeClr val="dk1"/>
                </a:solidFill>
              </a:rPr>
              <a:t> </a:t>
            </a:r>
            <a:r>
              <a:rPr lang="en-US" sz="1200" dirty="0" err="1">
                <a:solidFill>
                  <a:schemeClr val="dk1"/>
                </a:solidFill>
              </a:rPr>
              <a:t>Patienten</a:t>
            </a:r>
            <a:r>
              <a:rPr lang="en-US" sz="1200" dirty="0">
                <a:solidFill>
                  <a:schemeClr val="dk1"/>
                </a:solidFill>
              </a:rPr>
              <a:t> </a:t>
            </a:r>
            <a:r>
              <a:rPr lang="en-US" sz="1200" dirty="0" err="1">
                <a:solidFill>
                  <a:schemeClr val="dk1"/>
                </a:solidFill>
              </a:rPr>
              <a:t>zumindest</a:t>
            </a:r>
            <a:r>
              <a:rPr lang="en-US" sz="1200" dirty="0">
                <a:solidFill>
                  <a:schemeClr val="dk1"/>
                </a:solidFill>
              </a:rPr>
              <a:t> </a:t>
            </a:r>
            <a:r>
              <a:rPr lang="en-US" sz="1200" dirty="0" err="1">
                <a:solidFill>
                  <a:schemeClr val="dk1"/>
                </a:solidFill>
              </a:rPr>
              <a:t>teilweise</a:t>
            </a:r>
            <a:r>
              <a:rPr lang="en-US" sz="1200" dirty="0">
                <a:solidFill>
                  <a:schemeClr val="dk1"/>
                </a:solidFill>
              </a:rPr>
              <a:t> </a:t>
            </a:r>
            <a:r>
              <a:rPr lang="en-US" sz="1200" dirty="0" err="1">
                <a:solidFill>
                  <a:schemeClr val="dk1"/>
                </a:solidFill>
              </a:rPr>
              <a:t>mit</a:t>
            </a:r>
            <a:r>
              <a:rPr lang="en-US" sz="1200" dirty="0">
                <a:solidFill>
                  <a:schemeClr val="dk1"/>
                </a:solidFill>
              </a:rPr>
              <a:t> </a:t>
            </a:r>
            <a:r>
              <a:rPr lang="en-US" sz="1200" dirty="0" err="1">
                <a:solidFill>
                  <a:schemeClr val="dk1"/>
                </a:solidFill>
              </a:rPr>
              <a:t>einem</a:t>
            </a:r>
            <a:r>
              <a:rPr lang="en-US" sz="1200" dirty="0">
                <a:solidFill>
                  <a:schemeClr val="dk1"/>
                </a:solidFill>
              </a:rPr>
              <a:t> </a:t>
            </a:r>
            <a:r>
              <a:rPr lang="en-US" sz="1200" dirty="0" err="1">
                <a:solidFill>
                  <a:schemeClr val="dk1"/>
                </a:solidFill>
              </a:rPr>
              <a:t>verminderten</a:t>
            </a:r>
            <a:r>
              <a:rPr lang="en-US" sz="1200" dirty="0">
                <a:solidFill>
                  <a:schemeClr val="dk1"/>
                </a:solidFill>
              </a:rPr>
              <a:t> POWG-Risiko </a:t>
            </a:r>
            <a:r>
              <a:rPr lang="en-US" sz="1200" dirty="0" err="1">
                <a:solidFill>
                  <a:schemeClr val="dk1"/>
                </a:solidFill>
              </a:rPr>
              <a:t>assoziiert</a:t>
            </a:r>
            <a:r>
              <a:rPr lang="en-US" sz="1200" dirty="0">
                <a:solidFill>
                  <a:schemeClr val="dk1"/>
                </a:solidFill>
              </a:rPr>
              <a:t> war.</a:t>
            </a:r>
            <a:endParaRPr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428"/>
        <p:cNvGrpSpPr/>
        <p:nvPr/>
      </p:nvGrpSpPr>
      <p:grpSpPr>
        <a:xfrm>
          <a:off x="0" y="0"/>
          <a:ext cx="0" cy="0"/>
          <a:chOff x="0" y="0"/>
          <a:chExt cx="0" cy="0"/>
        </a:xfrm>
      </p:grpSpPr>
      <p:sp>
        <p:nvSpPr>
          <p:cNvPr id="1429" name="Google Shape;1429;p96"/>
          <p:cNvSpPr txBox="1"/>
          <p:nvPr/>
        </p:nvSpPr>
        <p:spPr>
          <a:xfrm>
            <a:off x="457200" y="1143000"/>
            <a:ext cx="80010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dirty="0" err="1">
                <a:solidFill>
                  <a:srgbClr val="0000FF"/>
                </a:solidFill>
              </a:rPr>
              <a:t>Welchen</a:t>
            </a:r>
            <a:r>
              <a:rPr lang="en-US" sz="1200" i="1" dirty="0">
                <a:solidFill>
                  <a:srgbClr val="0000FF"/>
                </a:solidFill>
              </a:rPr>
              <a:t> Rang </a:t>
            </a:r>
            <a:r>
              <a:rPr lang="en-US" sz="1200" i="1" dirty="0" err="1">
                <a:solidFill>
                  <a:srgbClr val="0000FF"/>
                </a:solidFill>
              </a:rPr>
              <a:t>nimmt</a:t>
            </a:r>
            <a:r>
              <a:rPr lang="en-US" sz="1200" i="1" dirty="0">
                <a:solidFill>
                  <a:srgbClr val="0000FF"/>
                </a:solidFill>
              </a:rPr>
              <a:t> das POWG </a:t>
            </a:r>
            <a:r>
              <a:rPr lang="en-US" sz="1200" i="1" dirty="0" err="1">
                <a:solidFill>
                  <a:srgbClr val="0000FF"/>
                </a:solidFill>
              </a:rPr>
              <a:t>weltweit</a:t>
            </a:r>
            <a:r>
              <a:rPr lang="en-US" sz="1200" i="1" dirty="0">
                <a:solidFill>
                  <a:srgbClr val="0000FF"/>
                </a:solidFill>
              </a:rPr>
              <a:t> </a:t>
            </a:r>
            <a:r>
              <a:rPr lang="en-US" sz="1200" i="1" dirty="0" err="1">
                <a:solidFill>
                  <a:srgbClr val="0000FF"/>
                </a:solidFill>
              </a:rPr>
              <a:t>als</a:t>
            </a:r>
            <a:r>
              <a:rPr lang="en-US" sz="1200" i="1" dirty="0">
                <a:solidFill>
                  <a:srgbClr val="0000FF"/>
                </a:solidFill>
              </a:rPr>
              <a:t> Ursache für </a:t>
            </a:r>
            <a:r>
              <a:rPr lang="en-US" sz="1200" i="1" dirty="0" err="1">
                <a:solidFill>
                  <a:srgbClr val="0000FF"/>
                </a:solidFill>
              </a:rPr>
              <a:t>Blindheit</a:t>
            </a:r>
            <a:r>
              <a:rPr lang="en-US" sz="1200" i="1" dirty="0">
                <a:solidFill>
                  <a:srgbClr val="0000FF"/>
                </a:solidFill>
              </a:rPr>
              <a:t> </a:t>
            </a:r>
            <a:r>
              <a:rPr lang="en-US" sz="1200" i="1" dirty="0" err="1">
                <a:solidFill>
                  <a:srgbClr val="0000FF"/>
                </a:solidFill>
              </a:rPr>
              <a:t>ein</a:t>
            </a:r>
            <a:r>
              <a:rPr lang="en-US" sz="1200" i="1" dirty="0">
                <a:solidFill>
                  <a:srgbClr val="0000FF"/>
                </a:solidFill>
              </a:rPr>
              <a:t>?</a:t>
            </a:r>
            <a:endParaRPr sz="1600" dirty="0">
              <a:solidFill>
                <a:srgbClr val="0000FF"/>
              </a:solidFill>
              <a:latin typeface="Arial"/>
              <a:ea typeface="Arial"/>
              <a:cs typeface="Arial"/>
              <a:sym typeface="Arial"/>
            </a:endParaRPr>
          </a:p>
        </p:txBody>
      </p:sp>
      <p:sp>
        <p:nvSpPr>
          <p:cNvPr id="1430" name="Google Shape;1430;p96"/>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431" name="Google Shape;1431;p96"/>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435"/>
        <p:cNvGrpSpPr/>
        <p:nvPr/>
      </p:nvGrpSpPr>
      <p:grpSpPr>
        <a:xfrm>
          <a:off x="0" y="0"/>
          <a:ext cx="0" cy="0"/>
          <a:chOff x="0" y="0"/>
          <a:chExt cx="0" cy="0"/>
        </a:xfrm>
      </p:grpSpPr>
      <p:sp>
        <p:nvSpPr>
          <p:cNvPr id="1436" name="Google Shape;1436;p97"/>
          <p:cNvSpPr txBox="1"/>
          <p:nvPr/>
        </p:nvSpPr>
        <p:spPr>
          <a:xfrm>
            <a:off x="457200" y="1143000"/>
            <a:ext cx="8001000" cy="395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dirty="0" err="1">
                <a:solidFill>
                  <a:srgbClr val="0000FF"/>
                </a:solidFill>
              </a:rPr>
              <a:t>Welchen</a:t>
            </a:r>
            <a:r>
              <a:rPr lang="en-US" sz="1200" i="1" dirty="0">
                <a:solidFill>
                  <a:srgbClr val="0000FF"/>
                </a:solidFill>
              </a:rPr>
              <a:t> Rang </a:t>
            </a:r>
            <a:r>
              <a:rPr lang="en-US" sz="1200" i="1" dirty="0" err="1">
                <a:solidFill>
                  <a:srgbClr val="0000FF"/>
                </a:solidFill>
              </a:rPr>
              <a:t>nimmt</a:t>
            </a:r>
            <a:r>
              <a:rPr lang="en-US" sz="1200" i="1" dirty="0">
                <a:solidFill>
                  <a:srgbClr val="0000FF"/>
                </a:solidFill>
              </a:rPr>
              <a:t> das POWG </a:t>
            </a:r>
            <a:r>
              <a:rPr lang="en-US" sz="1200" i="1" dirty="0" err="1">
                <a:solidFill>
                  <a:srgbClr val="0000FF"/>
                </a:solidFill>
              </a:rPr>
              <a:t>weltweit</a:t>
            </a:r>
            <a:r>
              <a:rPr lang="en-US" sz="1200" i="1" dirty="0">
                <a:solidFill>
                  <a:srgbClr val="0000FF"/>
                </a:solidFill>
              </a:rPr>
              <a:t> </a:t>
            </a:r>
            <a:r>
              <a:rPr lang="en-US" sz="1200" i="1" dirty="0" err="1">
                <a:solidFill>
                  <a:srgbClr val="0000FF"/>
                </a:solidFill>
              </a:rPr>
              <a:t>als</a:t>
            </a:r>
            <a:r>
              <a:rPr lang="en-US" sz="1200" i="1" dirty="0">
                <a:solidFill>
                  <a:srgbClr val="0000FF"/>
                </a:solidFill>
              </a:rPr>
              <a:t> Ursache für </a:t>
            </a:r>
            <a:r>
              <a:rPr lang="en-US" sz="1200" i="1" dirty="0" err="1">
                <a:solidFill>
                  <a:srgbClr val="0000FF"/>
                </a:solidFill>
              </a:rPr>
              <a:t>Blindheit</a:t>
            </a:r>
            <a:r>
              <a:rPr lang="en-US" sz="1200" i="1" dirty="0">
                <a:solidFill>
                  <a:srgbClr val="0000FF"/>
                </a:solidFill>
              </a:rPr>
              <a:t> </a:t>
            </a:r>
            <a:r>
              <a:rPr lang="en-US" sz="1200" i="1" dirty="0" err="1">
                <a:solidFill>
                  <a:srgbClr val="0000FF"/>
                </a:solidFill>
              </a:rPr>
              <a:t>ein</a:t>
            </a:r>
            <a:r>
              <a:rPr lang="en-US" sz="1200" i="1" dirty="0">
                <a:solidFill>
                  <a:srgbClr val="0000FF"/>
                </a:solidFill>
              </a:rPr>
              <a:t>?</a:t>
            </a:r>
            <a:endParaRPr sz="1200" dirty="0"/>
          </a:p>
          <a:p>
            <a:pPr marL="0" lvl="0" indent="0" algn="l" rtl="0">
              <a:spcBef>
                <a:spcPts val="0"/>
              </a:spcBef>
              <a:spcAft>
                <a:spcPts val="0"/>
              </a:spcAft>
              <a:buClr>
                <a:srgbClr val="0000FF"/>
              </a:buClr>
              <a:buSzPts val="1200"/>
              <a:buFont typeface="Noto Sans Symbols"/>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nach</a:t>
            </a:r>
            <a:r>
              <a:rPr lang="en-US" sz="1200" dirty="0">
                <a:solidFill>
                  <a:srgbClr val="0000FF"/>
                </a:solidFill>
              </a:rPr>
              <a:t> der </a:t>
            </a:r>
            <a:r>
              <a:rPr lang="en-US" sz="1200" dirty="0" err="1">
                <a:solidFill>
                  <a:srgbClr val="0000FF"/>
                </a:solidFill>
              </a:rPr>
              <a:t>Katarakt</a:t>
            </a:r>
            <a:r>
              <a:rPr lang="en-US" sz="1200" dirty="0">
                <a:solidFill>
                  <a:srgbClr val="0000FF"/>
                </a:solidFill>
              </a:rPr>
              <a:t> die </a:t>
            </a:r>
            <a:r>
              <a:rPr lang="en-US" sz="1200" dirty="0" err="1">
                <a:solidFill>
                  <a:srgbClr val="0000FF"/>
                </a:solidFill>
              </a:rPr>
              <a:t>zweithäufigste</a:t>
            </a:r>
            <a:r>
              <a:rPr lang="en-US" sz="1200" dirty="0">
                <a:solidFill>
                  <a:srgbClr val="0000FF"/>
                </a:solidFill>
              </a:rPr>
              <a:t> Ursache.</a:t>
            </a:r>
            <a:endParaRPr sz="1200" dirty="0"/>
          </a:p>
        </p:txBody>
      </p:sp>
      <p:sp>
        <p:nvSpPr>
          <p:cNvPr id="1437" name="Google Shape;1437;p97"/>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1438" name="Google Shape;1438;p97"/>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
        <p:nvSpPr>
          <p:cNvPr id="1439" name="Google Shape;1439;p97"/>
          <p:cNvSpPr/>
          <p:nvPr/>
        </p:nvSpPr>
        <p:spPr>
          <a:xfrm>
            <a:off x="2374900" y="1371600"/>
            <a:ext cx="998220" cy="166500"/>
          </a:xfrm>
          <a:prstGeom prst="rect">
            <a:avLst/>
          </a:prstGeom>
          <a:solidFill>
            <a:srgbClr val="FFFF00"/>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443"/>
        <p:cNvGrpSpPr/>
        <p:nvPr/>
      </p:nvGrpSpPr>
      <p:grpSpPr>
        <a:xfrm>
          <a:off x="0" y="0"/>
          <a:ext cx="0" cy="0"/>
          <a:chOff x="0" y="0"/>
          <a:chExt cx="0" cy="0"/>
        </a:xfrm>
      </p:grpSpPr>
      <p:sp>
        <p:nvSpPr>
          <p:cNvPr id="1445" name="Google Shape;1445;p98"/>
          <p:cNvSpPr txBox="1"/>
          <p:nvPr/>
        </p:nvSpPr>
        <p:spPr>
          <a:xfrm>
            <a:off x="457200" y="1143000"/>
            <a:ext cx="8001000" cy="395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dirty="0" err="1">
                <a:solidFill>
                  <a:srgbClr val="0000FF"/>
                </a:solidFill>
              </a:rPr>
              <a:t>Welchen</a:t>
            </a:r>
            <a:r>
              <a:rPr lang="en-US" sz="1200" i="1" dirty="0">
                <a:solidFill>
                  <a:srgbClr val="0000FF"/>
                </a:solidFill>
              </a:rPr>
              <a:t> Rang </a:t>
            </a:r>
            <a:r>
              <a:rPr lang="en-US" sz="1200" i="1" dirty="0" err="1">
                <a:solidFill>
                  <a:srgbClr val="0000FF"/>
                </a:solidFill>
              </a:rPr>
              <a:t>nimmt</a:t>
            </a:r>
            <a:r>
              <a:rPr lang="en-US" sz="1200" i="1" dirty="0">
                <a:solidFill>
                  <a:srgbClr val="0000FF"/>
                </a:solidFill>
              </a:rPr>
              <a:t> das POWG </a:t>
            </a:r>
            <a:r>
              <a:rPr lang="en-US" sz="1200" i="1" dirty="0" err="1">
                <a:solidFill>
                  <a:srgbClr val="0000FF"/>
                </a:solidFill>
              </a:rPr>
              <a:t>weltweit</a:t>
            </a:r>
            <a:r>
              <a:rPr lang="en-US" sz="1200" i="1" dirty="0">
                <a:solidFill>
                  <a:srgbClr val="0000FF"/>
                </a:solidFill>
              </a:rPr>
              <a:t> </a:t>
            </a:r>
            <a:r>
              <a:rPr lang="en-US" sz="1200" i="1" dirty="0" err="1">
                <a:solidFill>
                  <a:srgbClr val="0000FF"/>
                </a:solidFill>
              </a:rPr>
              <a:t>als</a:t>
            </a:r>
            <a:r>
              <a:rPr lang="en-US" sz="1200" i="1" dirty="0">
                <a:solidFill>
                  <a:srgbClr val="0000FF"/>
                </a:solidFill>
              </a:rPr>
              <a:t> Ursache für </a:t>
            </a:r>
            <a:r>
              <a:rPr lang="en-US" sz="1200" i="1" dirty="0" err="1">
                <a:solidFill>
                  <a:srgbClr val="0000FF"/>
                </a:solidFill>
              </a:rPr>
              <a:t>Blindheit</a:t>
            </a:r>
            <a:r>
              <a:rPr lang="en-US" sz="1200" i="1" dirty="0">
                <a:solidFill>
                  <a:srgbClr val="0000FF"/>
                </a:solidFill>
              </a:rPr>
              <a:t> </a:t>
            </a:r>
            <a:r>
              <a:rPr lang="en-US" sz="1200" i="1" dirty="0" err="1">
                <a:solidFill>
                  <a:srgbClr val="0000FF"/>
                </a:solidFill>
              </a:rPr>
              <a:t>ein</a:t>
            </a:r>
            <a:r>
              <a:rPr lang="en-US" sz="1200" i="1" dirty="0">
                <a:solidFill>
                  <a:srgbClr val="0000FF"/>
                </a:solidFill>
              </a:rPr>
              <a:t>?</a:t>
            </a:r>
            <a:endParaRPr sz="1200"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nach</a:t>
            </a:r>
            <a:r>
              <a:rPr lang="en-US" sz="1200" dirty="0">
                <a:solidFill>
                  <a:srgbClr val="0000FF"/>
                </a:solidFill>
              </a:rPr>
              <a:t> der </a:t>
            </a:r>
            <a:r>
              <a:rPr lang="en-US" sz="1200" dirty="0" err="1">
                <a:solidFill>
                  <a:srgbClr val="0000FF"/>
                </a:solidFill>
              </a:rPr>
              <a:t>Katarakt</a:t>
            </a:r>
            <a:r>
              <a:rPr lang="en-US" sz="1200" dirty="0">
                <a:solidFill>
                  <a:srgbClr val="0000FF"/>
                </a:solidFill>
              </a:rPr>
              <a:t> die </a:t>
            </a:r>
            <a:r>
              <a:rPr lang="en-US" sz="1200" dirty="0" err="1">
                <a:solidFill>
                  <a:srgbClr val="0000FF"/>
                </a:solidFill>
              </a:rPr>
              <a:t>zweithäufigste</a:t>
            </a:r>
            <a:r>
              <a:rPr lang="en-US" sz="1200" dirty="0">
                <a:solidFill>
                  <a:srgbClr val="0000FF"/>
                </a:solidFill>
              </a:rPr>
              <a:t> Ursache.</a:t>
            </a:r>
            <a:endParaRPr sz="1200" i="1" dirty="0">
              <a:solidFill>
                <a:srgbClr val="0000FF"/>
              </a:solidFill>
            </a:endParaRPr>
          </a:p>
        </p:txBody>
      </p:sp>
      <p:sp>
        <p:nvSpPr>
          <p:cNvPr id="1446" name="Google Shape;1446;p98"/>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447" name="Google Shape;1447;p98"/>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1451"/>
        <p:cNvGrpSpPr/>
        <p:nvPr/>
      </p:nvGrpSpPr>
      <p:grpSpPr>
        <a:xfrm>
          <a:off x="0" y="0"/>
          <a:ext cx="0" cy="0"/>
          <a:chOff x="0" y="0"/>
          <a:chExt cx="0" cy="0"/>
        </a:xfrm>
      </p:grpSpPr>
      <p:sp>
        <p:nvSpPr>
          <p:cNvPr id="1453" name="Google Shape;1453;p99"/>
          <p:cNvSpPr txBox="1"/>
          <p:nvPr/>
        </p:nvSpPr>
        <p:spPr>
          <a:xfrm>
            <a:off x="457200" y="1143000"/>
            <a:ext cx="8001000" cy="7644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dirty="0" err="1">
                <a:solidFill>
                  <a:srgbClr val="0000FF"/>
                </a:solidFill>
              </a:rPr>
              <a:t>Welchen</a:t>
            </a:r>
            <a:r>
              <a:rPr lang="en-US" sz="1200" i="1" dirty="0">
                <a:solidFill>
                  <a:srgbClr val="0000FF"/>
                </a:solidFill>
              </a:rPr>
              <a:t> Rang </a:t>
            </a:r>
            <a:r>
              <a:rPr lang="en-US" sz="1200" i="1" dirty="0" err="1">
                <a:solidFill>
                  <a:srgbClr val="0000FF"/>
                </a:solidFill>
              </a:rPr>
              <a:t>nimmt</a:t>
            </a:r>
            <a:r>
              <a:rPr lang="en-US" sz="1200" i="1" dirty="0">
                <a:solidFill>
                  <a:srgbClr val="0000FF"/>
                </a:solidFill>
              </a:rPr>
              <a:t> das POWG </a:t>
            </a:r>
            <a:r>
              <a:rPr lang="en-US" sz="1200" i="1" dirty="0" err="1">
                <a:solidFill>
                  <a:srgbClr val="0000FF"/>
                </a:solidFill>
              </a:rPr>
              <a:t>weltweit</a:t>
            </a:r>
            <a:r>
              <a:rPr lang="en-US" sz="1200" i="1" dirty="0">
                <a:solidFill>
                  <a:srgbClr val="0000FF"/>
                </a:solidFill>
              </a:rPr>
              <a:t> </a:t>
            </a:r>
            <a:r>
              <a:rPr lang="en-US" sz="1200" i="1" dirty="0" err="1">
                <a:solidFill>
                  <a:srgbClr val="0000FF"/>
                </a:solidFill>
              </a:rPr>
              <a:t>als</a:t>
            </a:r>
            <a:r>
              <a:rPr lang="en-US" sz="1200" i="1" dirty="0">
                <a:solidFill>
                  <a:srgbClr val="0000FF"/>
                </a:solidFill>
              </a:rPr>
              <a:t> Ursache für </a:t>
            </a:r>
            <a:r>
              <a:rPr lang="en-US" sz="1200" i="1" dirty="0" err="1">
                <a:solidFill>
                  <a:srgbClr val="0000FF"/>
                </a:solidFill>
              </a:rPr>
              <a:t>Blindheit</a:t>
            </a:r>
            <a:r>
              <a:rPr lang="en-US" sz="1200" i="1" dirty="0">
                <a:solidFill>
                  <a:srgbClr val="0000FF"/>
                </a:solidFill>
              </a:rPr>
              <a:t> </a:t>
            </a:r>
            <a:r>
              <a:rPr lang="en-US" sz="1200" i="1" dirty="0" err="1">
                <a:solidFill>
                  <a:srgbClr val="0000FF"/>
                </a:solidFill>
              </a:rPr>
              <a:t>ein</a:t>
            </a:r>
            <a:r>
              <a:rPr lang="en-US" sz="1200" i="1" dirty="0">
                <a:solidFill>
                  <a:srgbClr val="0000FF"/>
                </a:solidFill>
              </a:rPr>
              <a:t>?</a:t>
            </a:r>
            <a:endParaRPr sz="1200" dirty="0">
              <a:solidFill>
                <a:schemeClr val="dk1"/>
              </a:solidFill>
            </a:endParaRPr>
          </a:p>
          <a:p>
            <a:pPr marL="0" lvl="0" indent="0" algn="l" rtl="0">
              <a:spcBef>
                <a:spcPts val="0"/>
              </a:spcBef>
              <a:spcAft>
                <a:spcPts val="0"/>
              </a:spcAft>
              <a:buClr>
                <a:srgbClr val="0000FF"/>
              </a:buClr>
              <a:buSzPts val="1200"/>
              <a:buFont typeface="Noto Sans Symbols"/>
              <a:buNone/>
            </a:pPr>
            <a:r>
              <a:rPr lang="en-US" sz="1200" dirty="0">
                <a:solidFill>
                  <a:srgbClr val="0000FF"/>
                </a:solidFill>
              </a:rPr>
              <a:t>Es </a:t>
            </a:r>
            <a:r>
              <a:rPr lang="en-US" sz="1200" dirty="0" err="1">
                <a:solidFill>
                  <a:srgbClr val="0000FF"/>
                </a:solidFill>
              </a:rPr>
              <a:t>ist</a:t>
            </a:r>
            <a:r>
              <a:rPr lang="en-US" sz="1200" dirty="0">
                <a:solidFill>
                  <a:srgbClr val="0000FF"/>
                </a:solidFill>
              </a:rPr>
              <a:t> </a:t>
            </a:r>
            <a:r>
              <a:rPr lang="en-US" sz="1200" dirty="0" err="1">
                <a:solidFill>
                  <a:srgbClr val="0000FF"/>
                </a:solidFill>
              </a:rPr>
              <a:t>nach</a:t>
            </a:r>
            <a:r>
              <a:rPr lang="en-US" sz="1200" dirty="0">
                <a:solidFill>
                  <a:srgbClr val="0000FF"/>
                </a:solidFill>
              </a:rPr>
              <a:t> der </a:t>
            </a:r>
            <a:r>
              <a:rPr lang="en-US" sz="1200" dirty="0" err="1">
                <a:solidFill>
                  <a:srgbClr val="0000FF"/>
                </a:solidFill>
              </a:rPr>
              <a:t>Katarakt</a:t>
            </a:r>
            <a:r>
              <a:rPr lang="en-US" sz="1200" dirty="0">
                <a:solidFill>
                  <a:srgbClr val="0000FF"/>
                </a:solidFill>
              </a:rPr>
              <a:t> die </a:t>
            </a:r>
            <a:r>
              <a:rPr lang="en-US" sz="1200" dirty="0" err="1">
                <a:solidFill>
                  <a:srgbClr val="0000FF"/>
                </a:solidFill>
              </a:rPr>
              <a:t>zweithäufigste</a:t>
            </a:r>
            <a:r>
              <a:rPr lang="en-US" sz="1200" dirty="0">
                <a:solidFill>
                  <a:srgbClr val="0000FF"/>
                </a:solidFill>
              </a:rPr>
              <a:t> Ursache.</a:t>
            </a:r>
            <a:endParaRPr sz="1200" i="1" dirty="0">
              <a:solidFill>
                <a:srgbClr val="0000FF"/>
              </a:solidFill>
            </a:endParaRPr>
          </a:p>
          <a:p>
            <a:pPr marL="0" marR="0" lvl="0" indent="0" algn="l" rtl="0">
              <a:spcBef>
                <a:spcPts val="0"/>
              </a:spcBef>
              <a:spcAft>
                <a:spcPts val="0"/>
              </a:spcAft>
              <a:buClr>
                <a:schemeClr val="dk1"/>
              </a:buClr>
              <a:buSzPts val="1600"/>
              <a:buFont typeface="Noto Sans Symbols"/>
              <a:buNone/>
            </a:pPr>
            <a:endParaRPr sz="1200" i="1" dirty="0">
              <a:solidFill>
                <a:srgbClr val="0000FF"/>
              </a:solidFill>
              <a:latin typeface="Arial"/>
              <a:ea typeface="Arial"/>
              <a:cs typeface="Arial"/>
              <a:sym typeface="Arial"/>
            </a:endParaRPr>
          </a:p>
          <a:p>
            <a:pPr marL="0" marR="0" lvl="0" indent="0" algn="l" rtl="0">
              <a:spcBef>
                <a:spcPts val="0"/>
              </a:spcBef>
              <a:spcAft>
                <a:spcPts val="0"/>
              </a:spcAft>
              <a:buClr>
                <a:srgbClr val="0000FF"/>
              </a:buClr>
              <a:buSzPts val="1200"/>
              <a:buFont typeface="Noto Sans Symbols"/>
              <a:buNone/>
            </a:pPr>
            <a:r>
              <a:rPr lang="en-US" sz="1200" i="1" dirty="0">
                <a:solidFill>
                  <a:srgbClr val="0000FF"/>
                </a:solidFill>
                <a:latin typeface="Arial"/>
                <a:ea typeface="Arial"/>
                <a:cs typeface="Arial"/>
                <a:sym typeface="Arial"/>
              </a:rPr>
              <a:t>Wie </a:t>
            </a:r>
            <a:r>
              <a:rPr lang="en-US" sz="1200" i="1" dirty="0" err="1">
                <a:solidFill>
                  <a:srgbClr val="0000FF"/>
                </a:solidFill>
                <a:latin typeface="Arial"/>
                <a:ea typeface="Arial"/>
                <a:cs typeface="Arial"/>
                <a:sym typeface="Arial"/>
              </a:rPr>
              <a:t>verbreitet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ist</a:t>
            </a:r>
            <a:r>
              <a:rPr lang="en-US" sz="1200" i="1" dirty="0">
                <a:solidFill>
                  <a:srgbClr val="0000FF"/>
                </a:solidFill>
                <a:latin typeface="Arial"/>
                <a:ea typeface="Arial"/>
                <a:cs typeface="Arial"/>
                <a:sym typeface="Arial"/>
              </a:rPr>
              <a:t> das POWG in den USA?</a:t>
            </a:r>
            <a:endParaRPr sz="1200" dirty="0">
              <a:solidFill>
                <a:srgbClr val="0000FF"/>
              </a:solidFill>
              <a:latin typeface="Arial"/>
              <a:ea typeface="Arial"/>
              <a:cs typeface="Arial"/>
              <a:sym typeface="Arial"/>
            </a:endParaRPr>
          </a:p>
        </p:txBody>
      </p:sp>
      <p:sp>
        <p:nvSpPr>
          <p:cNvPr id="1454" name="Google Shape;1454;p99"/>
          <p:cNvSpPr txBox="1">
            <a:spLocks noGrp="1"/>
          </p:cNvSpPr>
          <p:nvPr>
            <p:ph type="title"/>
          </p:nvPr>
        </p:nvSpPr>
        <p:spPr>
          <a:xfrm>
            <a:off x="457200" y="304800"/>
            <a:ext cx="7543800" cy="5635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455" name="Google Shape;1455;p99"/>
          <p:cNvSpPr txBox="1"/>
          <p:nvPr/>
        </p:nvSpPr>
        <p:spPr>
          <a:xfrm>
            <a:off x="2564880" y="285690"/>
            <a:ext cx="4014240" cy="210314"/>
          </a:xfrm>
          <a:prstGeom prst="rect">
            <a:avLst/>
          </a:prstGeom>
          <a:solidFill>
            <a:srgbClr val="FEFE47"/>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dirty="0" err="1">
                <a:solidFill>
                  <a:schemeClr val="dk1"/>
                </a:solidFill>
                <a:latin typeface="Arial"/>
                <a:ea typeface="Arial"/>
                <a:cs typeface="Arial"/>
                <a:sym typeface="Arial"/>
              </a:rPr>
              <a:t>Offenwinkelglaukom</a:t>
            </a:r>
            <a:r>
              <a:rPr lang="en-US" sz="1200" b="1" dirty="0">
                <a:solidFill>
                  <a:schemeClr val="dk1"/>
                </a:solidFill>
                <a:latin typeface="Arial"/>
                <a:ea typeface="Arial"/>
                <a:cs typeface="Arial"/>
                <a:sym typeface="Arial"/>
              </a:rPr>
              <a:t> (OWG): </a:t>
            </a:r>
            <a:r>
              <a:rPr lang="en-US" sz="1200" b="1" dirty="0" err="1">
                <a:solidFill>
                  <a:schemeClr val="dk1"/>
                </a:solidFill>
                <a:latin typeface="Arial"/>
                <a:ea typeface="Arial"/>
                <a:cs typeface="Arial"/>
                <a:sym typeface="Arial"/>
              </a:rPr>
              <a:t>Primär</a:t>
            </a:r>
            <a:endParaRPr dirty="0"/>
          </a:p>
        </p:txBody>
      </p:sp>
    </p:spTree>
  </p:cSld>
  <p:clrMapOvr>
    <a:masterClrMapping/>
  </p:clrMapOvr>
</p:sld>
</file>

<file path=ppt/theme/theme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TotalTime>
  <Words>14527</Words>
  <Application>Microsoft Macintosh PowerPoint</Application>
  <PresentationFormat>On-screen Show (4:3)</PresentationFormat>
  <Paragraphs>1506</Paragraphs>
  <Slides>113</Slides>
  <Notes>113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113</vt:i4>
      </vt:variant>
    </vt:vector>
  </HeadingPairs>
  <TitlesOfParts>
    <vt:vector size="118" baseType="lpstr">
      <vt:lpstr>Arial</vt:lpstr>
      <vt:lpstr>Noto Sans Symbols</vt:lpstr>
      <vt:lpstr>Calibri</vt:lpstr>
      <vt:lpstr>Caveat</vt:lpstr>
      <vt:lpstr>Network</vt:lpstr>
      <vt:lpstr>Q</vt:lpstr>
      <vt:lpstr>A</vt:lpstr>
      <vt:lpstr>Q</vt:lpstr>
      <vt:lpstr>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vt:lpstr>
      <vt:lpstr>A</vt:lpstr>
      <vt:lpstr>F</vt:lpstr>
      <vt:lpstr>Ein</vt:lpstr>
      <vt:lpstr>PowerPoint Presentation</vt:lpstr>
      <vt:lpstr>F</vt:lpstr>
      <vt:lpstr>A</vt:lpstr>
      <vt:lpstr>Q</vt:lpstr>
      <vt:lpstr>A</vt:lpstr>
      <vt:lpstr>PowerPoint Presentation</vt:lpstr>
      <vt:lpstr>F</vt:lpstr>
      <vt:lpstr>A</vt:lpstr>
      <vt:lpstr>Q</vt:lpstr>
      <vt:lpstr>A</vt:lpstr>
      <vt:lpstr>Q</vt:lpstr>
      <vt:lpstr>Q</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vt:lpstr>
      <vt:lpstr>A</vt:lpstr>
      <vt:lpstr>F</vt:lpstr>
      <vt:lpstr>A</vt:lpstr>
      <vt:lpstr>F</vt:lpstr>
      <vt:lpstr>Fragen und Antworten</vt:lpstr>
      <vt:lpstr>A</vt:lpstr>
      <vt:lpstr>F</vt:lpstr>
      <vt:lpstr>A</vt:lpstr>
      <vt:lpstr>F</vt:lpstr>
      <vt:lpstr>A</vt:lpstr>
      <vt:lpstr>PowerPoint Presentation</vt:lpstr>
      <vt:lpstr>F</vt:lpstr>
      <vt:lpstr>A</vt:lpstr>
      <vt:lpstr>F</vt:lpstr>
      <vt:lpstr>Fragen und Antworten</vt:lpstr>
      <vt:lpstr>A</vt:lpstr>
      <vt:lpstr>F</vt:lpstr>
      <vt:lpstr>A</vt:lpstr>
      <vt:lpstr>F</vt:lpstr>
      <vt:lpstr>A</vt:lpstr>
      <vt:lpstr>F</vt:lpstr>
      <vt:lpstr>A</vt:lpstr>
      <vt:lpstr>F</vt:lpstr>
      <vt:lpstr>A</vt:lpstr>
      <vt:lpstr>F</vt:lpstr>
      <vt:lpstr>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vt:lpstr>
      <vt:lpstr>A</vt:lpstr>
      <vt:lpstr>F</vt:lpstr>
      <vt:lpstr>A</vt:lpstr>
      <vt:lpstr>F</vt:lpstr>
      <vt:lpstr>Fragen und Antworten</vt:lpstr>
      <vt:lpstr>A</vt:lpstr>
      <vt:lpstr>F</vt:lpstr>
      <vt:lpstr>A</vt:lpstr>
      <vt:lpstr>F</vt:lpstr>
      <vt:lpstr>A</vt:lpstr>
      <vt:lpstr>A</vt:lpstr>
      <vt:lpstr>F</vt:lpstr>
      <vt:lpstr>A</vt:lpstr>
      <vt:lpstr>A</vt:lpstr>
      <vt:lpstr>F</vt:lpstr>
      <vt:lpstr>Fragen und Antworten</vt:lpstr>
      <vt:lpstr>A</vt:lpstr>
      <vt:lpstr>F</vt:lpstr>
      <vt:lpstr>Fragen und Antworten</vt:lpstr>
      <vt:lpstr>A</vt:lpstr>
      <vt:lpstr>Q</vt:lpstr>
      <vt:lpstr>A</vt:lpstr>
      <vt:lpstr>A</vt:lpstr>
      <vt:lpstr>F</vt:lpstr>
      <vt:lpstr>A</vt:lpstr>
      <vt:lpstr>F</vt:lpstr>
      <vt:lpstr>A</vt:lpstr>
      <vt:lpstr>F</vt:lpstr>
      <vt:lpstr>A</vt:lpstr>
      <vt:lpstr>F</vt:lpstr>
      <vt:lpstr>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Steven Flynn</dc:creator>
  <cp:lastModifiedBy>Assaf Abdelrahman</cp:lastModifiedBy>
  <cp:revision>3</cp:revision>
  <dcterms:created xsi:type="dcterms:W3CDTF">2008-09-11T18:22:05Z</dcterms:created>
  <dcterms:modified xsi:type="dcterms:W3CDTF">2026-08-21T13:26:28Z</dcterms:modified>
</cp:coreProperties>
</file>